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6" r:id="rId2"/>
    <p:sldId id="323" r:id="rId3"/>
    <p:sldId id="295" r:id="rId4"/>
    <p:sldId id="263" r:id="rId5"/>
    <p:sldId id="309" r:id="rId6"/>
    <p:sldId id="350" r:id="rId7"/>
    <p:sldId id="351" r:id="rId8"/>
    <p:sldId id="343" r:id="rId9"/>
    <p:sldId id="344" r:id="rId10"/>
    <p:sldId id="345" r:id="rId11"/>
    <p:sldId id="326" r:id="rId12"/>
    <p:sldId id="347" r:id="rId13"/>
    <p:sldId id="352" r:id="rId14"/>
    <p:sldId id="353" r:id="rId15"/>
    <p:sldId id="358" r:id="rId16"/>
    <p:sldId id="359" r:id="rId17"/>
    <p:sldId id="355" r:id="rId18"/>
    <p:sldId id="356" r:id="rId19"/>
    <p:sldId id="339" r:id="rId20"/>
    <p:sldId id="360" r:id="rId21"/>
    <p:sldId id="337" r:id="rId22"/>
    <p:sldId id="357" r:id="rId23"/>
    <p:sldId id="33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02070"/>
    <a:srgbClr val="C0FC68"/>
    <a:srgbClr val="86DE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78" autoAdjust="0"/>
  </p:normalViewPr>
  <p:slideViewPr>
    <p:cSldViewPr>
      <p:cViewPr>
        <p:scale>
          <a:sx n="100" d="100"/>
          <a:sy n="100" d="100"/>
        </p:scale>
        <p:origin x="-30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AA515-E9AA-41D4-A239-590818F638BE}" type="datetimeFigureOut">
              <a:rPr lang="en-US" smtClean="0"/>
              <a:pPr/>
              <a:t>3/16/2015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61532-9BBA-4582-81D6-6E4C460E1755}" type="slidenum">
              <a:rPr lang="en-US" smtClean="0"/>
              <a:pPr/>
              <a:t>‹#›</a:t>
            </a:fld>
            <a:endParaRPr lang="en-US"/>
          </a:p>
        </p:txBody>
      </p:sp>
    </p:spTree>
    <p:extLst>
      <p:ext uri="{BB962C8B-B14F-4D97-AF65-F5344CB8AC3E}">
        <p14:creationId xmlns:p14="http://schemas.microsoft.com/office/powerpoint/2010/main" xmlns="" val="74668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i="0" kern="1200" dirty="0" smtClean="0">
                <a:solidFill>
                  <a:schemeClr val="tx1"/>
                </a:solidFill>
                <a:latin typeface="+mn-lt"/>
                <a:ea typeface="+mn-ea"/>
                <a:cs typeface="+mn-cs"/>
              </a:rPr>
              <a:t>Hi, My name is </a:t>
            </a:r>
            <a:r>
              <a:rPr lang="en-US" sz="1200" i="0" kern="1200" baseline="0" dirty="0" smtClean="0">
                <a:solidFill>
                  <a:schemeClr val="tx1"/>
                </a:solidFill>
                <a:latin typeface="+mn-lt"/>
                <a:ea typeface="+mn-ea"/>
                <a:cs typeface="+mn-cs"/>
              </a:rPr>
              <a:t>Jenny Griffin</a:t>
            </a:r>
            <a:r>
              <a:rPr lang="en-US" sz="1200" i="0" kern="1200" dirty="0" smtClean="0">
                <a:solidFill>
                  <a:schemeClr val="tx1"/>
                </a:solidFill>
                <a:latin typeface="+mn-lt"/>
                <a:ea typeface="+mn-ea"/>
                <a:cs typeface="+mn-cs"/>
              </a:rPr>
              <a:t> and I worked with Hanna</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Lewellen</a:t>
            </a:r>
            <a:r>
              <a:rPr lang="en-US" sz="1200" i="0" kern="1200" baseline="0" dirty="0" smtClean="0">
                <a:solidFill>
                  <a:schemeClr val="tx1"/>
                </a:solidFill>
                <a:latin typeface="+mn-lt"/>
                <a:ea typeface="+mn-ea"/>
                <a:cs typeface="+mn-cs"/>
              </a:rPr>
              <a:t>, Robin Dover, </a:t>
            </a:r>
            <a:r>
              <a:rPr lang="en-US" sz="1200" i="0" dirty="0" err="1" smtClean="0"/>
              <a:t>Haylee</a:t>
            </a:r>
            <a:r>
              <a:rPr lang="en-US" sz="1200" i="0" dirty="0" smtClean="0"/>
              <a:t> Pierce</a:t>
            </a:r>
            <a:r>
              <a:rPr lang="en-US" sz="1200" i="0" kern="1200" baseline="0" dirty="0" smtClean="0">
                <a:solidFill>
                  <a:schemeClr val="tx1"/>
                </a:solidFill>
                <a:latin typeface="+mn-lt"/>
                <a:ea typeface="+mn-ea"/>
                <a:cs typeface="+mn-cs"/>
              </a:rPr>
              <a:t> and </a:t>
            </a:r>
            <a:r>
              <a:rPr lang="en-US" sz="1200" i="0" baseline="0" dirty="0" smtClean="0"/>
              <a:t>Kasey</a:t>
            </a:r>
            <a:r>
              <a:rPr lang="en-US" sz="1200" i="0" dirty="0" smtClean="0"/>
              <a:t> Benson</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to plan unit 4</a:t>
            </a:r>
            <a:r>
              <a:rPr lang="en-US" sz="1200" i="0" kern="1200" baseline="0" dirty="0" smtClean="0">
                <a:solidFill>
                  <a:schemeClr val="tx1"/>
                </a:solidFill>
                <a:latin typeface="+mn-lt"/>
                <a:ea typeface="+mn-ea"/>
                <a:cs typeface="+mn-cs"/>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Solidifying the Foundations; </a:t>
            </a:r>
            <a:r>
              <a:rPr lang="en-US" sz="1200" kern="1200" dirty="0" smtClean="0">
                <a:solidFill>
                  <a:schemeClr val="tx1"/>
                </a:solidFill>
                <a:latin typeface="+mn-lt"/>
                <a:ea typeface="+mn-ea"/>
                <a:cs typeface="+mn-cs"/>
              </a:rPr>
              <a:t>Analyzing, Comparing, Creating &amp; Composing Shapes.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None</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Resources can be found on our</a:t>
            </a:r>
            <a:r>
              <a:rPr lang="en-US" baseline="0" dirty="0" smtClean="0"/>
              <a:t> website in Unit 4…</a:t>
            </a:r>
          </a:p>
          <a:p>
            <a:r>
              <a:rPr lang="en-US" baseline="0" dirty="0" smtClean="0"/>
              <a:t>We have highlighted some resources on the following slides, which you may find helpful when lesson planning.</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on page for link to entire lesson or activity.</a:t>
            </a:r>
          </a:p>
          <a:p>
            <a:endParaRPr lang="en-US" baseline="0" dirty="0" smtClean="0"/>
          </a:p>
          <a:p>
            <a:r>
              <a:rPr lang="en-US" baseline="0" dirty="0" smtClean="0"/>
              <a:t>K.G.5 focuses on modeling shapes in the real word by building shapes from components. Marshmallow towers and designing a creature are stem activities that give experience with this standard. </a:t>
            </a:r>
          </a:p>
          <a:p>
            <a:r>
              <a:rPr lang="en-US" baseline="0" dirty="0" smtClean="0"/>
              <a:t>The </a:t>
            </a:r>
            <a:r>
              <a:rPr lang="en-US" baseline="0" dirty="0" err="1" smtClean="0"/>
              <a:t>Youtube</a:t>
            </a:r>
            <a:r>
              <a:rPr lang="en-US" baseline="0" dirty="0" smtClean="0"/>
              <a:t> videos are fun, catchy songs that kids enjoy when learning 2D and 3D shapes. </a:t>
            </a:r>
          </a:p>
          <a:p>
            <a:r>
              <a:rPr lang="en-US" baseline="0" dirty="0" smtClean="0"/>
              <a:t>An example of what an anchor chart might look like when teaching these standards can be found on the website under Unit 4, teacher created resources.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activity that focuses on K.G.6</a:t>
            </a:r>
            <a:r>
              <a:rPr lang="en-US" baseline="0" dirty="0" smtClean="0"/>
              <a:t> involves students building </a:t>
            </a:r>
            <a:r>
              <a:rPr lang="en-US" baseline="0" dirty="0" err="1" smtClean="0"/>
              <a:t>largers</a:t>
            </a:r>
            <a:r>
              <a:rPr lang="en-US" baseline="0" dirty="0" smtClean="0"/>
              <a:t> shapes with smaller ones. Teachers can use the </a:t>
            </a:r>
            <a:r>
              <a:rPr lang="en-US" dirty="0" smtClean="0"/>
              <a:t>die cut machine to cut out shapes with each shape being a different color.</a:t>
            </a:r>
            <a:r>
              <a:rPr lang="en-US" baseline="0" dirty="0" smtClean="0"/>
              <a:t> Students will glue the </a:t>
            </a:r>
            <a:r>
              <a:rPr lang="en-US" dirty="0" smtClean="0"/>
              <a:t>larger shape in their interactive notebook and find</a:t>
            </a:r>
            <a:r>
              <a:rPr lang="en-US" baseline="0" dirty="0" smtClean="0"/>
              <a:t> smaller shapes </a:t>
            </a:r>
            <a:r>
              <a:rPr lang="en-US" dirty="0" smtClean="0"/>
              <a:t>to fit and glue on top. </a:t>
            </a:r>
          </a:p>
          <a:p>
            <a:endParaRPr lang="en-US" dirty="0" smtClean="0"/>
          </a:p>
          <a:p>
            <a:r>
              <a:rPr lang="en-US" dirty="0" smtClean="0"/>
              <a:t>Please see Teacher Created Resources for unit 4 for over 16 different activities and assessments for these three standards.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on page for link to entire lesson or activity.</a:t>
            </a:r>
          </a:p>
          <a:p>
            <a:endParaRPr lang="en-US" dirty="0" smtClean="0"/>
          </a:p>
          <a:p>
            <a:r>
              <a:rPr lang="en-US" dirty="0" smtClean="0"/>
              <a:t>Three activities we</a:t>
            </a:r>
            <a:r>
              <a:rPr lang="en-US" baseline="0" dirty="0" smtClean="0"/>
              <a:t> found beneficial for experiences in counting are hyperlinked above. These include number trees, number trays, and the counting cup. If you click on the name of the activity if will pull up the entirety of the lesson. </a:t>
            </a:r>
          </a:p>
          <a:p>
            <a:endParaRPr lang="en-US" baseline="0" dirty="0" smtClean="0"/>
          </a:p>
          <a:p>
            <a:r>
              <a:rPr lang="en-US" baseline="0" dirty="0" smtClean="0"/>
              <a:t>Counting collections are a weekly activity that we also recommend continuing throughout this quarter.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on page for link to entire lesson or activity.</a:t>
            </a:r>
          </a:p>
          <a:p>
            <a:endParaRPr lang="en-US" dirty="0" smtClean="0"/>
          </a:p>
          <a:p>
            <a:r>
              <a:rPr lang="en-US" dirty="0" smtClean="0"/>
              <a:t>An</a:t>
            </a:r>
            <a:r>
              <a:rPr lang="en-US" baseline="0" dirty="0" smtClean="0"/>
              <a:t> activity we hyperlinked above is called Number Rods. This activity was chosen due to its visual representation of base ten understanding. Going back to that Vertical Exploration we know that the first grade standards deal a lot with place value. Understanding base ten at this point in time will be great preparation before moving into 1</a:t>
            </a:r>
            <a:r>
              <a:rPr lang="en-US" baseline="30000" dirty="0" smtClean="0"/>
              <a:t>st</a:t>
            </a:r>
            <a:r>
              <a:rPr lang="en-US" baseline="0" dirty="0" smtClean="0"/>
              <a:t> grade.  </a:t>
            </a:r>
          </a:p>
          <a:p>
            <a:endParaRPr lang="en-US" baseline="0" dirty="0" smtClean="0"/>
          </a:p>
          <a:p>
            <a:r>
              <a:rPr lang="en-US" baseline="0" dirty="0" smtClean="0"/>
              <a:t>Ten frame activities and games also reinforce this standard (flash frames).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an article that was linked in Unit 3 that we decided to link again in</a:t>
            </a:r>
            <a:r>
              <a:rPr lang="en-US" baseline="0" dirty="0" smtClean="0"/>
              <a:t> case you didn’t have a chance to read it. Number sense is a large foundational skills taught in kindergarten, and this article has good thoughts on how reinforce those skills.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know that 10 is an important number so using it and its power when planning problems will be beneficial throughout all of the math common core standards. These are just a few reminders/ helpful hints to remember when planning math instruction.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linked a few lessons, and</a:t>
            </a:r>
            <a:r>
              <a:rPr lang="en-US" baseline="0" dirty="0" smtClean="0"/>
              <a:t> ideas to look through when teaching the Operations and algebraic thinking standards. Since we have been teaching these standards since the beginning of the year, new and fresh ideas can be helpful and inspiring. We also added pictures of the curriculum books you may using that have get ideas on how to teach these standards.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resources to browse through for new ideas.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decided</a:t>
            </a:r>
            <a:r>
              <a:rPr lang="en-US" baseline="0" dirty="0" smtClean="0"/>
              <a:t> that it might be helpful to have a breakdown of what one week might look like throughout Unit 4. Sometimes when you look at the guide above it can be overwhelming so taking it day by day can make it easier. Throughout one week you should be spending 1-2 days using counting collections to supplement you math instruction time, other random time throughout the day are great as well (morning work, quiet time, etc). 2-3 days should be spent problem solving with CGI. And 1-2 days need to be focused on the Geometry standards on weeks that it applies. On weeks that the geometry standards do not apply you should be focusing on those other math standards that you see you students struggling with. We have found that games and activities have been a nice change in teaching the standards in some weeks.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look at the unit planning</a:t>
            </a:r>
            <a:r>
              <a:rPr lang="en-US" baseline="0" dirty="0" smtClean="0"/>
              <a:t> process. We started by taking a look at the essential questions to make sure they were addressing the standards and the needs of our students. We then spent time locating or creating summative and performance assessments. We also attached multiple hyperlinks to this PowerPoint, taking you to options for formative assessments. </a:t>
            </a:r>
          </a:p>
          <a:p>
            <a:endParaRPr lang="en-US" baseline="0" dirty="0" smtClean="0"/>
          </a:p>
          <a:p>
            <a:r>
              <a:rPr lang="en-US" baseline="0" dirty="0" smtClean="0"/>
              <a:t>You can find daily lesson plans on our district website as well as ways to incorporate technology into our math instruction.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E5192115-2419-4893-A8FF-04D8E3F1B19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lessons and resources that we researched and found that we thought really tied to the standards.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These are a few options for assessments that we either created or found. The are</a:t>
            </a:r>
            <a:r>
              <a:rPr lang="en-US" baseline="0" dirty="0" smtClean="0"/>
              <a:t> also a few assessments that are not linked on here that can be found on the website under unit 4, in teacher created resources Check them out!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Breaking</a:t>
            </a:r>
            <a:r>
              <a:rPr lang="en-US" baseline="0" dirty="0" smtClean="0"/>
              <a:t> down the standards and the assessments pieces we found that align with each standard. Adjust to meet the needs of the students in your classroom.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unit 4 teacher created resources on the district</a:t>
            </a:r>
            <a:r>
              <a:rPr lang="en-US" baseline="0" dirty="0" smtClean="0"/>
              <a:t> page you can find lots of activities, lessons, worksheets, and assessments. </a:t>
            </a:r>
            <a:r>
              <a:rPr lang="en-US" baseline="0" smtClean="0"/>
              <a:t>Check this page out!!!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take a look at the essential</a:t>
            </a:r>
            <a:r>
              <a:rPr lang="en-US" baseline="0" dirty="0" smtClean="0"/>
              <a:t> questions for Unit 4. We </a:t>
            </a:r>
            <a:r>
              <a:rPr lang="en-US" dirty="0" smtClean="0"/>
              <a:t>continued</a:t>
            </a:r>
            <a:r>
              <a:rPr lang="en-US" baseline="0" dirty="0" smtClean="0"/>
              <a:t> </a:t>
            </a:r>
            <a:r>
              <a:rPr lang="en-US" dirty="0" smtClean="0"/>
              <a:t>with kid friendly</a:t>
            </a:r>
            <a:r>
              <a:rPr lang="en-US" baseline="0" dirty="0" smtClean="0"/>
              <a:t> language as well as keeping the question: Why is ten an important number? We chose to do this in order to continue building students’ understanding for first grade.  In 3</a:t>
            </a:r>
            <a:r>
              <a:rPr lang="en-US" baseline="30000" dirty="0" smtClean="0"/>
              <a:t>rd</a:t>
            </a:r>
            <a:r>
              <a:rPr lang="en-US" baseline="0" dirty="0" smtClean="0"/>
              <a:t> quarter, we emphasized students showing their thinking when solving problems. In Unit 4, we have moved in sophistication to using different strategies to solve problems.  If you do not use the word “strategies” with your students, you may change the language to fit the needs of your class. The essential question regarding breaking apart numbers has been removed from Unit 4, although it should still be something students continue to work on.</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Unit 4, the q</a:t>
            </a:r>
            <a:r>
              <a:rPr lang="en-US" dirty="0" smtClean="0"/>
              <a:t>uarterly</a:t>
            </a:r>
            <a:r>
              <a:rPr lang="en-US" baseline="0" dirty="0" smtClean="0"/>
              <a:t> expectations have changed. Students are expected to count to 100 by ones and count by 10’s to 100</a:t>
            </a:r>
          </a:p>
          <a:p>
            <a:r>
              <a:rPr lang="en-US" baseline="0" dirty="0" smtClean="0"/>
              <a:t>They also need to be able to write numbers from 0-20.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FFFF00"/>
                </a:solidFill>
              </a:rPr>
              <a:t>We wanted to highlight</a:t>
            </a:r>
            <a:r>
              <a:rPr lang="en-US" sz="1600" b="0" baseline="0" dirty="0" smtClean="0">
                <a:solidFill>
                  <a:srgbClr val="FFFF00"/>
                </a:solidFill>
              </a:rPr>
              <a:t> the language used in </a:t>
            </a:r>
            <a:r>
              <a:rPr lang="en-US" sz="1600" b="0" dirty="0" smtClean="0">
                <a:solidFill>
                  <a:srgbClr val="FFFF00"/>
                </a:solidFill>
              </a:rPr>
              <a:t>K.CC.5.</a:t>
            </a:r>
            <a:r>
              <a:rPr lang="en-US" sz="1600" b="0" baseline="0" dirty="0" smtClean="0">
                <a:solidFill>
                  <a:srgbClr val="FFFF00"/>
                </a:solidFill>
              </a:rPr>
              <a:t> </a:t>
            </a:r>
            <a:r>
              <a:rPr lang="en-US" sz="1200" b="0" baseline="0" dirty="0" smtClean="0">
                <a:solidFill>
                  <a:schemeClr val="tx1"/>
                </a:solidFill>
              </a:rPr>
              <a:t>S</a:t>
            </a:r>
            <a:r>
              <a:rPr lang="en-US" sz="1200" dirty="0" smtClean="0"/>
              <a:t>tudents should be given ample opportunities to count with objects arranged in different ways</a:t>
            </a:r>
            <a:r>
              <a:rPr lang="en-US" sz="1200" baseline="0" dirty="0" smtClean="0"/>
              <a:t> these include</a:t>
            </a:r>
            <a:r>
              <a:rPr lang="en-US" sz="1200" dirty="0" smtClean="0"/>
              <a:t>… lines, arrays, and circles</a:t>
            </a:r>
            <a:r>
              <a:rPr lang="en-US" sz="1200" baseline="0" dirty="0" smtClean="0"/>
              <a:t> </a:t>
            </a:r>
            <a:r>
              <a:rPr lang="en-US" sz="1200" dirty="0" smtClean="0"/>
              <a:t>up to 20,</a:t>
            </a:r>
            <a:r>
              <a:rPr lang="en-US" sz="1200" baseline="0" dirty="0" smtClean="0"/>
              <a:t> but when objects are </a:t>
            </a:r>
            <a:r>
              <a:rPr lang="en-US" sz="1200" dirty="0" smtClean="0"/>
              <a:t>scattered, the</a:t>
            </a:r>
            <a:r>
              <a:rPr lang="en-US" sz="1200" baseline="0" dirty="0" smtClean="0"/>
              <a:t> expectation is </a:t>
            </a:r>
            <a:r>
              <a:rPr lang="en-US" sz="1200" dirty="0" smtClean="0"/>
              <a:t>only counting up to 10.</a:t>
            </a:r>
            <a:r>
              <a:rPr lang="en-US" sz="1200" baseline="0" dirty="0" smtClean="0"/>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baseline="0" dirty="0" smtClean="0"/>
          </a:p>
          <a:p>
            <a:r>
              <a:rPr lang="en-US" baseline="0" dirty="0" smtClean="0"/>
              <a:t>We also wanted to clarify K.CC.6. The kindergarten expectation is to know greater than/less than and not how many more or less.  </a:t>
            </a:r>
          </a:p>
          <a:p>
            <a:endParaRPr lang="en-US" baseline="0" dirty="0" smtClean="0"/>
          </a:p>
          <a:p>
            <a:r>
              <a:rPr lang="en-US" baseline="0" dirty="0" smtClean="0"/>
              <a:t>K.CC.6 and K.CC.7 are scored together.</a:t>
            </a:r>
          </a:p>
          <a:p>
            <a:endParaRPr lang="en-US" baseline="0" dirty="0" smtClean="0"/>
          </a:p>
          <a:p>
            <a:r>
              <a:rPr lang="en-US" baseline="0" dirty="0" smtClean="0"/>
              <a:t>In regards to K.CC.7  we need to remember that as adults we know what number is bigger because we have had experiences with numbers. Therefore this standard isn’t one that we teach separately but a standard that is accomplished from teaching K.CC.3 and K.CC.6 and through compare problems.  If haven’t done this already, students should be able to look at written numerals (without objects) to compare and determine which one is greater/less than the other.</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K.OA.2</a:t>
            </a:r>
            <a:r>
              <a:rPr lang="en-US" baseline="0" dirty="0" smtClean="0"/>
              <a:t>-When assessing, make sure sum and difference are equal or less than 10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K.OA.5-Fluency is scored in this quarter. In order to meet expectation, students need to be able to add and subtract within 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looking at K.NBT.1, it is important to know that If students are developmentally ready, they can begin to call 10 ones a ten… Students who can do this accurately would be demonstrating understanding beyond K expectations.  This will further prepare students for first grade, in which they call ten ones a ten.</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In first quarter the</a:t>
            </a:r>
            <a:r>
              <a:rPr lang="en-US" baseline="0" dirty="0" smtClean="0">
                <a:solidFill>
                  <a:schemeClr val="tx1"/>
                </a:solidFill>
              </a:rPr>
              <a:t> geometry standards were K.G.1-3. This quarter we are focusing on standards K.G.4-6.</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Students need experiences with different orientations and sizes of 2-D and 3-D shapes  to compare them to themselves as well as other shapes.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As students work with creating models for shapes, begin with simple shapes and use them to create 3-D shapes. For </a:t>
            </a:r>
            <a:r>
              <a:rPr lang="en-US" b="1" dirty="0" smtClean="0">
                <a:solidFill>
                  <a:srgbClr val="FFFF00"/>
                </a:solidFill>
              </a:rPr>
              <a:t>K.G.6</a:t>
            </a:r>
            <a:r>
              <a:rPr lang="en-US" b="0" dirty="0" smtClean="0">
                <a:solidFill>
                  <a:schemeClr val="tx1"/>
                </a:solidFill>
              </a:rPr>
              <a:t>,teachers</a:t>
            </a:r>
            <a:r>
              <a:rPr lang="en-US" b="0" baseline="0" dirty="0" smtClean="0">
                <a:solidFill>
                  <a:schemeClr val="tx1"/>
                </a:solidFill>
              </a:rPr>
              <a:t> </a:t>
            </a:r>
            <a:r>
              <a:rPr lang="en-US" dirty="0" smtClean="0">
                <a:solidFill>
                  <a:schemeClr val="tx1"/>
                </a:solidFill>
              </a:rPr>
              <a:t>should also incorporate composing simple 2-D shapes into more complex 2-D shapes.</a:t>
            </a:r>
            <a:endParaRPr lang="en-US" b="1"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We have</a:t>
            </a:r>
            <a:r>
              <a:rPr lang="en-US" baseline="0" dirty="0" smtClean="0">
                <a:solidFill>
                  <a:schemeClr val="tx1"/>
                </a:solidFill>
              </a:rPr>
              <a:t> hyperlinked stem lessons and activities that correspond with K.G.5 and K.G.6. See slide 12 for hyperlink.  </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first</a:t>
            </a:r>
            <a:r>
              <a:rPr lang="en-US" baseline="0" dirty="0" smtClean="0"/>
              <a:t> grade, students are expected to see 10 as a unit.  In fourth quarter of Kindergarten, give students opportunities to work with larger numbers in problem solving so that students begin to see the efficiency in grouping ten into a simple unit of 10.  </a:t>
            </a:r>
          </a:p>
          <a:p>
            <a:r>
              <a:rPr lang="en-US" baseline="0" dirty="0" smtClean="0"/>
              <a:t>Fluency expectations grow in first grade to adding and subtracting within 10.</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Counting continues in first grade up to 120 from any given number. Students are also expected to write those numbers. </a:t>
            </a:r>
          </a:p>
          <a:p>
            <a:endParaRPr lang="en-US" baseline="0" dirty="0" smtClean="0"/>
          </a:p>
          <a:p>
            <a:r>
              <a:rPr lang="en-US" baseline="0" dirty="0" smtClean="0"/>
              <a:t>It is important to help students acquire an understanding of counting on strategies in Kindergarten. This strategy is highlighted in first grade.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There are </a:t>
            </a:r>
            <a:r>
              <a:rPr lang="en-US" baseline="0" dirty="0" smtClean="0"/>
              <a:t>continuous standards that have repeated all or most of the year. These have stayed the same, due to the holistic nature of how the Kindergarten standards are laid out.  </a:t>
            </a:r>
            <a:r>
              <a:rPr lang="en-US" dirty="0" smtClean="0"/>
              <a:t>Counting</a:t>
            </a:r>
            <a:r>
              <a:rPr lang="en-US" baseline="0" dirty="0" smtClean="0"/>
              <a:t> collections emphasizes the Counting and Cardinality standards and in Unit 4, this should be more focused on writing numbers and grouping tens. </a:t>
            </a:r>
          </a:p>
          <a:p>
            <a:endParaRPr lang="en-US" baseline="0" dirty="0" smtClean="0"/>
          </a:p>
          <a:p>
            <a:r>
              <a:rPr lang="en-US" baseline="0" dirty="0" smtClean="0"/>
              <a:t>Counting collections 1-2 times per week should be sufficient at this point in the year to focus on these standards.  Geometry standards have been paced into focusing on one geometry standard in two week increments, with a week break in between each one.  Although they are paced individually, connections will need to be made between them as they come up in lessons.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None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B4160-F992-456B-A5C7-D2A0E18B6F81}"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1B4160-F992-456B-A5C7-D2A0E18B6F81}"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1B4160-F992-456B-A5C7-D2A0E18B6F81}" type="datetimeFigureOut">
              <a:rPr lang="en-US" smtClean="0"/>
              <a:pPr/>
              <a:t>3/16/2015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1B4160-F992-456B-A5C7-D2A0E18B6F81}" type="datetimeFigureOut">
              <a:rPr lang="en-US" smtClean="0"/>
              <a:pPr/>
              <a:t>3/16/2015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B4160-F992-456B-A5C7-D2A0E18B6F81}" type="datetimeFigureOut">
              <a:rPr lang="en-US" smtClean="0"/>
              <a:pPr/>
              <a:t>3/16/2015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B4160-F992-456B-A5C7-D2A0E18B6F81}"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B4160-F992-456B-A5C7-D2A0E18B6F81}"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B4160-F992-456B-A5C7-D2A0E18B6F81}" type="datetimeFigureOut">
              <a:rPr lang="en-US" smtClean="0"/>
              <a:pPr/>
              <a:t>3/16/2015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75292-9169-4331-8826-AADEB5BCDF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notesSlide" Target="../notesSlides/notesSlide11.xml"/><Relationship Id="rId7" Type="http://schemas.openxmlformats.org/officeDocument/2006/relationships/image" Target="../media/image6.pn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slideLayout" Target="../slideLayouts/slideLayout7.xml"/><Relationship Id="rId16" Type="http://schemas.openxmlformats.org/officeDocument/2006/relationships/image" Target="../media/image28.png"/><Relationship Id="rId1" Type="http://schemas.openxmlformats.org/officeDocument/2006/relationships/audio" Target="../media/audio9.wav"/><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jpeg"/><Relationship Id="rId19"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1.jpeg"/><Relationship Id="rId1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2cg-Uc556-Q" TargetMode="External"/><Relationship Id="rId3" Type="http://schemas.openxmlformats.org/officeDocument/2006/relationships/notesSlide" Target="../notesSlides/notesSlide12.xml"/><Relationship Id="rId7" Type="http://schemas.openxmlformats.org/officeDocument/2006/relationships/hyperlink" Target="https://www.youtube.com/watch?v=gepEhdI7418" TargetMode="External"/><Relationship Id="rId2" Type="http://schemas.openxmlformats.org/officeDocument/2006/relationships/slideLayout" Target="../slideLayouts/slideLayout7.xml"/><Relationship Id="rId1" Type="http://schemas.openxmlformats.org/officeDocument/2006/relationships/audio" Target="../media/audio10.wav"/><Relationship Id="rId6" Type="http://schemas.openxmlformats.org/officeDocument/2006/relationships/hyperlink" Target="https://www.teacherspayteachers.com/Product/FREE-Marshmallow-Shapes-Shape-Building-648087" TargetMode="External"/><Relationship Id="rId11" Type="http://schemas.openxmlformats.org/officeDocument/2006/relationships/image" Target="../media/image32.png"/><Relationship Id="rId5" Type="http://schemas.openxmlformats.org/officeDocument/2006/relationships/hyperlink" Target="http://p5cdn1static.sharpschool.com/UserFiles/Servers/Server_3091658/File/K-5/1/science/K_Design_Challenge_Design_a_Creature_U6.pdf" TargetMode="External"/><Relationship Id="rId10" Type="http://schemas.openxmlformats.org/officeDocument/2006/relationships/hyperlink" Target="https://www.pinterest.com/pin/287597126177788290/" TargetMode="External"/><Relationship Id="rId4" Type="http://schemas.openxmlformats.org/officeDocument/2006/relationships/hyperlink" Target="http://p5cdn4static.sharpschool.com/UserFiles/Servers/Server_3091658/File/K-5/1/science/K_Design_Challenge_Marshmallow_Towers_U6.pdf" TargetMode="External"/><Relationship Id="rId9" Type="http://schemas.openxmlformats.org/officeDocument/2006/relationships/hyperlink" Target="https://www.pinterest.com/pin/31194471166194726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heidisongs.com/Free_Downloads/assets/Number_Trees.pdf" TargetMode="External"/><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www.k-5mathteachingresources.com/support-files/countingcup.pdf" TargetMode="External"/><Relationship Id="rId4" Type="http://schemas.openxmlformats.org/officeDocument/2006/relationships/hyperlink" Target="http://cloud.rpsar.net/edocs/Math/Kinder/CIResources/Q3/Number%20Trays.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llustrativemathematics.org/content-standards/tasks/1143"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hyperlink" Target="http://cloud.rpsar.net/edocs/Math/Kinder/Helping%20Kinder%20make%20sense%20of%20100%20problems/11_Jaslow_Jacob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cloud.rpsar.net/edocs/Math/FluencyResources/Fluency%20Games%20handouts.pdf" TargetMode="External"/><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www.k-5mathteachingresources.com/mental-math.html" TargetMode="External"/><Relationship Id="rId4" Type="http://schemas.openxmlformats.org/officeDocument/2006/relationships/hyperlink" Target="http://cloud.rpsar.net/edocs/Math/FluencyResources/quickimagesk2.noteboo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ps.k12.ar.us/owa/redir.aspx?C=008da46de6d1422b979e26bc8b6c5204&amp;URL=http://cloud.rpsar.net/edocs/Math/StandMathPractice/Mathematical%20practices.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rps.k12.ar.us/owa/redir.aspx?C=008da46de6d1422b979e26bc8b6c5204&amp;URL=http://cloud.rpsar.net/edocs/Math/StandMathPractice/MP.TeacherQuestionStarters.pdf" TargetMode="External"/><Relationship Id="rId5" Type="http://schemas.openxmlformats.org/officeDocument/2006/relationships/hyperlink" Target="https://rps.k12.ar.us/owa/redir.aspx?C=008da46de6d1422b979e26bc8b6c5204&amp;URL=http://cloud.rpsar.net/edocs/Math/2ndGrade/CIResources/Student_Math_Practice_Rubric.pdf" TargetMode="External"/><Relationship Id="rId4" Type="http://schemas.openxmlformats.org/officeDocument/2006/relationships/hyperlink" Target="http://cloud.rpsar.net/edocs/Math/StandMathPractice/I%20can%20statements%20for%20Mathematical%20Practices.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rogersstaff.ss5.sharpschool.com/k-5_curriculum/kindergarten_curriculum/math/curricular_and_instructional_resources/u3__composing__decomposing_numbers__addition___sub/Technology%20Resource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rogersstaff.ss5.sharpschool.com/cms/One.aspx?portalId=3107421&amp;pageId=6097973" TargetMode="External"/><Relationship Id="rId4" Type="http://schemas.openxmlformats.org/officeDocument/2006/relationships/hyperlink" Target="http://rogersstaff.ss5.sharpschool.com/k-5_curriculum/kindergarten_curriculum/math/curricular_and_instructional_resources/u3__solidifying_the_foundations__analyzing__compar/Technology%20Resource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rogersstaff.ss5.sharpschool.com/k-5_curriculum/kindergarten_curriculum/math/curricular_and_instructional_resources/u3__composing__decomposing_numbers__addition___sub/Technology%20Resource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betterlesson/com/common_core" TargetMode="External"/><Relationship Id="rId5" Type="http://schemas.openxmlformats.org/officeDocument/2006/relationships/hyperlink" Target="http://rogersstaff.ss5.sharpschool.com/cms/One.aspx?portalId=3107421&amp;pageId=6097973" TargetMode="External"/><Relationship Id="rId4" Type="http://schemas.openxmlformats.org/officeDocument/2006/relationships/hyperlink" Target="http://rogersstaff.ss5.sharpschool.com/k-5_curriculum/kindergarten_curriculum/math/curricular_and_instructional_resources/u3__solidifying_the_foundations__analyzing__compar/Technology%20Resource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rogersstaff.ss5.sharpschool.com/gateway/Login.aspx?ReturnUrl=/k-5_curriculum/kindergarten_curriculum/math/curricular_and_instructional_resources/u3__solidifying_the_foundations__analyzing__compar/Teacher+Created+Resources+for+Unit+4/" TargetMode="External"/><Relationship Id="rId3" Type="http://schemas.openxmlformats.org/officeDocument/2006/relationships/image" Target="../media/image6.png"/><Relationship Id="rId7" Type="http://schemas.openxmlformats.org/officeDocument/2006/relationships/hyperlink" Target="http://rogersstaff.ss5.sharpschool.com/k-5_curriculum/kindergarten_curriculum/math/problem_solving_resources/strategy_levels_and_continuum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www.math-aids.com/cgi/pdf_viewer_5.cgi?script_name=count_how_many.pl&amp;low_range=1&amp;high_range=20&amp;blank=1&amp;language=0&amp;memo=&amp;x=114&amp;y=37" TargetMode="External"/><Relationship Id="rId5" Type="http://schemas.openxmlformats.org/officeDocument/2006/relationships/hyperlink" Target="http://primarypowers.blogspot.com/2015/02/comparing-flat-and-solid-shapes.html" TargetMode="Externa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hyperlink" Target="http://illustrativemathematics.org/illustrations/452" TargetMode="External"/><Relationship Id="rId3" Type="http://schemas.openxmlformats.org/officeDocument/2006/relationships/image" Target="../media/image6.png"/><Relationship Id="rId7" Type="http://schemas.openxmlformats.org/officeDocument/2006/relationships/hyperlink" Target="http://illustrativemathematics.org/illustrations/449"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illustrativemathematics.org/illustrations/448" TargetMode="External"/><Relationship Id="rId11" Type="http://schemas.openxmlformats.org/officeDocument/2006/relationships/hyperlink" Target="http://www.illustrativemathematics.org/" TargetMode="External"/><Relationship Id="rId5" Type="http://schemas.openxmlformats.org/officeDocument/2006/relationships/hyperlink" Target="http://www.math-aids.com/cgi/pdf_viewer_5.cgi?script_name=count_how_many.pl&amp;low_range=1&amp;high_range=20&amp;blank=1&amp;language=0&amp;memo=&amp;x=114&amp;y=37" TargetMode="External"/><Relationship Id="rId10" Type="http://schemas.openxmlformats.org/officeDocument/2006/relationships/hyperlink" Target="http://illustrativemathematics.org/illustrations/451" TargetMode="External"/><Relationship Id="rId4" Type="http://schemas.openxmlformats.org/officeDocument/2006/relationships/image" Target="../media/image39.png"/><Relationship Id="rId9" Type="http://schemas.openxmlformats.org/officeDocument/2006/relationships/hyperlink" Target="http://illustrativemathematics.org/illustrations/45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rogersstaff.ss5.sharpschool.com/gateway/Login.aspx?ReturnUrl=/k-5_curriculum/kindergarten_curriculum/math/curricular_and_instructional_resources/u3__solidifying_the_foundations__analyzing__compar/Teacher+Created+Resources+for+Unit+4/" TargetMode="Externa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13.png"/><Relationship Id="rId5" Type="http://schemas.openxmlformats.org/officeDocument/2006/relationships/image" Target="../media/image11.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media/audio7.wav"/><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8.wav"/><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0" y="0"/>
            <a:ext cx="2286000" cy="338554"/>
          </a:xfrm>
          <a:prstGeom prst="rect">
            <a:avLst/>
          </a:prstGeom>
          <a:noFill/>
        </p:spPr>
        <p:txBody>
          <a:bodyPr wrap="square" rtlCol="0">
            <a:spAutoFit/>
          </a:bodyPr>
          <a:lstStyle/>
          <a:p>
            <a:pPr algn="ctr"/>
            <a:r>
              <a:rPr lang="en-US" sz="1600" dirty="0" smtClean="0"/>
              <a:t>Kindergarten Unit 4</a:t>
            </a:r>
            <a:endParaRPr lang="en-US" sz="1600" dirty="0"/>
          </a:p>
        </p:txBody>
      </p:sp>
      <p:pic>
        <p:nvPicPr>
          <p:cNvPr id="8" name="Picture 7" descr="Kinder Unit 2 13-14.jpg"/>
          <p:cNvPicPr>
            <a:picLocks noChangeAspect="1"/>
          </p:cNvPicPr>
          <p:nvPr/>
        </p:nvPicPr>
        <p:blipFill>
          <a:blip r:embed="rId4" cstate="print"/>
          <a:stretch>
            <a:fillRect/>
          </a:stretch>
        </p:blipFill>
        <p:spPr>
          <a:xfrm>
            <a:off x="7315200" y="526248"/>
            <a:ext cx="1348013" cy="1087472"/>
          </a:xfrm>
          <a:prstGeom prst="rect">
            <a:avLst/>
          </a:prstGeom>
        </p:spPr>
      </p:pic>
      <p:sp>
        <p:nvSpPr>
          <p:cNvPr id="7" name="Subtitle 2"/>
          <p:cNvSpPr txBox="1">
            <a:spLocks/>
          </p:cNvSpPr>
          <p:nvPr/>
        </p:nvSpPr>
        <p:spPr>
          <a:xfrm>
            <a:off x="1905000" y="5943600"/>
            <a:ext cx="52578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tint val="75000"/>
                  </a:schemeClr>
                </a:solidFill>
                <a:effectLst/>
                <a:uLnTx/>
                <a:uFillTx/>
                <a:latin typeface="+mn-lt"/>
                <a:ea typeface="+mn-ea"/>
                <a:cs typeface="+mn-cs"/>
              </a:rPr>
              <a:t>Unit Planning Team: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Robin Dover (OW), </a:t>
            </a:r>
            <a:r>
              <a:rPr kumimoji="0" lang="en-US" sz="1400" b="0" i="0" u="none" strike="noStrike" kern="1200" cap="none" spc="0" normalizeH="0" noProof="0" dirty="0" smtClean="0">
                <a:ln>
                  <a:noFill/>
                </a:ln>
                <a:solidFill>
                  <a:schemeClr val="tx1"/>
                </a:solidFill>
                <a:effectLst/>
                <a:uLnTx/>
                <a:uFillTx/>
                <a:latin typeface="+mn-lt"/>
                <a:ea typeface="+mn-ea"/>
                <a:cs typeface="+mn-cs"/>
              </a:rPr>
              <a:t> Jenny Griffin (FT), Hanna </a:t>
            </a:r>
            <a:r>
              <a:rPr kumimoji="0" lang="en-US" sz="1400" b="0" i="0" u="none" strike="noStrike" kern="1200" cap="none" spc="0" normalizeH="0" noProof="0" dirty="0" err="1" smtClean="0">
                <a:ln>
                  <a:noFill/>
                </a:ln>
                <a:solidFill>
                  <a:schemeClr val="tx1"/>
                </a:solidFill>
                <a:effectLst/>
                <a:uLnTx/>
                <a:uFillTx/>
                <a:latin typeface="+mn-lt"/>
                <a:ea typeface="+mn-ea"/>
                <a:cs typeface="+mn-cs"/>
              </a:rPr>
              <a:t>Lewellen</a:t>
            </a:r>
            <a:r>
              <a:rPr kumimoji="0" lang="en-US" sz="1400" b="0" i="0" u="none" strike="noStrike" kern="1200" cap="none" spc="0" normalizeH="0" noProof="0" dirty="0" smtClean="0">
                <a:ln>
                  <a:noFill/>
                </a:ln>
                <a:solidFill>
                  <a:schemeClr val="tx1"/>
                </a:solidFill>
                <a:effectLst/>
                <a:uLnTx/>
                <a:uFillTx/>
                <a:latin typeface="+mn-lt"/>
                <a:ea typeface="+mn-ea"/>
                <a:cs typeface="+mn-cs"/>
              </a:rPr>
              <a:t> (BV),</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400" baseline="0" dirty="0" smtClean="0"/>
              <a:t>Kasey</a:t>
            </a:r>
            <a:r>
              <a:rPr lang="en-US" sz="1400" dirty="0" smtClean="0"/>
              <a:t> Benson (OW), </a:t>
            </a:r>
            <a:r>
              <a:rPr lang="en-US" sz="1400" dirty="0" err="1" smtClean="0"/>
              <a:t>Haylee</a:t>
            </a:r>
            <a:r>
              <a:rPr lang="en-US" sz="1400" dirty="0" smtClean="0"/>
              <a:t> Pierce (JM)</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itle 1"/>
          <p:cNvSpPr txBox="1">
            <a:spLocks/>
          </p:cNvSpPr>
          <p:nvPr/>
        </p:nvSpPr>
        <p:spPr>
          <a:xfrm>
            <a:off x="0" y="228600"/>
            <a:ext cx="6934200" cy="1676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Solidifying the Foundations;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Analyzing, Comparing, Creating &amp; Composing Shapes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IMG_5768.JPG"/>
          <p:cNvPicPr>
            <a:picLocks noChangeAspect="1"/>
          </p:cNvPicPr>
          <p:nvPr/>
        </p:nvPicPr>
        <p:blipFill>
          <a:blip r:embed="rId5" cstate="print"/>
          <a:srcRect t="13725" b="31373"/>
          <a:stretch>
            <a:fillRect/>
          </a:stretch>
        </p:blipFill>
        <p:spPr>
          <a:xfrm>
            <a:off x="762000" y="2514600"/>
            <a:ext cx="7783286" cy="3204882"/>
          </a:xfrm>
          <a:prstGeom prst="rect">
            <a:avLst/>
          </a:prstGeom>
          <a:ln>
            <a:noFill/>
          </a:ln>
          <a:effectLst>
            <a:outerShdw blurRad="292100" dist="139700" dir="2700000" algn="tl" rotWithShape="0">
              <a:srgbClr val="333333">
                <a:alpha val="65000"/>
              </a:srgbClr>
            </a:outerShdw>
          </a:effectLst>
        </p:spPr>
      </p:pic>
      <p:pic>
        <p:nvPicPr>
          <p:cNvPr id="12" name="Recorded Sound">
            <a:hlinkClick r:id="" action="ppaction://media"/>
          </p:cNvPr>
          <p:cNvPicPr>
            <a:picLocks noRot="1" noChangeAspect="1"/>
          </p:cNvPicPr>
          <p:nvPr>
            <a:wavAudioFile r:embed="rId1" name="Recorded Sound"/>
          </p:nvPr>
        </p:nvPicPr>
        <p:blipFill>
          <a:blip r:embed="rId6" cstate="print"/>
          <a:stretch>
            <a:fillRect/>
          </a:stretch>
        </p:blipFill>
        <p:spPr>
          <a:xfrm>
            <a:off x="533400" y="1752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9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91401" y="1066800"/>
            <a:ext cx="1371600" cy="121920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018"/>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8" name="Picture 7"/>
          <p:cNvPicPr>
            <a:picLocks noChangeAspect="1" noChangeArrowheads="1"/>
          </p:cNvPicPr>
          <p:nvPr/>
        </p:nvPicPr>
        <p:blipFill>
          <a:blip r:embed="rId3" cstate="print"/>
          <a:srcRect/>
          <a:stretch>
            <a:fillRect/>
          </a:stretch>
        </p:blipFill>
        <p:spPr bwMode="auto">
          <a:xfrm>
            <a:off x="7467601" y="76200"/>
            <a:ext cx="1295400" cy="960129"/>
          </a:xfrm>
          <a:prstGeom prst="rect">
            <a:avLst/>
          </a:prstGeom>
          <a:noFill/>
          <a:ln w="9525">
            <a:noFill/>
            <a:miter lim="800000"/>
            <a:headEnd/>
            <a:tailEnd/>
          </a:ln>
        </p:spPr>
      </p:pic>
      <p:graphicFrame>
        <p:nvGraphicFramePr>
          <p:cNvPr id="7" name="Table 6"/>
          <p:cNvGraphicFramePr>
            <a:graphicFrameLocks noGrp="1"/>
          </p:cNvGraphicFramePr>
          <p:nvPr/>
        </p:nvGraphicFramePr>
        <p:xfrm>
          <a:off x="0" y="0"/>
          <a:ext cx="7010399" cy="6848944"/>
        </p:xfrm>
        <a:graphic>
          <a:graphicData uri="http://schemas.openxmlformats.org/drawingml/2006/table">
            <a:tbl>
              <a:tblPr firstRow="1" bandRow="1">
                <a:tableStyleId>{5C22544A-7EE6-4342-B048-85BDC9FD1C3A}</a:tableStyleId>
              </a:tblPr>
              <a:tblGrid>
                <a:gridCol w="888641"/>
                <a:gridCol w="2665927"/>
                <a:gridCol w="3455831"/>
              </a:tblGrid>
              <a:tr h="539584">
                <a:tc>
                  <a:txBody>
                    <a:bodyPr/>
                    <a:lstStyle/>
                    <a:p>
                      <a:pPr algn="ctr"/>
                      <a:r>
                        <a:rPr lang="en-US" sz="1400" dirty="0" smtClean="0"/>
                        <a:t>Week</a:t>
                      </a:r>
                      <a:endParaRPr lang="en-US" sz="1400" dirty="0"/>
                    </a:p>
                  </a:txBody>
                  <a:tcPr anchor="ctr"/>
                </a:tc>
                <a:tc>
                  <a:txBody>
                    <a:bodyPr/>
                    <a:lstStyle/>
                    <a:p>
                      <a:pPr algn="ctr"/>
                      <a:r>
                        <a:rPr lang="en-US" dirty="0" smtClean="0"/>
                        <a:t>Standards</a:t>
                      </a:r>
                      <a:endParaRPr lang="en-US" dirty="0"/>
                    </a:p>
                  </a:txBody>
                  <a:tcPr anchor="ctr"/>
                </a:tc>
                <a:tc>
                  <a:txBody>
                    <a:bodyPr/>
                    <a:lstStyle/>
                    <a:p>
                      <a:pPr algn="ctr"/>
                      <a:r>
                        <a:rPr lang="en-US" dirty="0" smtClean="0"/>
                        <a:t>Structure/Resources</a:t>
                      </a:r>
                      <a:endParaRPr lang="en-US" dirty="0"/>
                    </a:p>
                  </a:txBody>
                  <a:tcPr anchor="ctr"/>
                </a:tc>
              </a:tr>
              <a:tr h="2234064">
                <a:tc>
                  <a:txBody>
                    <a:bodyPr/>
                    <a:lstStyle/>
                    <a:p>
                      <a:pPr algn="ctr"/>
                      <a:endParaRPr lang="en-US" sz="2400" b="1" dirty="0" smtClean="0"/>
                    </a:p>
                    <a:p>
                      <a:pPr algn="ctr"/>
                      <a:r>
                        <a:rPr lang="en-US" sz="2400" b="1" dirty="0" smtClean="0"/>
                        <a:t>7</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K.OA.5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K.CC.6</a:t>
                      </a:r>
                      <a:r>
                        <a:rPr lang="en-US" sz="1200" b="1" kern="1200" baseline="0" dirty="0" smtClean="0">
                          <a:solidFill>
                            <a:srgbClr val="002060"/>
                          </a:solidFill>
                          <a:latin typeface="+mn-lt"/>
                          <a:ea typeface="+mn-ea"/>
                          <a:cs typeface="+mn-cs"/>
                        </a:rPr>
                        <a:t>/K.CC.7</a:t>
                      </a:r>
                      <a:endParaRPr lang="en-US" sz="1200" b="1" kern="1200" dirty="0" smtClean="0">
                        <a:solidFill>
                          <a:schemeClr val="accent6">
                            <a:lumMod val="75000"/>
                          </a:schemeClr>
                        </a:solidFill>
                        <a:latin typeface="+mn-lt"/>
                        <a:ea typeface="+mn-ea"/>
                        <a:cs typeface="+mn-cs"/>
                      </a:endParaRPr>
                    </a:p>
                    <a:p>
                      <a:endParaRPr lang="en-US" sz="1200" b="1" kern="1200" dirty="0" smtClean="0">
                        <a:solidFill>
                          <a:srgbClr val="0070C0"/>
                        </a:solidFill>
                        <a:latin typeface="+mn-lt"/>
                        <a:ea typeface="+mn-ea"/>
                        <a:cs typeface="+mn-cs"/>
                      </a:endParaRPr>
                    </a:p>
                    <a:p>
                      <a:r>
                        <a:rPr lang="en-US" sz="1200" b="1" kern="1200" dirty="0" smtClean="0">
                          <a:solidFill>
                            <a:srgbClr val="0070C0"/>
                          </a:solidFill>
                          <a:latin typeface="+mn-lt"/>
                          <a:ea typeface="+mn-ea"/>
                          <a:cs typeface="+mn-cs"/>
                        </a:rPr>
                        <a:t>K.CC.5</a:t>
                      </a:r>
                      <a:endParaRPr lang="en-US" sz="1200" b="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accent6">
                              <a:lumMod val="75000"/>
                            </a:schemeClr>
                          </a:solidFill>
                          <a:latin typeface="+mn-lt"/>
                          <a:ea typeface="+mn-ea"/>
                          <a:cs typeface="+mn-cs"/>
                        </a:rPr>
                        <a:t>K.G.6</a:t>
                      </a:r>
                    </a:p>
                    <a:p>
                      <a:endParaRPr lang="en-US" sz="1200" b="0" kern="1200" dirty="0" smtClean="0">
                        <a:solidFill>
                          <a:srgbClr val="7030A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C00000"/>
                          </a:solidFill>
                        </a:rPr>
                        <a:t>Ten frames-It Makes Sense!-Games using Ten Frames</a:t>
                      </a:r>
                      <a:endParaRPr lang="en-US" sz="120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SCU,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2060"/>
                          </a:solidFill>
                        </a:rPr>
                        <a:t>Comparing sets of objects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2060"/>
                          </a:solidFill>
                        </a:rPr>
                        <a:t>CGI-Compare problem types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CGI- Multiplication and measurement division</a:t>
                      </a:r>
                      <a:endParaRPr lang="en-US" sz="1200" baseline="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6">
                              <a:lumMod val="75000"/>
                            </a:schemeClr>
                          </a:solidFill>
                        </a:rPr>
                        <a:t>STEM lesson and Other Resources (see following slides)</a:t>
                      </a:r>
                      <a:endParaRPr lang="en-US" sz="1200" b="1" kern="1200" dirty="0" smtClean="0">
                        <a:solidFill>
                          <a:srgbClr val="7030A0"/>
                        </a:solidFill>
                        <a:latin typeface="+mn-lt"/>
                        <a:ea typeface="+mn-ea"/>
                        <a:cs typeface="+mn-cs"/>
                      </a:endParaRPr>
                    </a:p>
                  </a:txBody>
                  <a:tcPr/>
                </a:tc>
              </a:tr>
              <a:tr h="1876614">
                <a:tc>
                  <a:txBody>
                    <a:bodyPr/>
                    <a:lstStyle/>
                    <a:p>
                      <a:pPr algn="ctr"/>
                      <a:endParaRPr lang="en-US" sz="2400" b="1" dirty="0" smtClean="0"/>
                    </a:p>
                    <a:p>
                      <a:pPr algn="ctr"/>
                      <a:r>
                        <a:rPr lang="en-US" sz="2400" b="1" dirty="0" smtClean="0"/>
                        <a:t>8</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K.OA.5</a:t>
                      </a:r>
                    </a:p>
                    <a:p>
                      <a:r>
                        <a:rPr lang="en-US" sz="1200" b="1" kern="1200" dirty="0" smtClean="0">
                          <a:solidFill>
                            <a:srgbClr val="0070C0"/>
                          </a:solidFill>
                          <a:latin typeface="+mn-lt"/>
                          <a:ea typeface="+mn-ea"/>
                          <a:cs typeface="+mn-cs"/>
                        </a:rPr>
                        <a:t>K.CC.5</a:t>
                      </a:r>
                      <a:endParaRPr lang="en-US" sz="1200" b="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accent6">
                              <a:lumMod val="75000"/>
                            </a:schemeClr>
                          </a:solidFill>
                          <a:latin typeface="+mn-lt"/>
                          <a:ea typeface="+mn-ea"/>
                          <a:cs typeface="+mn-cs"/>
                        </a:rPr>
                        <a:t>K.G.6</a:t>
                      </a:r>
                    </a:p>
                    <a:p>
                      <a:endParaRPr lang="en-US" sz="1200" b="0" kern="1200" dirty="0" smtClean="0">
                        <a:solidFill>
                          <a:srgbClr val="7030A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C00000"/>
                          </a:solidFill>
                        </a:rPr>
                        <a:t>Ten frames-It Makes Sense!-Games using Ten Frames</a:t>
                      </a:r>
                      <a:endParaRPr lang="en-US" sz="120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SCU,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CGI- Multiplication and measurement division</a:t>
                      </a:r>
                      <a:endParaRPr lang="en-US" sz="1200" baseline="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6">
                              <a:lumMod val="75000"/>
                            </a:schemeClr>
                          </a:solidFill>
                        </a:rPr>
                        <a:t>STEM lesson and Other Resources (see following slides)</a:t>
                      </a:r>
                      <a:endParaRPr lang="en-US" sz="1200" b="1" kern="1200" dirty="0" smtClean="0">
                        <a:solidFill>
                          <a:srgbClr val="7030A0"/>
                        </a:solidFill>
                        <a:latin typeface="+mn-lt"/>
                        <a:ea typeface="+mn-ea"/>
                        <a:cs typeface="+mn-cs"/>
                      </a:endParaRPr>
                    </a:p>
                  </a:txBody>
                  <a:tcPr/>
                </a:tc>
              </a:tr>
              <a:tr h="2055339">
                <a:tc>
                  <a:txBody>
                    <a:bodyPr/>
                    <a:lstStyle/>
                    <a:p>
                      <a:pPr algn="ctr"/>
                      <a:endParaRPr lang="en-US" sz="2400" b="1" dirty="0" smtClean="0"/>
                    </a:p>
                    <a:p>
                      <a:pPr algn="ctr"/>
                      <a:r>
                        <a:rPr lang="en-US" sz="2400" b="1" dirty="0" smtClean="0"/>
                        <a:t>9</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K.OA.5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70C0"/>
                          </a:solidFill>
                          <a:latin typeface="+mn-lt"/>
                          <a:ea typeface="+mn-ea"/>
                          <a:cs typeface="+mn-cs"/>
                        </a:rPr>
                        <a:t>K.CC.5</a:t>
                      </a:r>
                      <a:endParaRPr lang="en-US" sz="1200" b="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K.CC.6</a:t>
                      </a:r>
                      <a:r>
                        <a:rPr lang="en-US" sz="1200" b="1" kern="1200" baseline="0" dirty="0" smtClean="0">
                          <a:solidFill>
                            <a:srgbClr val="002060"/>
                          </a:solidFill>
                          <a:latin typeface="+mn-lt"/>
                          <a:ea typeface="+mn-ea"/>
                          <a:cs typeface="+mn-cs"/>
                        </a:rPr>
                        <a:t>/K.CC.7</a:t>
                      </a:r>
                      <a:endParaRPr lang="en-US" sz="1200" b="1" kern="1200" dirty="0" smtClean="0">
                        <a:solidFill>
                          <a:schemeClr val="accent6">
                            <a:lumMod val="7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dirty="0" smtClean="0">
                        <a:solidFill>
                          <a:srgbClr val="7030A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C00000"/>
                          </a:solidFill>
                        </a:rPr>
                        <a:t>Ten frames-It Makes Sense!-Games using Ten Frames</a:t>
                      </a:r>
                      <a:endParaRPr lang="en-US" sz="120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SCU,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2060"/>
                          </a:solidFill>
                        </a:rPr>
                        <a:t>Comparing sets of objects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2060"/>
                          </a:solidFill>
                        </a:rPr>
                        <a:t>CGI-Compare problem types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CGI- Multiplication and measurement division</a:t>
                      </a:r>
                      <a:endParaRPr lang="en-US" sz="1200" baseline="0" dirty="0" smtClean="0">
                        <a:solidFill>
                          <a:srgbClr val="C00000"/>
                        </a:solidFill>
                      </a:endParaRPr>
                    </a:p>
                    <a:p>
                      <a:pPr lvl="0"/>
                      <a:endParaRPr lang="en-US" sz="1200" b="1" kern="1200" dirty="0" smtClean="0">
                        <a:solidFill>
                          <a:schemeClr val="tx1">
                            <a:lumMod val="95000"/>
                            <a:lumOff val="5000"/>
                          </a:schemeClr>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91200" y="228600"/>
            <a:ext cx="1524000" cy="1295400"/>
            <a:chOff x="4598" y="1976"/>
            <a:chExt cx="2486" cy="2531"/>
          </a:xfrm>
        </p:grpSpPr>
        <p:sp>
          <p:nvSpPr>
            <p:cNvPr id="18435" name="Oval 3"/>
            <p:cNvSpPr>
              <a:spLocks noChangeArrowheads="1"/>
            </p:cNvSpPr>
            <p:nvPr/>
          </p:nvSpPr>
          <p:spPr bwMode="auto">
            <a:xfrm>
              <a:off x="459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6" name="Text Box 4"/>
            <p:cNvSpPr txBox="1">
              <a:spLocks noChangeArrowheads="1"/>
            </p:cNvSpPr>
            <p:nvPr/>
          </p:nvSpPr>
          <p:spPr bwMode="auto">
            <a:xfrm>
              <a:off x="4824" y="2428"/>
              <a:ext cx="2110" cy="1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1400" b="1" dirty="0" smtClean="0">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5125" name="Picture 5"/>
          <p:cNvPicPr>
            <a:picLocks noChangeAspect="1" noChangeArrowheads="1"/>
          </p:cNvPicPr>
          <p:nvPr/>
        </p:nvPicPr>
        <p:blipFill>
          <a:blip r:embed="rId4" cstate="print"/>
          <a:srcRect/>
          <a:stretch>
            <a:fillRect/>
          </a:stretch>
        </p:blipFill>
        <p:spPr bwMode="auto">
          <a:xfrm>
            <a:off x="8305800" y="5715000"/>
            <a:ext cx="687356" cy="888703"/>
          </a:xfrm>
          <a:prstGeom prst="rect">
            <a:avLst/>
          </a:prstGeom>
          <a:noFill/>
          <a:ln w="9525">
            <a:noFill/>
            <a:miter lim="800000"/>
            <a:headEnd/>
            <a:tailEnd/>
          </a:ln>
        </p:spPr>
      </p:pic>
      <p:pic>
        <p:nvPicPr>
          <p:cNvPr id="5131" name="Picture 11"/>
          <p:cNvPicPr>
            <a:picLocks noChangeAspect="1" noChangeArrowheads="1"/>
          </p:cNvPicPr>
          <p:nvPr/>
        </p:nvPicPr>
        <p:blipFill>
          <a:blip r:embed="rId5" cstate="print"/>
          <a:srcRect/>
          <a:stretch>
            <a:fillRect/>
          </a:stretch>
        </p:blipFill>
        <p:spPr bwMode="auto">
          <a:xfrm>
            <a:off x="6553200" y="1752600"/>
            <a:ext cx="798483" cy="990600"/>
          </a:xfrm>
          <a:prstGeom prst="rect">
            <a:avLst/>
          </a:prstGeom>
          <a:noFill/>
          <a:ln w="9525">
            <a:noFill/>
            <a:miter lim="800000"/>
            <a:headEnd/>
            <a:tailEnd/>
          </a:ln>
        </p:spPr>
      </p:pic>
      <p:pic>
        <p:nvPicPr>
          <p:cNvPr id="5132" name="Picture 12"/>
          <p:cNvPicPr>
            <a:picLocks noChangeAspect="1" noChangeArrowheads="1"/>
          </p:cNvPicPr>
          <p:nvPr/>
        </p:nvPicPr>
        <p:blipFill>
          <a:blip r:embed="rId6" cstate="print"/>
          <a:srcRect/>
          <a:stretch>
            <a:fillRect/>
          </a:stretch>
        </p:blipFill>
        <p:spPr bwMode="auto">
          <a:xfrm>
            <a:off x="7543800" y="1295400"/>
            <a:ext cx="1295400" cy="1001289"/>
          </a:xfrm>
          <a:prstGeom prst="rect">
            <a:avLst/>
          </a:prstGeom>
          <a:noFill/>
          <a:ln w="9525">
            <a:solidFill>
              <a:schemeClr val="tx1"/>
            </a:solidFill>
            <a:miter lim="800000"/>
            <a:headEnd/>
            <a:tailEnd/>
          </a:ln>
        </p:spPr>
      </p:pic>
      <p:pic>
        <p:nvPicPr>
          <p:cNvPr id="16" name="Picture 15"/>
          <p:cNvPicPr>
            <a:picLocks noChangeAspect="1" noChangeArrowheads="1"/>
          </p:cNvPicPr>
          <p:nvPr/>
        </p:nvPicPr>
        <p:blipFill>
          <a:blip r:embed="rId7" cstate="print"/>
          <a:srcRect/>
          <a:stretch>
            <a:fillRect/>
          </a:stretch>
        </p:blipFill>
        <p:spPr bwMode="auto">
          <a:xfrm>
            <a:off x="7543800" y="152400"/>
            <a:ext cx="1452171" cy="1076325"/>
          </a:xfrm>
          <a:prstGeom prst="rect">
            <a:avLst/>
          </a:prstGeom>
          <a:noFill/>
          <a:ln w="9525">
            <a:noFill/>
            <a:miter lim="800000"/>
            <a:headEnd/>
            <a:tailEnd/>
          </a:ln>
        </p:spPr>
      </p:pic>
      <p:pic>
        <p:nvPicPr>
          <p:cNvPr id="6146" name="Picture 2"/>
          <p:cNvPicPr>
            <a:picLocks noChangeAspect="1" noChangeArrowheads="1"/>
          </p:cNvPicPr>
          <p:nvPr/>
        </p:nvPicPr>
        <p:blipFill>
          <a:blip r:embed="rId8" cstate="print"/>
          <a:stretch>
            <a:fillRect/>
          </a:stretch>
        </p:blipFill>
        <p:spPr bwMode="auto">
          <a:xfrm>
            <a:off x="7162800" y="5867400"/>
            <a:ext cx="705678" cy="914400"/>
          </a:xfrm>
          <a:prstGeom prst="rect">
            <a:avLst/>
          </a:prstGeom>
          <a:noFill/>
          <a:ln w="9525">
            <a:noFill/>
            <a:miter lim="800000"/>
            <a:headEnd/>
            <a:tailEnd/>
          </a:ln>
        </p:spPr>
      </p:pic>
      <p:pic>
        <p:nvPicPr>
          <p:cNvPr id="6147" name="Picture 3"/>
          <p:cNvPicPr>
            <a:picLocks noChangeAspect="1" noChangeArrowheads="1"/>
          </p:cNvPicPr>
          <p:nvPr/>
        </p:nvPicPr>
        <p:blipFill>
          <a:blip r:embed="rId9" cstate="print"/>
          <a:stretch>
            <a:fillRect/>
          </a:stretch>
        </p:blipFill>
        <p:spPr bwMode="auto">
          <a:xfrm>
            <a:off x="7162800" y="4875622"/>
            <a:ext cx="685800" cy="915578"/>
          </a:xfrm>
          <a:prstGeom prst="rect">
            <a:avLst/>
          </a:prstGeom>
          <a:noFill/>
          <a:ln w="9525">
            <a:noFill/>
            <a:miter lim="800000"/>
            <a:headEnd/>
            <a:tailEnd/>
          </a:ln>
        </p:spPr>
      </p:pic>
      <p:pic>
        <p:nvPicPr>
          <p:cNvPr id="6148" name="Picture 4"/>
          <p:cNvPicPr>
            <a:picLocks noChangeAspect="1" noChangeArrowheads="1"/>
          </p:cNvPicPr>
          <p:nvPr/>
        </p:nvPicPr>
        <p:blipFill>
          <a:blip r:embed="rId10" cstate="print"/>
          <a:stretch>
            <a:fillRect/>
          </a:stretch>
        </p:blipFill>
        <p:spPr bwMode="auto">
          <a:xfrm>
            <a:off x="8153400" y="3505200"/>
            <a:ext cx="735178" cy="914400"/>
          </a:xfrm>
          <a:prstGeom prst="rect">
            <a:avLst/>
          </a:prstGeom>
          <a:noFill/>
          <a:ln w="9525">
            <a:noFill/>
            <a:miter lim="800000"/>
            <a:headEnd/>
            <a:tailEnd/>
          </a:ln>
        </p:spPr>
      </p:pic>
      <p:pic>
        <p:nvPicPr>
          <p:cNvPr id="6149" name="Picture 5"/>
          <p:cNvPicPr>
            <a:picLocks noChangeAspect="1" noChangeArrowheads="1"/>
          </p:cNvPicPr>
          <p:nvPr/>
        </p:nvPicPr>
        <p:blipFill>
          <a:blip r:embed="rId11" cstate="print"/>
          <a:srcRect/>
          <a:stretch>
            <a:fillRect/>
          </a:stretch>
        </p:blipFill>
        <p:spPr bwMode="auto">
          <a:xfrm>
            <a:off x="8077200" y="2438400"/>
            <a:ext cx="914400" cy="914400"/>
          </a:xfrm>
          <a:prstGeom prst="rect">
            <a:avLst/>
          </a:prstGeom>
          <a:noFill/>
          <a:ln w="9525">
            <a:noFill/>
            <a:miter lim="800000"/>
            <a:headEnd/>
            <a:tailEnd/>
          </a:ln>
        </p:spPr>
      </p:pic>
      <p:pic>
        <p:nvPicPr>
          <p:cNvPr id="15" name="Picture 14" descr="bunk beds and apple boxes.jpg"/>
          <p:cNvPicPr>
            <a:picLocks noChangeAspect="1"/>
          </p:cNvPicPr>
          <p:nvPr/>
        </p:nvPicPr>
        <p:blipFill>
          <a:blip r:embed="rId12" cstate="print"/>
          <a:stretch>
            <a:fillRect/>
          </a:stretch>
        </p:blipFill>
        <p:spPr>
          <a:xfrm>
            <a:off x="7162800" y="2895600"/>
            <a:ext cx="705677" cy="914400"/>
          </a:xfrm>
          <a:prstGeom prst="rect">
            <a:avLst/>
          </a:prstGeom>
        </p:spPr>
      </p:pic>
      <p:pic>
        <p:nvPicPr>
          <p:cNvPr id="17" name="Picture 16" descr="bluebasicmathfacts.jpg"/>
          <p:cNvPicPr>
            <a:picLocks noChangeAspect="1"/>
          </p:cNvPicPr>
          <p:nvPr/>
        </p:nvPicPr>
        <p:blipFill>
          <a:blip r:embed="rId13" cstate="print"/>
          <a:stretch>
            <a:fillRect/>
          </a:stretch>
        </p:blipFill>
        <p:spPr>
          <a:xfrm>
            <a:off x="8229600" y="4648200"/>
            <a:ext cx="707666" cy="914400"/>
          </a:xfrm>
          <a:prstGeom prst="rect">
            <a:avLst/>
          </a:prstGeom>
        </p:spPr>
      </p:pic>
      <p:pic>
        <p:nvPicPr>
          <p:cNvPr id="18" name="Picture 17" descr="bunk beds and apple boxes.jpg"/>
          <p:cNvPicPr>
            <a:picLocks noChangeAspect="1"/>
          </p:cNvPicPr>
          <p:nvPr/>
        </p:nvPicPr>
        <p:blipFill>
          <a:blip r:embed="rId14" cstate="print"/>
          <a:stretch>
            <a:fillRect/>
          </a:stretch>
        </p:blipFill>
        <p:spPr>
          <a:xfrm>
            <a:off x="7162800" y="3891594"/>
            <a:ext cx="705677" cy="903611"/>
          </a:xfrm>
          <a:prstGeom prst="rect">
            <a:avLst/>
          </a:prstGeom>
        </p:spPr>
      </p:pic>
      <p:pic>
        <p:nvPicPr>
          <p:cNvPr id="3" name="Picture 2"/>
          <p:cNvPicPr>
            <a:picLocks noChangeAspect="1" noChangeArrowheads="1"/>
          </p:cNvPicPr>
          <p:nvPr/>
        </p:nvPicPr>
        <p:blipFill>
          <a:blip r:embed="rId15" cstate="print"/>
          <a:srcRect l="63438" t="12500" r="6250" b="5469"/>
          <a:stretch>
            <a:fillRect/>
          </a:stretch>
        </p:blipFill>
        <p:spPr bwMode="auto">
          <a:xfrm>
            <a:off x="132805" y="152400"/>
            <a:ext cx="2534195" cy="27432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16" cstate="print"/>
          <a:srcRect l="63438" t="19531" r="6562" b="5469"/>
          <a:stretch>
            <a:fillRect/>
          </a:stretch>
        </p:blipFill>
        <p:spPr bwMode="auto">
          <a:xfrm>
            <a:off x="457200" y="2743200"/>
            <a:ext cx="2743200" cy="27432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17" cstate="print"/>
          <a:srcRect l="63438" t="17969" r="6562" b="4687"/>
          <a:stretch>
            <a:fillRect/>
          </a:stretch>
        </p:blipFill>
        <p:spPr bwMode="auto">
          <a:xfrm>
            <a:off x="2895600" y="457200"/>
            <a:ext cx="2590800" cy="2671763"/>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18" cstate="print"/>
          <a:srcRect l="63438" t="20313" r="6562" b="4687"/>
          <a:stretch>
            <a:fillRect/>
          </a:stretch>
        </p:blipFill>
        <p:spPr bwMode="auto">
          <a:xfrm>
            <a:off x="3200400" y="3657600"/>
            <a:ext cx="2895600" cy="2895600"/>
          </a:xfrm>
          <a:prstGeom prst="rect">
            <a:avLst/>
          </a:prstGeom>
          <a:ln>
            <a:noFill/>
          </a:ln>
          <a:effectLst>
            <a:outerShdw blurRad="292100" dist="139700" dir="2700000" algn="tl" rotWithShape="0">
              <a:srgbClr val="333333">
                <a:alpha val="65000"/>
              </a:srgbClr>
            </a:outerShdw>
          </a:effectLst>
        </p:spPr>
      </p:pic>
      <p:pic>
        <p:nvPicPr>
          <p:cNvPr id="21" name="Recorded Sound">
            <a:hlinkClick r:id="" action="ppaction://media"/>
          </p:cNvPr>
          <p:cNvPicPr>
            <a:picLocks noRot="1" noChangeAspect="1"/>
          </p:cNvPicPr>
          <p:nvPr>
            <a:wavAudioFile r:embed="rId1" name="Recorded Sound"/>
          </p:nvPr>
        </p:nvPicPr>
        <p:blipFill>
          <a:blip r:embed="rId19" cstate="print"/>
          <a:stretch>
            <a:fillRect/>
          </a:stretch>
        </p:blipFill>
        <p:spPr>
          <a:xfrm>
            <a:off x="5867400" y="1676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93"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7086600" y="76200"/>
            <a:ext cx="1981200" cy="1828800"/>
            <a:chOff x="6988" y="1976"/>
            <a:chExt cx="2486" cy="2531"/>
          </a:xfrm>
        </p:grpSpPr>
        <p:sp>
          <p:nvSpPr>
            <p:cNvPr id="4" name="Oval 3"/>
            <p:cNvSpPr>
              <a:spLocks noChangeArrowheads="1"/>
            </p:cNvSpPr>
            <p:nvPr/>
          </p:nvSpPr>
          <p:spPr bwMode="auto">
            <a:xfrm>
              <a:off x="698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Box 4"/>
            <p:cNvSpPr txBox="1">
              <a:spLocks noChangeArrowheads="1"/>
            </p:cNvSpPr>
            <p:nvPr/>
          </p:nvSpPr>
          <p:spPr bwMode="auto">
            <a:xfrm>
              <a:off x="7180" y="2503"/>
              <a:ext cx="2110" cy="1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2000" b="1" dirty="0" smtClean="0">
                  <a:latin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Rectangle 5"/>
          <p:cNvSpPr/>
          <p:nvPr/>
        </p:nvSpPr>
        <p:spPr>
          <a:xfrm>
            <a:off x="381000" y="152400"/>
            <a:ext cx="6477000" cy="1077218"/>
          </a:xfrm>
          <a:prstGeom prst="rect">
            <a:avLst/>
          </a:prstGeom>
        </p:spPr>
        <p:txBody>
          <a:bodyPr wrap="square">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Resources for Geometry Standards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(K.G.4, K.G.5, and K.G.6)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304800" y="1143000"/>
            <a:ext cx="7239000" cy="7017306"/>
          </a:xfrm>
          <a:prstGeom prst="rect">
            <a:avLst/>
          </a:prstGeom>
        </p:spPr>
        <p:txBody>
          <a:bodyPr wrap="square">
            <a:spAutoFit/>
          </a:bodyPr>
          <a:lstStyle/>
          <a:p>
            <a:pPr lvl="0">
              <a:defRPr/>
            </a:pPr>
            <a:r>
              <a:rPr lang="en-US" dirty="0" smtClean="0">
                <a:solidFill>
                  <a:schemeClr val="accent6">
                    <a:lumMod val="75000"/>
                  </a:schemeClr>
                </a:solidFill>
                <a:hlinkClick r:id="rId4"/>
              </a:rPr>
              <a:t>STEM lesson</a:t>
            </a:r>
            <a:r>
              <a:rPr lang="en-US" dirty="0" smtClean="0">
                <a:solidFill>
                  <a:schemeClr val="accent6">
                    <a:lumMod val="75000"/>
                  </a:schemeClr>
                </a:solidFill>
              </a:rPr>
              <a:t> </a:t>
            </a:r>
            <a:r>
              <a:rPr lang="en-US" dirty="0" smtClean="0"/>
              <a:t>Marshmallow Towers (K.G.5)</a:t>
            </a:r>
          </a:p>
          <a:p>
            <a:pPr lvl="0">
              <a:defRPr/>
            </a:pPr>
            <a:endParaRPr lang="en-US" dirty="0" smtClean="0"/>
          </a:p>
          <a:p>
            <a:pPr lvl="0">
              <a:defRPr/>
            </a:pPr>
            <a:r>
              <a:rPr lang="en-US" dirty="0" smtClean="0">
                <a:hlinkClick r:id="rId5"/>
              </a:rPr>
              <a:t>STEM lesson </a:t>
            </a:r>
            <a:r>
              <a:rPr lang="en-US" dirty="0" smtClean="0"/>
              <a:t>Design a Creature (K.G.5, K.G.6)</a:t>
            </a:r>
          </a:p>
          <a:p>
            <a:pPr lvl="0">
              <a:defRPr/>
            </a:pPr>
            <a:endParaRPr lang="en-US" dirty="0" smtClean="0"/>
          </a:p>
          <a:p>
            <a:pPr lvl="0">
              <a:defRPr/>
            </a:pPr>
            <a:r>
              <a:rPr lang="en-US" dirty="0" smtClean="0">
                <a:hlinkClick r:id="rId6"/>
              </a:rPr>
              <a:t>Marshmallow Shapes </a:t>
            </a:r>
            <a:r>
              <a:rPr lang="en-US" dirty="0" smtClean="0"/>
              <a:t>(K.G.5, K.G.6)</a:t>
            </a:r>
          </a:p>
          <a:p>
            <a:pPr lvl="0">
              <a:defRPr/>
            </a:pPr>
            <a:endParaRPr lang="en-US" dirty="0" smtClean="0"/>
          </a:p>
          <a:p>
            <a:r>
              <a:rPr lang="en-US" dirty="0" smtClean="0"/>
              <a:t>2D shapes song – Harry Kindergarten – </a:t>
            </a:r>
            <a:r>
              <a:rPr lang="en-US" u="sng" dirty="0" smtClean="0">
                <a:hlinkClick r:id="rId7"/>
              </a:rPr>
              <a:t>https://www.youtube.com/watch?v=gepEhdI7418</a:t>
            </a:r>
            <a:endParaRPr lang="en-US" dirty="0" smtClean="0"/>
          </a:p>
          <a:p>
            <a:r>
              <a:rPr lang="en-US" dirty="0" smtClean="0"/>
              <a:t> </a:t>
            </a:r>
          </a:p>
          <a:p>
            <a:r>
              <a:rPr lang="en-US" dirty="0" smtClean="0"/>
              <a:t>3D Shapes song – Harry Kindergarten - </a:t>
            </a:r>
            <a:r>
              <a:rPr lang="en-US" u="sng" dirty="0" smtClean="0">
                <a:hlinkClick r:id="rId8"/>
              </a:rPr>
              <a:t>https://www.youtube.com/watch?v=2cg-Uc556-Q</a:t>
            </a:r>
            <a:endParaRPr lang="en-US" dirty="0" smtClean="0"/>
          </a:p>
          <a:p>
            <a:r>
              <a:rPr lang="en-US" dirty="0" smtClean="0"/>
              <a:t> </a:t>
            </a:r>
          </a:p>
          <a:p>
            <a:r>
              <a:rPr lang="en-US" dirty="0" smtClean="0"/>
              <a:t>K.G.6 – use die cut to cut out shapes – each shape has a different color, glue larger shape in interactive notebook and glue smaller shapes on top</a:t>
            </a:r>
          </a:p>
          <a:p>
            <a:endParaRPr lang="en-US" dirty="0" smtClean="0"/>
          </a:p>
          <a:p>
            <a:r>
              <a:rPr lang="en-US" dirty="0" smtClean="0"/>
              <a:t>Create anchor charts for each shape: 2D and 3D</a:t>
            </a:r>
          </a:p>
          <a:p>
            <a:endParaRPr lang="en-US" dirty="0" smtClean="0"/>
          </a:p>
          <a:p>
            <a:r>
              <a:rPr lang="en-US" dirty="0" smtClean="0">
                <a:hlinkClick r:id="rId9"/>
              </a:rPr>
              <a:t>Making Shapes</a:t>
            </a:r>
            <a:endParaRPr lang="en-US" dirty="0" smtClean="0"/>
          </a:p>
          <a:p>
            <a:endParaRPr lang="en-US" dirty="0" smtClean="0"/>
          </a:p>
          <a:p>
            <a:r>
              <a:rPr lang="en-US" dirty="0" smtClean="0">
                <a:hlinkClick r:id="rId10"/>
              </a:rPr>
              <a:t>Edible Shapes</a:t>
            </a:r>
            <a:endParaRPr lang="en-US" dirty="0" smtClean="0"/>
          </a:p>
          <a:p>
            <a:pPr lvl="0">
              <a:defRPr/>
            </a:pPr>
            <a:endParaRPr lang="en-US" dirty="0" smtClean="0"/>
          </a:p>
          <a:p>
            <a:pPr lvl="0">
              <a:defRPr/>
            </a:pPr>
            <a:endParaRPr lang="en-US" dirty="0" smtClean="0"/>
          </a:p>
          <a:p>
            <a:pPr lvl="0">
              <a:defRPr/>
            </a:pPr>
            <a:endParaRPr lang="en-US" dirty="0" smtClean="0"/>
          </a:p>
          <a:p>
            <a:pPr lvl="0">
              <a:defRPr/>
            </a:pPr>
            <a:endParaRPr lang="en-US" dirty="0" smtClean="0"/>
          </a:p>
          <a:p>
            <a:pPr lvl="0">
              <a:defRPr/>
            </a:pPr>
            <a:endParaRPr lang="en-US" dirty="0" smtClean="0"/>
          </a:p>
        </p:txBody>
      </p:sp>
      <p:sp>
        <p:nvSpPr>
          <p:cNvPr id="8" name="TextBox 7"/>
          <p:cNvSpPr txBox="1"/>
          <p:nvPr/>
        </p:nvSpPr>
        <p:spPr>
          <a:xfrm>
            <a:off x="5791200" y="2133600"/>
            <a:ext cx="2743200" cy="1569660"/>
          </a:xfrm>
          <a:prstGeom prst="rect">
            <a:avLst/>
          </a:prstGeom>
          <a:noFill/>
          <a:ln>
            <a:solidFill>
              <a:schemeClr val="accent1"/>
            </a:solidFill>
          </a:ln>
        </p:spPr>
        <p:txBody>
          <a:bodyPr wrap="square" rtlCol="0">
            <a:spAutoFit/>
          </a:bodyPr>
          <a:lstStyle/>
          <a:p>
            <a:r>
              <a:rPr lang="en-US" sz="2400" dirty="0" smtClean="0">
                <a:solidFill>
                  <a:schemeClr val="accent6">
                    <a:lumMod val="50000"/>
                  </a:schemeClr>
                </a:solidFill>
              </a:rPr>
              <a:t>See more lessons on the </a:t>
            </a:r>
            <a:r>
              <a:rPr lang="en-US" sz="2400" b="1" dirty="0" smtClean="0">
                <a:solidFill>
                  <a:schemeClr val="accent6">
                    <a:lumMod val="50000"/>
                  </a:schemeClr>
                </a:solidFill>
              </a:rPr>
              <a:t>Teacher Created Resources </a:t>
            </a:r>
            <a:r>
              <a:rPr lang="en-US" sz="2400" dirty="0" smtClean="0">
                <a:solidFill>
                  <a:schemeClr val="accent6">
                    <a:lumMod val="50000"/>
                  </a:schemeClr>
                </a:solidFill>
              </a:rPr>
              <a:t>page on our website</a:t>
            </a:r>
            <a:endParaRPr lang="en-US" sz="2400" dirty="0">
              <a:solidFill>
                <a:schemeClr val="accent6">
                  <a:lumMod val="50000"/>
                </a:schemeClr>
              </a:solidFill>
            </a:endParaRPr>
          </a:p>
        </p:txBody>
      </p:sp>
      <p:pic>
        <p:nvPicPr>
          <p:cNvPr id="9" name="Recorded Sound">
            <a:hlinkClick r:id="" action="ppaction://media"/>
          </p:cNvPr>
          <p:cNvPicPr>
            <a:picLocks noRot="1" noChangeAspect="1"/>
          </p:cNvPicPr>
          <p:nvPr>
            <a:wavAudioFile r:embed="rId1" name="Recorded Sound"/>
          </p:nvPr>
        </p:nvPicPr>
        <p:blipFill>
          <a:blip r:embed="rId11" cstate="print"/>
          <a:stretch>
            <a:fillRect/>
          </a:stretch>
        </p:blipFill>
        <p:spPr>
          <a:xfrm>
            <a:off x="228600" y="838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91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086600" y="76200"/>
            <a:ext cx="1981200" cy="1828800"/>
            <a:chOff x="6988" y="1976"/>
            <a:chExt cx="2486" cy="2531"/>
          </a:xfrm>
        </p:grpSpPr>
        <p:sp>
          <p:nvSpPr>
            <p:cNvPr id="4" name="Oval 3"/>
            <p:cNvSpPr>
              <a:spLocks noChangeArrowheads="1"/>
            </p:cNvSpPr>
            <p:nvPr/>
          </p:nvSpPr>
          <p:spPr bwMode="auto">
            <a:xfrm>
              <a:off x="698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Box 4"/>
            <p:cNvSpPr txBox="1">
              <a:spLocks noChangeArrowheads="1"/>
            </p:cNvSpPr>
            <p:nvPr/>
          </p:nvSpPr>
          <p:spPr bwMode="auto">
            <a:xfrm>
              <a:off x="7180" y="2503"/>
              <a:ext cx="2110" cy="1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2000" b="1" dirty="0" smtClean="0">
                  <a:latin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Rectangle 5"/>
          <p:cNvSpPr/>
          <p:nvPr/>
        </p:nvSpPr>
        <p:spPr>
          <a:xfrm>
            <a:off x="381000" y="304800"/>
            <a:ext cx="6477000" cy="1569660"/>
          </a:xfrm>
          <a:prstGeom prst="rect">
            <a:avLst/>
          </a:prstGeom>
        </p:spPr>
        <p:txBody>
          <a:bodyPr wrap="square">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Resources for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Counting and Cardinality Standards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(K.CC.1-7)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609600" y="1828800"/>
            <a:ext cx="7239000" cy="9787295"/>
          </a:xfrm>
          <a:prstGeom prst="rect">
            <a:avLst/>
          </a:prstGeom>
          <a:noFill/>
        </p:spPr>
        <p:txBody>
          <a:bodyPr wrap="square" rtlCol="0">
            <a:spAutoFit/>
          </a:bodyPr>
          <a:lstStyle/>
          <a:p>
            <a:r>
              <a:rPr lang="en-US" b="1" dirty="0" smtClean="0"/>
              <a:t>Contexts for Learning:</a:t>
            </a:r>
          </a:p>
          <a:p>
            <a:r>
              <a:rPr lang="en-US" u="sng" dirty="0" err="1" smtClean="0"/>
              <a:t>Minilessons</a:t>
            </a:r>
            <a:r>
              <a:rPr lang="en-US" u="sng" dirty="0" smtClean="0"/>
              <a:t> for Early Addition and Number Sense </a:t>
            </a:r>
            <a:r>
              <a:rPr lang="en-US" dirty="0" smtClean="0"/>
              <a:t>(K.CC.4-7, K.OA.1-5)</a:t>
            </a:r>
          </a:p>
          <a:p>
            <a:endParaRPr lang="en-US" dirty="0" smtClean="0"/>
          </a:p>
          <a:p>
            <a:r>
              <a:rPr lang="en-US" u="sng" dirty="0" smtClean="0"/>
              <a:t>Games for Early Number Sense </a:t>
            </a:r>
            <a:r>
              <a:rPr lang="en-US" dirty="0" smtClean="0"/>
              <a:t>(K.CC.4-7)</a:t>
            </a:r>
          </a:p>
          <a:p>
            <a:endParaRPr lang="en-US" dirty="0" smtClean="0"/>
          </a:p>
          <a:p>
            <a:endParaRPr lang="en-US" b="1" dirty="0" smtClean="0">
              <a:hlinkClick r:id="rId3"/>
            </a:endParaRPr>
          </a:p>
          <a:p>
            <a:endParaRPr lang="en-US" b="1" dirty="0" smtClean="0">
              <a:hlinkClick r:id="rId3"/>
            </a:endParaRPr>
          </a:p>
          <a:p>
            <a:r>
              <a:rPr lang="en-US" b="1" dirty="0" smtClean="0">
                <a:hlinkClick r:id="rId3"/>
              </a:rPr>
              <a:t>Number Trees</a:t>
            </a:r>
            <a:r>
              <a:rPr lang="en-US" dirty="0" smtClean="0"/>
              <a:t>  These activities from Heidisongs.com provide students hands-on manipulation and creation of numbers using ten frames and other </a:t>
            </a:r>
            <a:r>
              <a:rPr lang="en-US" dirty="0" err="1" smtClean="0"/>
              <a:t>manipulatives</a:t>
            </a:r>
            <a:r>
              <a:rPr lang="en-US" dirty="0" smtClean="0"/>
              <a:t>.  Use numbers appropriate to quarterly expectations. (K.CC.4, K.CC.5, K.CC.1, K.CC.2, K.CC.3) </a:t>
            </a:r>
            <a:br>
              <a:rPr lang="en-US" dirty="0" smtClean="0"/>
            </a:br>
            <a:r>
              <a:rPr lang="en-US" dirty="0" smtClean="0"/>
              <a:t/>
            </a:r>
            <a:br>
              <a:rPr lang="en-US" dirty="0" smtClean="0"/>
            </a:br>
            <a:r>
              <a:rPr lang="en-US" b="1" dirty="0" smtClean="0">
                <a:hlinkClick r:id="rId4"/>
              </a:rPr>
              <a:t>Number Trays </a:t>
            </a:r>
            <a:r>
              <a:rPr lang="en-US" dirty="0" smtClean="0"/>
              <a:t>  In this series of activities, students are working with comparing sets of objects with matching and counting strategies. (K.CC.6)</a:t>
            </a:r>
            <a:br>
              <a:rPr lang="en-US" dirty="0" smtClean="0"/>
            </a:br>
            <a:r>
              <a:rPr lang="en-US" dirty="0" smtClean="0"/>
              <a:t/>
            </a:r>
            <a:br>
              <a:rPr lang="en-US" dirty="0" smtClean="0"/>
            </a:br>
            <a:r>
              <a:rPr lang="en-US" b="1" dirty="0" smtClean="0">
                <a:hlinkClick r:id="rId5"/>
              </a:rPr>
              <a:t>The Counting Cup</a:t>
            </a:r>
            <a:r>
              <a:rPr lang="en-US" dirty="0" smtClean="0">
                <a:hlinkClick r:id="rId5"/>
              </a:rPr>
              <a:t>  </a:t>
            </a:r>
            <a:r>
              <a:rPr lang="en-US" dirty="0" smtClean="0"/>
              <a:t> ( K.CC.1) </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44" name="Picture 4" descr="http://www.heinemann.com/shared/covers/9780325010090.jpg"/>
          <p:cNvPicPr>
            <a:picLocks noChangeAspect="1" noChangeArrowheads="1"/>
          </p:cNvPicPr>
          <p:nvPr/>
        </p:nvPicPr>
        <p:blipFill>
          <a:blip r:embed="rId6" cstate="print"/>
          <a:srcRect/>
          <a:stretch>
            <a:fillRect/>
          </a:stretch>
        </p:blipFill>
        <p:spPr bwMode="auto">
          <a:xfrm>
            <a:off x="4648200" y="2514600"/>
            <a:ext cx="914400" cy="1186665"/>
          </a:xfrm>
          <a:prstGeom prst="rect">
            <a:avLst/>
          </a:prstGeom>
          <a:noFill/>
        </p:spPr>
      </p:pic>
      <p:pic>
        <p:nvPicPr>
          <p:cNvPr id="10246" name="Picture 6" descr="http://www.heinemann.com/shared/covers/9780325010137.jpg"/>
          <p:cNvPicPr>
            <a:picLocks noChangeAspect="1" noChangeArrowheads="1"/>
          </p:cNvPicPr>
          <p:nvPr/>
        </p:nvPicPr>
        <p:blipFill>
          <a:blip r:embed="rId7" cstate="print"/>
          <a:srcRect/>
          <a:stretch>
            <a:fillRect/>
          </a:stretch>
        </p:blipFill>
        <p:spPr bwMode="auto">
          <a:xfrm>
            <a:off x="7391400" y="2209800"/>
            <a:ext cx="1061499" cy="1371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086600" y="76200"/>
            <a:ext cx="1981200" cy="1828800"/>
            <a:chOff x="6988" y="1976"/>
            <a:chExt cx="2486" cy="2531"/>
          </a:xfrm>
        </p:grpSpPr>
        <p:sp>
          <p:nvSpPr>
            <p:cNvPr id="4" name="Oval 3"/>
            <p:cNvSpPr>
              <a:spLocks noChangeArrowheads="1"/>
            </p:cNvSpPr>
            <p:nvPr/>
          </p:nvSpPr>
          <p:spPr bwMode="auto">
            <a:xfrm>
              <a:off x="698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Box 4"/>
            <p:cNvSpPr txBox="1">
              <a:spLocks noChangeArrowheads="1"/>
            </p:cNvSpPr>
            <p:nvPr/>
          </p:nvSpPr>
          <p:spPr bwMode="auto">
            <a:xfrm>
              <a:off x="7180" y="2503"/>
              <a:ext cx="2110" cy="1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2000" b="1" dirty="0" smtClean="0">
                  <a:latin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Rectangle 5"/>
          <p:cNvSpPr/>
          <p:nvPr/>
        </p:nvSpPr>
        <p:spPr>
          <a:xfrm>
            <a:off x="381000" y="304800"/>
            <a:ext cx="6477000" cy="2062103"/>
          </a:xfrm>
          <a:prstGeom prst="rect">
            <a:avLst/>
          </a:prstGeom>
        </p:spPr>
        <p:txBody>
          <a:bodyPr wrap="square">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Resources for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Number and Operations in Base Ten Standard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(K.NBT.1)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533400" y="2590800"/>
            <a:ext cx="5638800" cy="2862322"/>
          </a:xfrm>
          <a:prstGeom prst="rect">
            <a:avLst/>
          </a:prstGeom>
          <a:noFill/>
        </p:spPr>
        <p:txBody>
          <a:bodyPr wrap="square" rtlCol="0">
            <a:spAutoFit/>
          </a:bodyPr>
          <a:lstStyle/>
          <a:p>
            <a:r>
              <a:rPr lang="en-US" b="1" dirty="0" smtClean="0"/>
              <a:t>Contexts for Learning:</a:t>
            </a:r>
          </a:p>
          <a:p>
            <a:endParaRPr lang="en-US" b="1" dirty="0" smtClean="0"/>
          </a:p>
          <a:p>
            <a:r>
              <a:rPr lang="en-US" u="sng" dirty="0" smtClean="0"/>
              <a:t>Organizing and Collecting: The Number System </a:t>
            </a:r>
            <a:r>
              <a:rPr lang="en-US" dirty="0" smtClean="0"/>
              <a:t>(K.NBT.1)</a:t>
            </a:r>
          </a:p>
          <a:p>
            <a:endParaRPr lang="en-US" dirty="0" smtClean="0"/>
          </a:p>
          <a:p>
            <a:endParaRPr lang="en-US" dirty="0" smtClean="0"/>
          </a:p>
          <a:p>
            <a:r>
              <a:rPr lang="en-US" b="1" dirty="0" smtClean="0"/>
              <a:t>CGI:</a:t>
            </a:r>
            <a:r>
              <a:rPr lang="en-US" dirty="0" smtClean="0"/>
              <a:t>  Multiplication and Measurement Division Problem Types using 10s to develop place value understanding</a:t>
            </a:r>
          </a:p>
          <a:p>
            <a:endParaRPr lang="en-US" dirty="0" smtClean="0"/>
          </a:p>
          <a:p>
            <a:endParaRPr lang="en-US" dirty="0" smtClean="0"/>
          </a:p>
          <a:p>
            <a:r>
              <a:rPr lang="en-US" dirty="0" smtClean="0">
                <a:hlinkClick r:id="rId3"/>
              </a:rPr>
              <a:t>Number Rods</a:t>
            </a:r>
            <a:r>
              <a:rPr lang="en-US" dirty="0" smtClean="0"/>
              <a:t> (extend to representing ten and some ones)</a:t>
            </a:r>
            <a:endParaRPr lang="en-US" dirty="0"/>
          </a:p>
        </p:txBody>
      </p:sp>
      <p:pic>
        <p:nvPicPr>
          <p:cNvPr id="8194" name="Picture 2" descr="http://www.heinemann.com/shared/covers/9780325010113.jpg"/>
          <p:cNvPicPr>
            <a:picLocks noChangeAspect="1" noChangeArrowheads="1"/>
          </p:cNvPicPr>
          <p:nvPr/>
        </p:nvPicPr>
        <p:blipFill>
          <a:blip r:embed="rId4" cstate="print"/>
          <a:srcRect/>
          <a:stretch>
            <a:fillRect/>
          </a:stretch>
        </p:blipFill>
        <p:spPr bwMode="auto">
          <a:xfrm>
            <a:off x="6172200" y="2590800"/>
            <a:ext cx="1695450" cy="21907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 11_Jaslow_Jacobs.jpg">
            <a:hlinkClick r:id="rId3"/>
          </p:cNvPr>
          <p:cNvPicPr>
            <a:picLocks noChangeAspect="1"/>
          </p:cNvPicPr>
          <p:nvPr/>
        </p:nvPicPr>
        <p:blipFill>
          <a:blip r:embed="rId4" cstate="print"/>
          <a:stretch>
            <a:fillRect/>
          </a:stretch>
        </p:blipFill>
        <p:spPr>
          <a:xfrm>
            <a:off x="152400" y="1308848"/>
            <a:ext cx="2286000" cy="2958352"/>
          </a:xfrm>
          <a:prstGeom prst="rect">
            <a:avLst/>
          </a:prstGeom>
          <a:ln>
            <a:noFill/>
          </a:ln>
          <a:effectLst>
            <a:outerShdw blurRad="292100" dist="139700" dir="2700000" algn="tl" rotWithShape="0">
              <a:srgbClr val="333333">
                <a:alpha val="65000"/>
              </a:srgbClr>
            </a:outerShdw>
          </a:effectLst>
        </p:spPr>
      </p:pic>
      <p:grpSp>
        <p:nvGrpSpPr>
          <p:cNvPr id="3" name="Group 2"/>
          <p:cNvGrpSpPr>
            <a:grpSpLocks/>
          </p:cNvGrpSpPr>
          <p:nvPr/>
        </p:nvGrpSpPr>
        <p:grpSpPr bwMode="auto">
          <a:xfrm>
            <a:off x="7086600" y="76200"/>
            <a:ext cx="1981200" cy="1828800"/>
            <a:chOff x="6988" y="1976"/>
            <a:chExt cx="2486" cy="2531"/>
          </a:xfrm>
        </p:grpSpPr>
        <p:sp>
          <p:nvSpPr>
            <p:cNvPr id="4" name="Oval 3"/>
            <p:cNvSpPr>
              <a:spLocks noChangeArrowheads="1"/>
            </p:cNvSpPr>
            <p:nvPr/>
          </p:nvSpPr>
          <p:spPr bwMode="auto">
            <a:xfrm>
              <a:off x="698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Box 4"/>
            <p:cNvSpPr txBox="1">
              <a:spLocks noChangeArrowheads="1"/>
            </p:cNvSpPr>
            <p:nvPr/>
          </p:nvSpPr>
          <p:spPr bwMode="auto">
            <a:xfrm>
              <a:off x="7180" y="2503"/>
              <a:ext cx="2110" cy="1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2000" b="1" dirty="0" smtClean="0">
                  <a:latin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 name="Rectangle 10"/>
          <p:cNvSpPr/>
          <p:nvPr/>
        </p:nvSpPr>
        <p:spPr>
          <a:xfrm>
            <a:off x="0" y="1905000"/>
            <a:ext cx="2507418"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Click here to</a:t>
            </a:r>
          </a:p>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 view </a:t>
            </a:r>
          </a:p>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article online</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2362200" y="961846"/>
            <a:ext cx="6172200" cy="6001643"/>
          </a:xfrm>
          <a:prstGeom prst="rect">
            <a:avLst/>
          </a:prstGeom>
          <a:noFill/>
        </p:spPr>
        <p:txBody>
          <a:bodyPr wrap="square" rtlCol="0">
            <a:spAutoFit/>
          </a:bodyPr>
          <a:lstStyle/>
          <a:p>
            <a:pPr algn="ctr"/>
            <a:endParaRPr lang="en-US" sz="2800" b="1" u="sng" dirty="0" smtClean="0">
              <a:latin typeface="Aharoni" pitchFamily="2" charset="-79"/>
              <a:cs typeface="Aharoni" pitchFamily="2" charset="-79"/>
            </a:endParaRPr>
          </a:p>
          <a:p>
            <a:pPr algn="ctr"/>
            <a:r>
              <a:rPr lang="en-US" sz="2800" dirty="0" smtClean="0">
                <a:latin typeface="Berlin Sans FB Demi" pitchFamily="34" charset="0"/>
                <a:cs typeface="Aharoni" pitchFamily="2" charset="-79"/>
              </a:rPr>
              <a:t>We need to:</a:t>
            </a:r>
          </a:p>
          <a:p>
            <a:pPr algn="ctr"/>
            <a:r>
              <a:rPr lang="en-US" sz="2800" dirty="0" smtClean="0">
                <a:latin typeface="Berlin Sans FB Demi" pitchFamily="34" charset="0"/>
                <a:cs typeface="Aharoni" pitchFamily="2" charset="-79"/>
              </a:rPr>
              <a:t>*Inquire into children’s thinking</a:t>
            </a:r>
          </a:p>
          <a:p>
            <a:pPr algn="ctr"/>
            <a:r>
              <a:rPr lang="en-US" sz="2800" dirty="0" smtClean="0">
                <a:latin typeface="Berlin Sans FB Demi" pitchFamily="34" charset="0"/>
                <a:cs typeface="Aharoni" pitchFamily="2" charset="-79"/>
              </a:rPr>
              <a:t>*Value existing ideas</a:t>
            </a:r>
          </a:p>
          <a:p>
            <a:pPr algn="ctr"/>
            <a:r>
              <a:rPr lang="en-US" sz="2800" dirty="0" smtClean="0">
                <a:latin typeface="Berlin Sans FB Demi" pitchFamily="34" charset="0"/>
                <a:cs typeface="Aharoni" pitchFamily="2" charset="-79"/>
              </a:rPr>
              <a:t>*Challenge and extend understanding</a:t>
            </a:r>
          </a:p>
          <a:p>
            <a:pPr algn="ctr"/>
            <a:r>
              <a:rPr lang="en-US" sz="2800" dirty="0" smtClean="0">
                <a:latin typeface="Berlin Sans FB Demi" pitchFamily="34" charset="0"/>
                <a:cs typeface="Aharoni" pitchFamily="2" charset="-79"/>
              </a:rPr>
              <a:t>*Support growth</a:t>
            </a:r>
          </a:p>
          <a:p>
            <a:pPr algn="ctr"/>
            <a:endParaRPr lang="en-US" sz="1000" dirty="0" smtClean="0">
              <a:latin typeface="Berlin Sans FB Demi" pitchFamily="34" charset="0"/>
              <a:cs typeface="Aharoni" pitchFamily="2" charset="-79"/>
            </a:endParaRPr>
          </a:p>
          <a:p>
            <a:pPr algn="ctr"/>
            <a:endParaRPr lang="en-US" sz="1000" dirty="0" smtClean="0">
              <a:latin typeface="Berlin Sans FB Demi" pitchFamily="34" charset="0"/>
              <a:cs typeface="Aharoni" pitchFamily="2" charset="-79"/>
            </a:endParaRPr>
          </a:p>
          <a:p>
            <a:pPr algn="ctr"/>
            <a:endParaRPr lang="en-US" sz="1000" dirty="0" smtClean="0">
              <a:latin typeface="Berlin Sans FB Demi" pitchFamily="34" charset="0"/>
              <a:cs typeface="Aharoni" pitchFamily="2" charset="-79"/>
            </a:endParaRPr>
          </a:p>
          <a:p>
            <a:pPr algn="ctr"/>
            <a:r>
              <a:rPr lang="en-US" sz="2800" dirty="0" smtClean="0">
                <a:latin typeface="Berlin Sans FB Demi" pitchFamily="34" charset="0"/>
                <a:cs typeface="Aharoni" pitchFamily="2" charset="-79"/>
              </a:rPr>
              <a:t>Counting by tens (as a rote chant) </a:t>
            </a:r>
          </a:p>
          <a:p>
            <a:pPr algn="ctr"/>
            <a:r>
              <a:rPr lang="en-US" sz="2800" dirty="0" smtClean="0">
                <a:latin typeface="Berlin Sans FB Demi" pitchFamily="34" charset="0"/>
                <a:cs typeface="Aharoni" pitchFamily="2" charset="-79"/>
              </a:rPr>
              <a:t>is often unconnected to any quantities. Therefore, we need to work to develop </a:t>
            </a:r>
            <a:r>
              <a:rPr lang="en-US" sz="2800" u="sng" dirty="0" smtClean="0">
                <a:latin typeface="Berlin Sans FB Demi" pitchFamily="34" charset="0"/>
                <a:cs typeface="Aharoni" pitchFamily="2" charset="-79"/>
              </a:rPr>
              <a:t>ten-to-ten correspondence</a:t>
            </a:r>
            <a:r>
              <a:rPr lang="en-US" sz="2800" dirty="0" smtClean="0">
                <a:latin typeface="Berlin Sans FB Demi" pitchFamily="34" charset="0"/>
                <a:cs typeface="Aharoni" pitchFamily="2" charset="-79"/>
              </a:rPr>
              <a:t> among our students.</a:t>
            </a:r>
          </a:p>
          <a:p>
            <a:pPr algn="ctr"/>
            <a:endParaRPr lang="en-US" dirty="0" smtClean="0"/>
          </a:p>
        </p:txBody>
      </p:sp>
      <p:sp>
        <p:nvSpPr>
          <p:cNvPr id="12" name="Rectangle 11"/>
          <p:cNvSpPr/>
          <p:nvPr/>
        </p:nvSpPr>
        <p:spPr>
          <a:xfrm>
            <a:off x="-108153" y="-76200"/>
            <a:ext cx="4908753"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Linda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Jaslow’s</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Article: </a:t>
            </a:r>
          </a:p>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Helping Kindergarteners make sense of numbers to 100</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59" y="145494"/>
            <a:ext cx="8852232" cy="7017306"/>
          </a:xfrm>
          <a:prstGeom prst="rect">
            <a:avLst/>
          </a:prstGeom>
          <a:noFill/>
        </p:spPr>
        <p:txBody>
          <a:bodyPr wrap="none" rtlCol="0">
            <a:spAutoFit/>
          </a:bodyPr>
          <a:lstStyle/>
          <a:p>
            <a:pPr algn="ctr"/>
            <a:r>
              <a:rPr lang="en-US" sz="2400" dirty="0" smtClean="0">
                <a:latin typeface="Berlin Sans FB Demi" pitchFamily="34" charset="0"/>
                <a:cs typeface="Aharoni" pitchFamily="2" charset="-79"/>
              </a:rPr>
              <a:t>Pose problems that promote base ten understanding:</a:t>
            </a:r>
          </a:p>
          <a:p>
            <a:pPr algn="ctr"/>
            <a:endParaRPr lang="en-US" sz="2400" dirty="0" smtClean="0">
              <a:latin typeface="Berlin Sans FB Demi" pitchFamily="34" charset="0"/>
              <a:cs typeface="Aharoni" pitchFamily="2" charset="-79"/>
            </a:endParaRPr>
          </a:p>
          <a:p>
            <a:pPr algn="ctr"/>
            <a:r>
              <a:rPr lang="en-US" sz="2400" dirty="0" smtClean="0">
                <a:latin typeface="Berlin Sans FB Demi" pitchFamily="34" charset="0"/>
                <a:cs typeface="Aharoni" pitchFamily="2" charset="-79"/>
              </a:rPr>
              <a:t>Many students know that 20= 10+10, </a:t>
            </a:r>
          </a:p>
          <a:p>
            <a:pPr algn="ctr"/>
            <a:r>
              <a:rPr lang="en-US" sz="2400" dirty="0" smtClean="0">
                <a:latin typeface="Berlin Sans FB Demi" pitchFamily="34" charset="0"/>
                <a:cs typeface="Aharoni" pitchFamily="2" charset="-79"/>
              </a:rPr>
              <a:t>but </a:t>
            </a:r>
            <a:r>
              <a:rPr lang="en-US" sz="2400" b="1" u="sng" dirty="0" smtClean="0">
                <a:latin typeface="Berlin Sans FB Demi" pitchFamily="34" charset="0"/>
                <a:cs typeface="Aharoni" pitchFamily="2" charset="-79"/>
              </a:rPr>
              <a:t>NOT</a:t>
            </a:r>
            <a:r>
              <a:rPr lang="en-US" sz="2400" dirty="0" smtClean="0">
                <a:latin typeface="Berlin Sans FB Demi" pitchFamily="34" charset="0"/>
                <a:cs typeface="Aharoni" pitchFamily="2" charset="-79"/>
              </a:rPr>
              <a:t> that 11=10+1 or 24=10+10+4. </a:t>
            </a:r>
          </a:p>
          <a:p>
            <a:pPr algn="ctr"/>
            <a:r>
              <a:rPr lang="en-US" sz="2400" dirty="0" smtClean="0">
                <a:latin typeface="Berlin Sans FB Demi" pitchFamily="34" charset="0"/>
                <a:cs typeface="Aharoni" pitchFamily="2" charset="-79"/>
              </a:rPr>
              <a:t>They need more experiences </a:t>
            </a:r>
          </a:p>
          <a:p>
            <a:pPr algn="ctr"/>
            <a:r>
              <a:rPr lang="en-US" sz="2400" dirty="0" smtClean="0">
                <a:latin typeface="Berlin Sans FB Demi" pitchFamily="34" charset="0"/>
                <a:cs typeface="Aharoni" pitchFamily="2" charset="-79"/>
              </a:rPr>
              <a:t>working with purposeful problems. </a:t>
            </a:r>
          </a:p>
          <a:p>
            <a:pPr algn="ctr"/>
            <a:endParaRPr lang="en-US" sz="2400" dirty="0" smtClean="0">
              <a:latin typeface="Berlin Sans FB Demi" pitchFamily="34" charset="0"/>
              <a:cs typeface="Aharoni" pitchFamily="2" charset="-79"/>
            </a:endParaRPr>
          </a:p>
          <a:p>
            <a:pPr algn="ctr"/>
            <a:r>
              <a:rPr lang="en-US" sz="2400" dirty="0" smtClean="0">
                <a:latin typeface="Berlin Sans FB Demi" pitchFamily="34" charset="0"/>
                <a:cs typeface="Aharoni" pitchFamily="2" charset="-79"/>
              </a:rPr>
              <a:t>We want our students to see ten as a group, </a:t>
            </a:r>
          </a:p>
          <a:p>
            <a:pPr algn="ctr"/>
            <a:r>
              <a:rPr lang="en-US" sz="2400" dirty="0" smtClean="0">
                <a:latin typeface="Berlin Sans FB Demi" pitchFamily="34" charset="0"/>
                <a:cs typeface="Aharoni" pitchFamily="2" charset="-79"/>
              </a:rPr>
              <a:t>and then use that information to help </a:t>
            </a:r>
          </a:p>
          <a:p>
            <a:pPr algn="ctr"/>
            <a:r>
              <a:rPr lang="en-US" sz="2400" dirty="0" smtClean="0">
                <a:latin typeface="Berlin Sans FB Demi" pitchFamily="34" charset="0"/>
                <a:cs typeface="Aharoni" pitchFamily="2" charset="-79"/>
              </a:rPr>
              <a:t>solve problems more effectively.</a:t>
            </a:r>
          </a:p>
          <a:p>
            <a:pPr algn="ctr"/>
            <a:endParaRPr lang="en-US" sz="2400" dirty="0" smtClean="0">
              <a:latin typeface="Berlin Sans FB Demi" pitchFamily="34" charset="0"/>
              <a:cs typeface="Aharoni" pitchFamily="2" charset="-79"/>
            </a:endParaRPr>
          </a:p>
          <a:p>
            <a:pPr algn="ctr"/>
            <a:r>
              <a:rPr lang="en-US" sz="2400" u="sng" dirty="0" smtClean="0">
                <a:latin typeface="Berlin Sans FB Demi" pitchFamily="34" charset="0"/>
                <a:cs typeface="Aharoni" pitchFamily="2" charset="-79"/>
              </a:rPr>
              <a:t>Pose problems that promote base ten understanding:</a:t>
            </a:r>
          </a:p>
          <a:p>
            <a:pPr algn="ctr"/>
            <a:r>
              <a:rPr lang="en-US" sz="2400" dirty="0" smtClean="0">
                <a:latin typeface="Berlin Sans FB Demi" pitchFamily="34" charset="0"/>
                <a:cs typeface="Aharoni" pitchFamily="2" charset="-79"/>
              </a:rPr>
              <a:t>*Groups of 10’s problems</a:t>
            </a:r>
          </a:p>
          <a:p>
            <a:pPr algn="ctr"/>
            <a:r>
              <a:rPr lang="en-US" sz="2400" dirty="0" smtClean="0">
                <a:latin typeface="Berlin Sans FB Demi" pitchFamily="34" charset="0"/>
                <a:cs typeface="Aharoni" pitchFamily="2" charset="-79"/>
              </a:rPr>
              <a:t>*Problems designed to help children compose </a:t>
            </a:r>
          </a:p>
          <a:p>
            <a:pPr algn="ctr"/>
            <a:r>
              <a:rPr lang="en-US" sz="2400" dirty="0" smtClean="0">
                <a:latin typeface="Berlin Sans FB Demi" pitchFamily="34" charset="0"/>
                <a:cs typeface="Aharoni" pitchFamily="2" charset="-79"/>
              </a:rPr>
              <a:t>new numbers from a 10 and some 1’s</a:t>
            </a:r>
          </a:p>
          <a:p>
            <a:pPr algn="ctr"/>
            <a:r>
              <a:rPr lang="en-US" sz="2400" dirty="0" smtClean="0">
                <a:latin typeface="Berlin Sans FB Demi" pitchFamily="34" charset="0"/>
                <a:cs typeface="Aharoni" pitchFamily="2" charset="-79"/>
              </a:rPr>
              <a:t>*Decompose numbers into 10’s and 1’s </a:t>
            </a:r>
          </a:p>
          <a:p>
            <a:pPr algn="ctr"/>
            <a:r>
              <a:rPr lang="en-US" sz="2400" dirty="0" smtClean="0">
                <a:latin typeface="Berlin Sans FB Demi" pitchFamily="34" charset="0"/>
                <a:cs typeface="Aharoni" pitchFamily="2" charset="-79"/>
              </a:rPr>
              <a:t>*Mixing 10’s and 1’s</a:t>
            </a:r>
          </a:p>
          <a:p>
            <a:pPr algn="ctr"/>
            <a:r>
              <a:rPr lang="en-US" sz="2400" dirty="0" smtClean="0">
                <a:latin typeface="Berlin Sans FB Demi" pitchFamily="34" charset="0"/>
                <a:cs typeface="Aharoni" pitchFamily="2" charset="-79"/>
              </a:rPr>
              <a:t>*Counting by 10’s from a non-decade number</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086600" y="76200"/>
            <a:ext cx="1981200" cy="1828800"/>
            <a:chOff x="6988" y="1976"/>
            <a:chExt cx="2486" cy="2531"/>
          </a:xfrm>
        </p:grpSpPr>
        <p:sp>
          <p:nvSpPr>
            <p:cNvPr id="4" name="Oval 3"/>
            <p:cNvSpPr>
              <a:spLocks noChangeArrowheads="1"/>
            </p:cNvSpPr>
            <p:nvPr/>
          </p:nvSpPr>
          <p:spPr bwMode="auto">
            <a:xfrm>
              <a:off x="698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Box 4"/>
            <p:cNvSpPr txBox="1">
              <a:spLocks noChangeArrowheads="1"/>
            </p:cNvSpPr>
            <p:nvPr/>
          </p:nvSpPr>
          <p:spPr bwMode="auto">
            <a:xfrm>
              <a:off x="7180" y="2503"/>
              <a:ext cx="2110" cy="1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2000" b="1" dirty="0" smtClean="0">
                  <a:latin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Rectangle 5"/>
          <p:cNvSpPr/>
          <p:nvPr/>
        </p:nvSpPr>
        <p:spPr>
          <a:xfrm>
            <a:off x="381000" y="152400"/>
            <a:ext cx="6477000" cy="1569660"/>
          </a:xfrm>
          <a:prstGeom prst="rect">
            <a:avLst/>
          </a:prstGeom>
        </p:spPr>
        <p:txBody>
          <a:bodyPr wrap="square">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Resources for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Operations and Algebraic Thinking</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(K.OA.1-5)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609600" y="1752600"/>
            <a:ext cx="6934200" cy="5078313"/>
          </a:xfrm>
          <a:prstGeom prst="rect">
            <a:avLst/>
          </a:prstGeom>
          <a:noFill/>
        </p:spPr>
        <p:txBody>
          <a:bodyPr wrap="square" rtlCol="0">
            <a:spAutoFit/>
          </a:bodyPr>
          <a:lstStyle/>
          <a:p>
            <a:r>
              <a:rPr lang="en-US" dirty="0" smtClean="0">
                <a:hlinkClick r:id="rId3"/>
              </a:rPr>
              <a:t>Fluency Resources </a:t>
            </a:r>
            <a:r>
              <a:rPr lang="en-US" dirty="0" smtClean="0"/>
              <a:t>(K.OA.5)</a:t>
            </a:r>
          </a:p>
          <a:p>
            <a:endParaRPr lang="en-US" dirty="0" smtClean="0"/>
          </a:p>
          <a:p>
            <a:r>
              <a:rPr lang="en-US" dirty="0" smtClean="0"/>
              <a:t>Dot Images Smart Board (K.OA.5)</a:t>
            </a:r>
          </a:p>
          <a:p>
            <a:r>
              <a:rPr lang="en-US" dirty="0" smtClean="0">
                <a:hlinkClick r:id="rId4"/>
              </a:rPr>
              <a:t>http://cloud.rpsar.net/edocs/Math/FluencyResources/quickimagesk2.notebook</a:t>
            </a:r>
            <a:endParaRPr lang="en-US" dirty="0" smtClean="0"/>
          </a:p>
          <a:p>
            <a:endParaRPr lang="en-US" dirty="0" smtClean="0"/>
          </a:p>
          <a:p>
            <a:r>
              <a:rPr lang="en-US" dirty="0" smtClean="0">
                <a:hlinkClick r:id="rId5"/>
              </a:rPr>
              <a:t>Mental Math Practice</a:t>
            </a:r>
            <a:endParaRPr lang="en-US" dirty="0" smtClean="0"/>
          </a:p>
          <a:p>
            <a:endParaRPr lang="en-US" dirty="0" smtClean="0"/>
          </a:p>
          <a:p>
            <a:r>
              <a:rPr lang="en-US" b="1" dirty="0" smtClean="0"/>
              <a:t>Contexts for Learning:</a:t>
            </a:r>
          </a:p>
          <a:p>
            <a:r>
              <a:rPr lang="en-US" u="sng" dirty="0" smtClean="0"/>
              <a:t>Bunk Beds and Apple Boxes </a:t>
            </a:r>
          </a:p>
          <a:p>
            <a:endParaRPr lang="en-US" u="sng" dirty="0" smtClean="0"/>
          </a:p>
          <a:p>
            <a:endParaRPr lang="en-US" u="sng" dirty="0" smtClean="0"/>
          </a:p>
          <a:p>
            <a:r>
              <a:rPr lang="en-US" u="sng" dirty="0" smtClean="0"/>
              <a:t>Mastering the Basic Math Facts in Addition and Subtraction </a:t>
            </a:r>
            <a:r>
              <a:rPr lang="en-US" dirty="0" smtClean="0"/>
              <a:t> (K.OA.5)</a:t>
            </a:r>
          </a:p>
          <a:p>
            <a:endParaRPr lang="en-US" u="sng" dirty="0" smtClean="0"/>
          </a:p>
          <a:p>
            <a:r>
              <a:rPr lang="en-US" u="sng" dirty="0" smtClean="0"/>
              <a:t>It Makes Sense: Using Ten-Frames to Build Number Sense </a:t>
            </a:r>
          </a:p>
          <a:p>
            <a:endParaRPr lang="en-US" dirty="0" smtClean="0"/>
          </a:p>
          <a:p>
            <a:endParaRPr lang="en-US" dirty="0" smtClean="0"/>
          </a:p>
          <a:p>
            <a:r>
              <a:rPr lang="en-US" dirty="0" smtClean="0"/>
              <a:t>   </a:t>
            </a:r>
            <a:endParaRPr lang="en-US" dirty="0"/>
          </a:p>
        </p:txBody>
      </p:sp>
      <p:pic>
        <p:nvPicPr>
          <p:cNvPr id="6146" name="Picture 2" descr="http://www.heinemann.com/shared/covers/9780325010069.jpg"/>
          <p:cNvPicPr>
            <a:picLocks noChangeAspect="1" noChangeArrowheads="1"/>
          </p:cNvPicPr>
          <p:nvPr/>
        </p:nvPicPr>
        <p:blipFill>
          <a:blip r:embed="rId6" cstate="print"/>
          <a:srcRect/>
          <a:stretch>
            <a:fillRect/>
          </a:stretch>
        </p:blipFill>
        <p:spPr bwMode="auto">
          <a:xfrm>
            <a:off x="3505200" y="3657600"/>
            <a:ext cx="990600" cy="1279989"/>
          </a:xfrm>
          <a:prstGeom prst="rect">
            <a:avLst/>
          </a:prstGeom>
          <a:noFill/>
        </p:spPr>
      </p:pic>
      <p:pic>
        <p:nvPicPr>
          <p:cNvPr id="6148" name="Picture 4" descr="http://www.heinemann.com/shared/covers/9780325029634.jpg"/>
          <p:cNvPicPr>
            <a:picLocks noChangeAspect="1" noChangeArrowheads="1"/>
          </p:cNvPicPr>
          <p:nvPr/>
        </p:nvPicPr>
        <p:blipFill>
          <a:blip r:embed="rId7" cstate="print"/>
          <a:srcRect/>
          <a:stretch>
            <a:fillRect/>
          </a:stretch>
        </p:blipFill>
        <p:spPr bwMode="auto">
          <a:xfrm>
            <a:off x="7239000" y="4572000"/>
            <a:ext cx="943555" cy="1219200"/>
          </a:xfrm>
          <a:prstGeom prst="rect">
            <a:avLst/>
          </a:prstGeom>
          <a:noFill/>
        </p:spPr>
      </p:pic>
      <p:pic>
        <p:nvPicPr>
          <p:cNvPr id="6150" name="Picture 6" descr="http://ecx.images-amazon.com/images/I/51ERgnUKEcL._SX258_BO1,204,203,200_.jpg"/>
          <p:cNvPicPr>
            <a:picLocks noChangeAspect="1" noChangeArrowheads="1"/>
          </p:cNvPicPr>
          <p:nvPr/>
        </p:nvPicPr>
        <p:blipFill>
          <a:blip r:embed="rId8" cstate="print"/>
          <a:srcRect/>
          <a:stretch>
            <a:fillRect/>
          </a:stretch>
        </p:blipFill>
        <p:spPr bwMode="auto">
          <a:xfrm>
            <a:off x="6172200" y="5486400"/>
            <a:ext cx="876637" cy="1143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086600" y="76200"/>
            <a:ext cx="1981200" cy="1828800"/>
            <a:chOff x="6988" y="1976"/>
            <a:chExt cx="2486" cy="2531"/>
          </a:xfrm>
        </p:grpSpPr>
        <p:sp>
          <p:nvSpPr>
            <p:cNvPr id="4" name="Oval 3"/>
            <p:cNvSpPr>
              <a:spLocks noChangeArrowheads="1"/>
            </p:cNvSpPr>
            <p:nvPr/>
          </p:nvSpPr>
          <p:spPr bwMode="auto">
            <a:xfrm>
              <a:off x="698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Box 4"/>
            <p:cNvSpPr txBox="1">
              <a:spLocks noChangeArrowheads="1"/>
            </p:cNvSpPr>
            <p:nvPr/>
          </p:nvSpPr>
          <p:spPr bwMode="auto">
            <a:xfrm>
              <a:off x="7180" y="2503"/>
              <a:ext cx="2110" cy="1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2000" b="1" dirty="0" smtClean="0">
                  <a:latin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Rectangle 5"/>
          <p:cNvSpPr/>
          <p:nvPr/>
        </p:nvSpPr>
        <p:spPr>
          <a:xfrm>
            <a:off x="381000" y="304800"/>
            <a:ext cx="6477000" cy="1569660"/>
          </a:xfrm>
          <a:prstGeom prst="rect">
            <a:avLst/>
          </a:prstGeom>
        </p:spPr>
        <p:txBody>
          <a:bodyPr wrap="square">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Resources for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Incorporating the Standards for Mathematical Practice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457200" y="1828800"/>
            <a:ext cx="7848600" cy="4247317"/>
          </a:xfrm>
          <a:prstGeom prst="rect">
            <a:avLst/>
          </a:prstGeom>
        </p:spPr>
        <p:txBody>
          <a:bodyPr wrap="square">
            <a:spAutoFit/>
          </a:bodyPr>
          <a:lstStyle/>
          <a:p>
            <a:r>
              <a:rPr lang="en-US" b="1" dirty="0" smtClean="0"/>
              <a:t>Mathematical Standards Posters:</a:t>
            </a:r>
            <a:endParaRPr lang="en-US" dirty="0" smtClean="0"/>
          </a:p>
          <a:p>
            <a:r>
              <a:rPr lang="en-US" dirty="0" smtClean="0">
                <a:hlinkClick r:id="rId3" action="ppaction://hlinkfile"/>
              </a:rPr>
              <a:t>http://cloud.rpsar.net/edocs/Math/StandMathPractice/Mathematical%20practices.pdf</a:t>
            </a:r>
            <a:endParaRPr lang="en-US" dirty="0" smtClean="0"/>
          </a:p>
          <a:p>
            <a:r>
              <a:rPr lang="en-US" dirty="0" smtClean="0"/>
              <a:t/>
            </a:r>
            <a:br>
              <a:rPr lang="en-US" dirty="0" smtClean="0"/>
            </a:br>
            <a:r>
              <a:rPr lang="en-US" b="1" dirty="0" smtClean="0"/>
              <a:t>Mathematical Standards "I can" statements for pocket charts:</a:t>
            </a:r>
            <a:endParaRPr lang="en-US" dirty="0" smtClean="0"/>
          </a:p>
          <a:p>
            <a:r>
              <a:rPr lang="en-US" dirty="0" smtClean="0">
                <a:hlinkClick r:id="rId4"/>
              </a:rPr>
              <a:t>http://cloud.rpsar.net/edocs/Math/StandMathPractice/I%20can%20statements%20for%20Mathematical%20Practices.pdf</a:t>
            </a:r>
            <a:endParaRPr lang="en-US" dirty="0" smtClean="0"/>
          </a:p>
          <a:p>
            <a:endParaRPr lang="en-US" dirty="0" smtClean="0"/>
          </a:p>
          <a:p>
            <a:r>
              <a:rPr lang="en-US" b="1" dirty="0" smtClean="0"/>
              <a:t>Mathematical Standards Rubric:</a:t>
            </a:r>
            <a:endParaRPr lang="en-US" dirty="0" smtClean="0"/>
          </a:p>
          <a:p>
            <a:r>
              <a:rPr lang="en-US" dirty="0" smtClean="0">
                <a:hlinkClick r:id="rId5" action="ppaction://hlinkfile"/>
              </a:rPr>
              <a:t>http://cloud.rpsar.net/edocs/Math/2ndGrade/CIResources/Student_Math_Practice_Rubric.pdf</a:t>
            </a:r>
            <a:endParaRPr lang="en-US" dirty="0" smtClean="0"/>
          </a:p>
          <a:p>
            <a:r>
              <a:rPr lang="en-US" dirty="0" smtClean="0"/>
              <a:t/>
            </a:r>
            <a:br>
              <a:rPr lang="en-US" dirty="0" smtClean="0"/>
            </a:br>
            <a:r>
              <a:rPr lang="en-US" b="1" dirty="0" smtClean="0"/>
              <a:t>Mathematical Practices - Questioning:</a:t>
            </a:r>
            <a:endParaRPr lang="en-US" dirty="0" smtClean="0"/>
          </a:p>
          <a:p>
            <a:r>
              <a:rPr lang="en-US" dirty="0" smtClean="0">
                <a:hlinkClick r:id="rId6" action="ppaction://hlinkfile"/>
              </a:rPr>
              <a:t>http://cloud.rpsar.net/edocs/Math/StandMathPractice/MP.TeacherQuestionStarters.pdf</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81800" y="1447800"/>
            <a:ext cx="1960563" cy="3276600"/>
            <a:chOff x="6553200" y="1143000"/>
            <a:chExt cx="1655763" cy="2901950"/>
          </a:xfrm>
        </p:grpSpPr>
        <p:grpSp>
          <p:nvGrpSpPr>
            <p:cNvPr id="3" name="Group 7"/>
            <p:cNvGrpSpPr>
              <a:grpSpLocks/>
            </p:cNvGrpSpPr>
            <p:nvPr/>
          </p:nvGrpSpPr>
          <p:grpSpPr bwMode="auto">
            <a:xfrm>
              <a:off x="6553200" y="1143000"/>
              <a:ext cx="1579563" cy="1606550"/>
              <a:chOff x="4733" y="12628"/>
              <a:chExt cx="2486" cy="2531"/>
            </a:xfrm>
          </p:grpSpPr>
          <p:sp>
            <p:nvSpPr>
              <p:cNvPr id="7" name="Oval 8"/>
              <p:cNvSpPr>
                <a:spLocks noChangeArrowheads="1"/>
              </p:cNvSpPr>
              <p:nvPr/>
            </p:nvSpPr>
            <p:spPr bwMode="auto">
              <a:xfrm>
                <a:off x="4733" y="12628"/>
                <a:ext cx="2486" cy="2531"/>
              </a:xfrm>
              <a:prstGeom prst="ellipse">
                <a:avLst/>
              </a:prstGeom>
              <a:solidFill>
                <a:srgbClr val="B2A1C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 Box 9"/>
              <p:cNvSpPr txBox="1">
                <a:spLocks noChangeArrowheads="1"/>
              </p:cNvSpPr>
              <p:nvPr/>
            </p:nvSpPr>
            <p:spPr bwMode="auto">
              <a:xfrm>
                <a:off x="4900" y="1306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Plan</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DAILY LESSONS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10"/>
            <p:cNvGrpSpPr>
              <a:grpSpLocks/>
            </p:cNvGrpSpPr>
            <p:nvPr/>
          </p:nvGrpSpPr>
          <p:grpSpPr bwMode="auto">
            <a:xfrm>
              <a:off x="6629400" y="2438400"/>
              <a:ext cx="1579563" cy="1606550"/>
              <a:chOff x="11416" y="7261"/>
              <a:chExt cx="2486" cy="2531"/>
            </a:xfrm>
          </p:grpSpPr>
          <p:sp>
            <p:nvSpPr>
              <p:cNvPr id="5" name="Oval 11">
                <a:hlinkClick r:id="rId3"/>
              </p:cNvPr>
              <p:cNvSpPr>
                <a:spLocks noChangeArrowheads="1"/>
              </p:cNvSpPr>
              <p:nvPr/>
            </p:nvSpPr>
            <p:spPr bwMode="auto">
              <a:xfrm>
                <a:off x="11416" y="7261"/>
                <a:ext cx="2486" cy="2531"/>
              </a:xfrm>
              <a:prstGeom prst="ellipse">
                <a:avLst/>
              </a:prstGeom>
              <a:solidFill>
                <a:srgbClr val="7F7F7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12"/>
              <p:cNvSpPr txBox="1">
                <a:spLocks noChangeArrowheads="1"/>
              </p:cNvSpPr>
              <p:nvPr/>
            </p:nvSpPr>
            <p:spPr bwMode="auto">
              <a:xfrm>
                <a:off x="11583" y="7422"/>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Incorporate</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hlinkClick r:id="rId4"/>
                  </a:rPr>
                  <a:t>TECHNOLOGY</a:t>
                </a:r>
                <a:endParaRPr kumimoji="0" lang="en-US"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0" name="TextBox 9"/>
          <p:cNvSpPr txBox="1"/>
          <p:nvPr/>
        </p:nvSpPr>
        <p:spPr>
          <a:xfrm>
            <a:off x="304800" y="228600"/>
            <a:ext cx="6324600" cy="3693319"/>
          </a:xfrm>
          <a:prstGeom prst="rect">
            <a:avLst/>
          </a:prstGeom>
          <a:noFill/>
        </p:spPr>
        <p:txBody>
          <a:bodyPr wrap="square" rtlCol="0">
            <a:spAutoFit/>
          </a:bodyPr>
          <a:lstStyle/>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Sample Weekly Planning breakdown…</a:t>
            </a:r>
          </a:p>
          <a:p>
            <a:pPr algn="ctr"/>
            <a:endPar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endParaRPr lang="en-US" sz="4400" b="1" dirty="0" smtClean="0">
              <a:hlinkClick r:id="rId5"/>
            </a:endParaRPr>
          </a:p>
          <a:p>
            <a:pPr algn="ct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TextBox 10"/>
          <p:cNvSpPr txBox="1"/>
          <p:nvPr/>
        </p:nvSpPr>
        <p:spPr>
          <a:xfrm>
            <a:off x="533400" y="1600200"/>
            <a:ext cx="5867400" cy="6001643"/>
          </a:xfrm>
          <a:prstGeom prst="rect">
            <a:avLst/>
          </a:prstGeom>
          <a:noFill/>
        </p:spPr>
        <p:txBody>
          <a:bodyPr wrap="square" rtlCol="0">
            <a:spAutoFit/>
          </a:bodyPr>
          <a:lstStyle/>
          <a:p>
            <a:r>
              <a:rPr lang="en-US" sz="2000" b="1" dirty="0" smtClean="0"/>
              <a:t>Majority of Lesson Time Each Day:</a:t>
            </a:r>
          </a:p>
          <a:p>
            <a:r>
              <a:rPr lang="en-US" dirty="0" smtClean="0"/>
              <a:t>1-2 Days of Counting Collections </a:t>
            </a:r>
            <a:r>
              <a:rPr lang="en-US" i="1" dirty="0" smtClean="0"/>
              <a:t>(K.CC.1-7)</a:t>
            </a:r>
          </a:p>
          <a:p>
            <a:endParaRPr lang="en-US" dirty="0" smtClean="0"/>
          </a:p>
          <a:p>
            <a:r>
              <a:rPr lang="en-US" dirty="0" smtClean="0"/>
              <a:t>2-3 Days of Problem-Solving with CGI </a:t>
            </a:r>
            <a:r>
              <a:rPr lang="en-US" i="1" dirty="0" smtClean="0"/>
              <a:t>(K.CC standards, K.OA standards, and K.NBT.1 standard)</a:t>
            </a:r>
          </a:p>
          <a:p>
            <a:endParaRPr lang="en-US" dirty="0" smtClean="0"/>
          </a:p>
          <a:p>
            <a:r>
              <a:rPr lang="en-US" dirty="0" smtClean="0"/>
              <a:t>1-2 Days Focused on Geometry Standards on weeks that apply </a:t>
            </a:r>
            <a:r>
              <a:rPr lang="en-US" i="1" dirty="0" smtClean="0"/>
              <a:t>(K.G.4-6)</a:t>
            </a:r>
          </a:p>
          <a:p>
            <a:endParaRPr lang="en-US" dirty="0" smtClean="0"/>
          </a:p>
          <a:p>
            <a:r>
              <a:rPr lang="en-US" sz="2000" b="1" dirty="0" smtClean="0"/>
              <a:t>Other Pieces to Build into Math Block Each Day </a:t>
            </a:r>
            <a:r>
              <a:rPr lang="en-US" sz="2000" b="1" i="1" dirty="0" smtClean="0"/>
              <a:t>(multiple standards):</a:t>
            </a:r>
          </a:p>
          <a:p>
            <a:r>
              <a:rPr lang="en-US" dirty="0" smtClean="0"/>
              <a:t>Games and Activities to Reinforce Concepts</a:t>
            </a:r>
          </a:p>
          <a:p>
            <a:endParaRPr lang="en-US" dirty="0" smtClean="0"/>
          </a:p>
          <a:p>
            <a:r>
              <a:rPr lang="en-US" dirty="0" smtClean="0"/>
              <a:t>Minds on Math </a:t>
            </a:r>
            <a:r>
              <a:rPr lang="en-US" i="1" dirty="0" smtClean="0"/>
              <a:t>(choose several slides per day)</a:t>
            </a:r>
          </a:p>
          <a:p>
            <a:endParaRPr lang="en-US" dirty="0" smtClean="0"/>
          </a:p>
          <a:p>
            <a:r>
              <a:rPr lang="en-US" dirty="0" smtClean="0"/>
              <a:t>Number Talks </a:t>
            </a:r>
            <a:r>
              <a:rPr lang="en-US" i="1" dirty="0" smtClean="0"/>
              <a:t>(including dot images, ten frames, and work with number concepts)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381000" y="304800"/>
            <a:ext cx="8237537" cy="6105525"/>
          </a:xfrm>
          <a:prstGeom prst="rect">
            <a:avLst/>
          </a:prstGeom>
          <a:noFill/>
          <a:ln w="9525">
            <a:noFill/>
            <a:miter lim="800000"/>
            <a:headEnd/>
            <a:tailEnd/>
          </a:ln>
        </p:spPr>
      </p:pic>
      <p:pic>
        <p:nvPicPr>
          <p:cNvPr id="3" name="Recorded Sound">
            <a:hlinkClick r:id="" action="ppaction://media"/>
          </p:cNvPr>
          <p:cNvPicPr>
            <a:picLocks noRot="1" noChangeAspect="1"/>
          </p:cNvPicPr>
          <p:nvPr>
            <a:wavAudioFile r:embed="rId1" name="Recorded Sound"/>
          </p:nvPr>
        </p:nvPicPr>
        <p:blipFill>
          <a:blip r:embed="rId5" cstate="print"/>
          <a:stretch>
            <a:fillRect/>
          </a:stretch>
        </p:blipFill>
        <p:spPr>
          <a:xfrm>
            <a:off x="381000" y="1143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81800" y="1447800"/>
            <a:ext cx="1960563" cy="3276600"/>
            <a:chOff x="6553200" y="1143000"/>
            <a:chExt cx="1655763" cy="2901950"/>
          </a:xfrm>
        </p:grpSpPr>
        <p:grpSp>
          <p:nvGrpSpPr>
            <p:cNvPr id="3" name="Group 7"/>
            <p:cNvGrpSpPr>
              <a:grpSpLocks/>
            </p:cNvGrpSpPr>
            <p:nvPr/>
          </p:nvGrpSpPr>
          <p:grpSpPr bwMode="auto">
            <a:xfrm>
              <a:off x="6553200" y="1143000"/>
              <a:ext cx="1579563" cy="1606550"/>
              <a:chOff x="4733" y="12628"/>
              <a:chExt cx="2486" cy="2531"/>
            </a:xfrm>
          </p:grpSpPr>
          <p:sp>
            <p:nvSpPr>
              <p:cNvPr id="7" name="Oval 8"/>
              <p:cNvSpPr>
                <a:spLocks noChangeArrowheads="1"/>
              </p:cNvSpPr>
              <p:nvPr/>
            </p:nvSpPr>
            <p:spPr bwMode="auto">
              <a:xfrm>
                <a:off x="4733" y="12628"/>
                <a:ext cx="2486" cy="2531"/>
              </a:xfrm>
              <a:prstGeom prst="ellipse">
                <a:avLst/>
              </a:prstGeom>
              <a:solidFill>
                <a:srgbClr val="B2A1C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 Box 9"/>
              <p:cNvSpPr txBox="1">
                <a:spLocks noChangeArrowheads="1"/>
              </p:cNvSpPr>
              <p:nvPr/>
            </p:nvSpPr>
            <p:spPr bwMode="auto">
              <a:xfrm>
                <a:off x="4900" y="1306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Plan</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DAILY LESSONS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10"/>
            <p:cNvGrpSpPr>
              <a:grpSpLocks/>
            </p:cNvGrpSpPr>
            <p:nvPr/>
          </p:nvGrpSpPr>
          <p:grpSpPr bwMode="auto">
            <a:xfrm>
              <a:off x="6629400" y="2438400"/>
              <a:ext cx="1579563" cy="1606550"/>
              <a:chOff x="11416" y="7261"/>
              <a:chExt cx="2486" cy="2531"/>
            </a:xfrm>
          </p:grpSpPr>
          <p:sp>
            <p:nvSpPr>
              <p:cNvPr id="5" name="Oval 11">
                <a:hlinkClick r:id="rId3"/>
              </p:cNvPr>
              <p:cNvSpPr>
                <a:spLocks noChangeArrowheads="1"/>
              </p:cNvSpPr>
              <p:nvPr/>
            </p:nvSpPr>
            <p:spPr bwMode="auto">
              <a:xfrm>
                <a:off x="11416" y="7261"/>
                <a:ext cx="2486" cy="2531"/>
              </a:xfrm>
              <a:prstGeom prst="ellipse">
                <a:avLst/>
              </a:prstGeom>
              <a:solidFill>
                <a:srgbClr val="7F7F7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12"/>
              <p:cNvSpPr txBox="1">
                <a:spLocks noChangeArrowheads="1"/>
              </p:cNvSpPr>
              <p:nvPr/>
            </p:nvSpPr>
            <p:spPr bwMode="auto">
              <a:xfrm>
                <a:off x="11583" y="7422"/>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Incorporate</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hlinkClick r:id="rId4"/>
                  </a:rPr>
                  <a:t>TECHNOLOGY</a:t>
                </a:r>
                <a:endParaRPr kumimoji="0" lang="en-US"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0" name="TextBox 9"/>
          <p:cNvSpPr txBox="1"/>
          <p:nvPr/>
        </p:nvSpPr>
        <p:spPr>
          <a:xfrm>
            <a:off x="457200" y="381000"/>
            <a:ext cx="6172200" cy="4647426"/>
          </a:xfrm>
          <a:prstGeom prst="rect">
            <a:avLst/>
          </a:prstGeom>
          <a:noFill/>
        </p:spPr>
        <p:txBody>
          <a:bodyPr wrap="square" rtlCol="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More Lessons and resources are available online within the unit…</a:t>
            </a:r>
          </a:p>
          <a:p>
            <a:pPr algn="ctr"/>
            <a:endParaRPr lang="en-US" sz="4400" b="1" dirty="0" smtClean="0">
              <a:hlinkClick r:id="rId5"/>
            </a:endParaRPr>
          </a:p>
          <a:p>
            <a:pPr algn="ctr"/>
            <a:r>
              <a:rPr lang="en-US" sz="2800" b="1" dirty="0" smtClean="0">
                <a:hlinkClick r:id="rId5"/>
              </a:rPr>
              <a:t>Solidifying the Foundations; Analyzing, Comparing, Creating, and Composing Shapes</a:t>
            </a:r>
            <a:endParaRPr lang="en-US" sz="2800" b="1" dirty="0" smtClean="0"/>
          </a:p>
          <a:p>
            <a:pPr algn="ctr"/>
            <a:endParaRPr lang="en-US" sz="3200" b="1" dirty="0" smtClean="0"/>
          </a:p>
          <a:p>
            <a:pPr algn="ctr"/>
            <a:r>
              <a:rPr lang="en-US" sz="2000"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mj-lt"/>
              </a:rPr>
              <a:t>(BE SURE TO LOOK IN </a:t>
            </a:r>
            <a:r>
              <a:rPr lang="en-US" sz="2000" u="sng"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mj-lt"/>
              </a:rPr>
              <a:t>EACH</a:t>
            </a:r>
            <a:r>
              <a:rPr lang="en-US" sz="2000"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mj-lt"/>
              </a:rPr>
              <a:t> SUBCATEGORY ON THE LEFT SIDE TO FIND VARIOUS RESOURCES)</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TextBox 11"/>
          <p:cNvSpPr txBox="1"/>
          <p:nvPr/>
        </p:nvSpPr>
        <p:spPr>
          <a:xfrm>
            <a:off x="533400" y="5410200"/>
            <a:ext cx="6934200" cy="984885"/>
          </a:xfrm>
          <a:prstGeom prst="rect">
            <a:avLst/>
          </a:prstGeom>
          <a:noFill/>
        </p:spPr>
        <p:txBody>
          <a:bodyPr wrap="square" rtlCol="0">
            <a:spAutoFit/>
          </a:bodyPr>
          <a:lstStyle/>
          <a:p>
            <a:r>
              <a:rPr lang="en-US" sz="2000" dirty="0" smtClean="0"/>
              <a:t>Another great website with lesson resources separated by domain and standard…. </a:t>
            </a:r>
            <a:r>
              <a:rPr lang="en-US" sz="2000" dirty="0" smtClean="0">
                <a:hlinkClick r:id="rId6"/>
              </a:rPr>
              <a:t>http://betterlesson.com/common_core</a:t>
            </a:r>
            <a:endParaRPr lang="en-US" sz="2000"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7239000" y="914400"/>
            <a:ext cx="1452171" cy="1076325"/>
          </a:xfrm>
          <a:prstGeom prst="rect">
            <a:avLst/>
          </a:prstGeom>
          <a:noFill/>
          <a:ln w="9525">
            <a:noFill/>
            <a:miter lim="800000"/>
            <a:headEnd/>
            <a:tailEnd/>
          </a:ln>
        </p:spPr>
      </p:pic>
      <p:sp>
        <p:nvSpPr>
          <p:cNvPr id="11" name="TextBox 10"/>
          <p:cNvSpPr txBox="1"/>
          <p:nvPr/>
        </p:nvSpPr>
        <p:spPr>
          <a:xfrm>
            <a:off x="0" y="152400"/>
            <a:ext cx="8001000" cy="523220"/>
          </a:xfrm>
          <a:prstGeom prst="rect">
            <a:avLst/>
          </a:prstGeom>
          <a:noFill/>
        </p:spPr>
        <p:txBody>
          <a:bodyPr wrap="square" rtlCol="0">
            <a:spAutoFit/>
          </a:bodyPr>
          <a:lstStyle/>
          <a:p>
            <a:r>
              <a:rPr lang="en-US" sz="2800" b="1" dirty="0" smtClean="0">
                <a:solidFill>
                  <a:srgbClr val="00B050"/>
                </a:solidFill>
              </a:rPr>
              <a:t>Options for Assessment – Available online for Unit 4</a:t>
            </a:r>
            <a:endParaRPr lang="en-US" sz="2800" b="1" dirty="0">
              <a:solidFill>
                <a:srgbClr val="00B050"/>
              </a:solidFill>
            </a:endParaRPr>
          </a:p>
        </p:txBody>
      </p:sp>
      <p:pic>
        <p:nvPicPr>
          <p:cNvPr id="13" name="Picture 4" descr="C:\Users\Kristy Brown\AppData\Local\Microsoft\Windows\Temporary Internet Files\Content.IE5\NL53MJJI\MC900441310[1].png"/>
          <p:cNvPicPr>
            <a:picLocks noChangeAspect="1" noChangeArrowheads="1"/>
          </p:cNvPicPr>
          <p:nvPr/>
        </p:nvPicPr>
        <p:blipFill>
          <a:blip r:embed="rId4" cstate="print"/>
          <a:srcRect/>
          <a:stretch>
            <a:fillRect/>
          </a:stretch>
        </p:blipFill>
        <p:spPr bwMode="auto">
          <a:xfrm>
            <a:off x="6019800" y="4419600"/>
            <a:ext cx="1676400" cy="1676400"/>
          </a:xfrm>
          <a:prstGeom prst="rect">
            <a:avLst/>
          </a:prstGeom>
          <a:noFill/>
        </p:spPr>
      </p:pic>
      <p:grpSp>
        <p:nvGrpSpPr>
          <p:cNvPr id="2" name="Group 5"/>
          <p:cNvGrpSpPr>
            <a:grpSpLocks/>
          </p:cNvGrpSpPr>
          <p:nvPr/>
        </p:nvGrpSpPr>
        <p:grpSpPr bwMode="auto">
          <a:xfrm>
            <a:off x="7010400" y="2057400"/>
            <a:ext cx="1905000" cy="1752600"/>
            <a:chOff x="4733" y="7120"/>
            <a:chExt cx="2486" cy="2674"/>
          </a:xfrm>
        </p:grpSpPr>
        <p:sp>
          <p:nvSpPr>
            <p:cNvPr id="15" name="Oval 6"/>
            <p:cNvSpPr>
              <a:spLocks noChangeArrowheads="1"/>
            </p:cNvSpPr>
            <p:nvPr/>
          </p:nvSpPr>
          <p:spPr bwMode="auto">
            <a:xfrm>
              <a:off x="4733" y="7120"/>
              <a:ext cx="2486" cy="2531"/>
            </a:xfrm>
            <a:prstGeom prst="ellipse">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7"/>
            <p:cNvSpPr txBox="1">
              <a:spLocks noChangeArrowheads="1"/>
            </p:cNvSpPr>
            <p:nvPr/>
          </p:nvSpPr>
          <p:spPr bwMode="auto">
            <a:xfrm>
              <a:off x="4853" y="7446"/>
              <a:ext cx="2199" cy="2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Make</a:t>
              </a:r>
              <a:r>
                <a:rPr kumimoji="0" lang="en-US" sz="1400" b="1" i="0" u="none" strike="noStrike" cap="none" normalizeH="0" dirty="0" smtClean="0">
                  <a:ln>
                    <a:noFill/>
                  </a:ln>
                  <a:solidFill>
                    <a:schemeClr val="tx1"/>
                  </a:solidFill>
                  <a:effectLst/>
                  <a:latin typeface="Calibri" pitchFamily="34" charset="0"/>
                  <a:cs typeface="Arial" pitchFamily="34" charset="0"/>
                </a:rPr>
                <a:t> or locate</a:t>
              </a: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SUMMATIVE</a:t>
              </a:r>
            </a:p>
            <a:p>
              <a:pPr marL="0" marR="0" lvl="0" indent="0" algn="ctr" defTabSz="914400" rtl="0" eaLnBrk="1" fontAlgn="base" latinLnBrk="0" hangingPunct="1">
                <a:lnSpc>
                  <a:spcPct val="100000"/>
                </a:lnSpc>
                <a:spcBef>
                  <a:spcPct val="0"/>
                </a:spcBef>
                <a:buClrTx/>
                <a:buSzTx/>
                <a:buFontTx/>
                <a:buNone/>
                <a:tabLst/>
              </a:pPr>
              <a:r>
                <a:rPr lang="en-US" sz="1600" b="1" dirty="0" smtClean="0">
                  <a:latin typeface="Calibri" pitchFamily="34" charset="0"/>
                  <a:cs typeface="Arial" pitchFamily="34" charset="0"/>
                </a:rPr>
                <a:t>a</a:t>
              </a:r>
              <a:r>
                <a:rPr kumimoji="0" lang="en-US" sz="1600" b="1" i="0" u="none" strike="noStrike" cap="none" normalizeH="0" baseline="0" dirty="0" smtClean="0">
                  <a:ln>
                    <a:noFill/>
                  </a:ln>
                  <a:solidFill>
                    <a:schemeClr val="tx1"/>
                  </a:solidFill>
                  <a:effectLst/>
                  <a:latin typeface="Calibri" pitchFamily="34" charset="0"/>
                  <a:cs typeface="Arial" pitchFamily="34" charset="0"/>
                </a:rPr>
                <a:t>nd PERFORMANCE</a:t>
              </a:r>
            </a:p>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ASSESSMENTS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Rectangle 7"/>
          <p:cNvSpPr/>
          <p:nvPr/>
        </p:nvSpPr>
        <p:spPr>
          <a:xfrm>
            <a:off x="457200" y="838200"/>
            <a:ext cx="4572000" cy="5078313"/>
          </a:xfrm>
          <a:prstGeom prst="rect">
            <a:avLst/>
          </a:prstGeom>
        </p:spPr>
        <p:txBody>
          <a:bodyPr>
            <a:spAutoFit/>
          </a:bodyPr>
          <a:lstStyle/>
          <a:p>
            <a:r>
              <a:rPr lang="en-US" dirty="0" smtClean="0">
                <a:hlinkClick r:id="rId5"/>
              </a:rPr>
              <a:t>Shapes assessment</a:t>
            </a:r>
            <a:r>
              <a:rPr lang="en-US" dirty="0" smtClean="0"/>
              <a:t> </a:t>
            </a:r>
            <a:endParaRPr lang="en-US" u="sng" dirty="0" smtClean="0"/>
          </a:p>
          <a:p>
            <a:endParaRPr lang="en-US" u="sng" dirty="0" smtClean="0"/>
          </a:p>
          <a:p>
            <a:r>
              <a:rPr lang="en-US" dirty="0" smtClean="0">
                <a:hlinkClick r:id="rId6"/>
              </a:rPr>
              <a:t>Counting objects to 20</a:t>
            </a:r>
          </a:p>
          <a:p>
            <a:endParaRPr lang="en-US" dirty="0" smtClean="0">
              <a:hlinkClick r:id="rId6"/>
            </a:endParaRPr>
          </a:p>
          <a:p>
            <a:r>
              <a:rPr lang="en-US" dirty="0" smtClean="0">
                <a:hlinkClick r:id="rId7"/>
              </a:rPr>
              <a:t>Strategy Recording Forms</a:t>
            </a:r>
            <a:endParaRPr lang="en-US" dirty="0" smtClean="0"/>
          </a:p>
          <a:p>
            <a:endParaRPr lang="en-US" dirty="0" smtClean="0"/>
          </a:p>
          <a:p>
            <a:endParaRPr lang="en-US" dirty="0" smtClean="0"/>
          </a:p>
          <a:p>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hlinkClick r:id="rId6"/>
            </a:endParaRPr>
          </a:p>
          <a:p>
            <a:r>
              <a:rPr lang="en-US" dirty="0" smtClean="0">
                <a:hlinkClick r:id="rId6"/>
              </a:rPr>
              <a:t> </a:t>
            </a:r>
            <a:endParaRPr lang="en-US" dirty="0" smtClean="0"/>
          </a:p>
          <a:p>
            <a:endParaRPr lang="en-US" dirty="0" smtClean="0"/>
          </a:p>
          <a:p>
            <a:endParaRPr lang="en-US" dirty="0"/>
          </a:p>
        </p:txBody>
      </p:sp>
      <p:sp>
        <p:nvSpPr>
          <p:cNvPr id="12" name="Rectangle 11"/>
          <p:cNvSpPr/>
          <p:nvPr/>
        </p:nvSpPr>
        <p:spPr>
          <a:xfrm>
            <a:off x="533400" y="4191000"/>
            <a:ext cx="5068182" cy="954107"/>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See </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8"/>
              </a:rPr>
              <a:t>Teacher Created Resources </a:t>
            </a:r>
            <a:endPar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More Geometry Assessments</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7239000" y="914400"/>
            <a:ext cx="1452171" cy="1076325"/>
          </a:xfrm>
          <a:prstGeom prst="rect">
            <a:avLst/>
          </a:prstGeom>
          <a:noFill/>
          <a:ln w="9525">
            <a:noFill/>
            <a:miter lim="800000"/>
            <a:headEnd/>
            <a:tailEnd/>
          </a:ln>
        </p:spPr>
      </p:pic>
      <p:sp>
        <p:nvSpPr>
          <p:cNvPr id="11" name="TextBox 10"/>
          <p:cNvSpPr txBox="1"/>
          <p:nvPr/>
        </p:nvSpPr>
        <p:spPr>
          <a:xfrm>
            <a:off x="0" y="152400"/>
            <a:ext cx="8001000" cy="523220"/>
          </a:xfrm>
          <a:prstGeom prst="rect">
            <a:avLst/>
          </a:prstGeom>
          <a:noFill/>
        </p:spPr>
        <p:txBody>
          <a:bodyPr wrap="square" rtlCol="0">
            <a:spAutoFit/>
          </a:bodyPr>
          <a:lstStyle/>
          <a:p>
            <a:r>
              <a:rPr lang="en-US" sz="2800" b="1" dirty="0" smtClean="0">
                <a:solidFill>
                  <a:srgbClr val="00B050"/>
                </a:solidFill>
              </a:rPr>
              <a:t>Options for Assessment – Available online for Unit 4</a:t>
            </a:r>
            <a:endParaRPr lang="en-US" sz="2800" b="1" dirty="0">
              <a:solidFill>
                <a:srgbClr val="00B050"/>
              </a:solidFill>
            </a:endParaRPr>
          </a:p>
        </p:txBody>
      </p:sp>
      <p:pic>
        <p:nvPicPr>
          <p:cNvPr id="13" name="Picture 4" descr="C:\Users\Kristy Brown\AppData\Local\Microsoft\Windows\Temporary Internet Files\Content.IE5\NL53MJJI\MC900441310[1].png"/>
          <p:cNvPicPr>
            <a:picLocks noChangeAspect="1" noChangeArrowheads="1"/>
          </p:cNvPicPr>
          <p:nvPr/>
        </p:nvPicPr>
        <p:blipFill>
          <a:blip r:embed="rId4" cstate="print"/>
          <a:srcRect/>
          <a:stretch>
            <a:fillRect/>
          </a:stretch>
        </p:blipFill>
        <p:spPr bwMode="auto">
          <a:xfrm>
            <a:off x="7086600" y="4953000"/>
            <a:ext cx="1676400" cy="1676400"/>
          </a:xfrm>
          <a:prstGeom prst="rect">
            <a:avLst/>
          </a:prstGeom>
          <a:noFill/>
        </p:spPr>
      </p:pic>
      <p:grpSp>
        <p:nvGrpSpPr>
          <p:cNvPr id="2" name="Group 5"/>
          <p:cNvGrpSpPr>
            <a:grpSpLocks/>
          </p:cNvGrpSpPr>
          <p:nvPr/>
        </p:nvGrpSpPr>
        <p:grpSpPr bwMode="auto">
          <a:xfrm>
            <a:off x="7010400" y="2057400"/>
            <a:ext cx="1905000" cy="1752600"/>
            <a:chOff x="4733" y="7120"/>
            <a:chExt cx="2486" cy="2674"/>
          </a:xfrm>
        </p:grpSpPr>
        <p:sp>
          <p:nvSpPr>
            <p:cNvPr id="15" name="Oval 6"/>
            <p:cNvSpPr>
              <a:spLocks noChangeArrowheads="1"/>
            </p:cNvSpPr>
            <p:nvPr/>
          </p:nvSpPr>
          <p:spPr bwMode="auto">
            <a:xfrm>
              <a:off x="4733" y="7120"/>
              <a:ext cx="2486" cy="2531"/>
            </a:xfrm>
            <a:prstGeom prst="ellipse">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7"/>
            <p:cNvSpPr txBox="1">
              <a:spLocks noChangeArrowheads="1"/>
            </p:cNvSpPr>
            <p:nvPr/>
          </p:nvSpPr>
          <p:spPr bwMode="auto">
            <a:xfrm>
              <a:off x="4853" y="7446"/>
              <a:ext cx="2199" cy="2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Make</a:t>
              </a:r>
              <a:r>
                <a:rPr kumimoji="0" lang="en-US" sz="1400" b="1" i="0" u="none" strike="noStrike" cap="none" normalizeH="0" dirty="0" smtClean="0">
                  <a:ln>
                    <a:noFill/>
                  </a:ln>
                  <a:solidFill>
                    <a:schemeClr val="tx1"/>
                  </a:solidFill>
                  <a:effectLst/>
                  <a:latin typeface="Calibri" pitchFamily="34" charset="0"/>
                  <a:cs typeface="Arial" pitchFamily="34" charset="0"/>
                </a:rPr>
                <a:t> or locate</a:t>
              </a: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SUMMATIVE</a:t>
              </a:r>
            </a:p>
            <a:p>
              <a:pPr marL="0" marR="0" lvl="0" indent="0" algn="ctr" defTabSz="914400" rtl="0" eaLnBrk="1" fontAlgn="base" latinLnBrk="0" hangingPunct="1">
                <a:lnSpc>
                  <a:spcPct val="100000"/>
                </a:lnSpc>
                <a:spcBef>
                  <a:spcPct val="0"/>
                </a:spcBef>
                <a:buClrTx/>
                <a:buSzTx/>
                <a:buFontTx/>
                <a:buNone/>
                <a:tabLst/>
              </a:pPr>
              <a:r>
                <a:rPr lang="en-US" sz="1600" b="1" dirty="0" smtClean="0">
                  <a:latin typeface="Calibri" pitchFamily="34" charset="0"/>
                  <a:cs typeface="Arial" pitchFamily="34" charset="0"/>
                </a:rPr>
                <a:t>a</a:t>
              </a:r>
              <a:r>
                <a:rPr kumimoji="0" lang="en-US" sz="1600" b="1" i="0" u="none" strike="noStrike" cap="none" normalizeH="0" baseline="0" dirty="0" smtClean="0">
                  <a:ln>
                    <a:noFill/>
                  </a:ln>
                  <a:solidFill>
                    <a:schemeClr val="tx1"/>
                  </a:solidFill>
                  <a:effectLst/>
                  <a:latin typeface="Calibri" pitchFamily="34" charset="0"/>
                  <a:cs typeface="Arial" pitchFamily="34" charset="0"/>
                </a:rPr>
                <a:t>nd PERFORMANCE</a:t>
              </a:r>
            </a:p>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ASSESSMENTS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Rectangle 7"/>
          <p:cNvSpPr/>
          <p:nvPr/>
        </p:nvSpPr>
        <p:spPr>
          <a:xfrm>
            <a:off x="457200" y="838200"/>
            <a:ext cx="4572000" cy="2585323"/>
          </a:xfrm>
          <a:prstGeom prst="rect">
            <a:avLst/>
          </a:prstGeom>
        </p:spPr>
        <p:txBody>
          <a:bodyPr>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hlinkClick r:id="rId5"/>
            </a:endParaRPr>
          </a:p>
          <a:p>
            <a:r>
              <a:rPr lang="en-US" dirty="0" smtClean="0">
                <a:hlinkClick r:id="rId5"/>
              </a:rPr>
              <a:t> </a:t>
            </a:r>
            <a:endParaRPr lang="en-US" dirty="0" smtClean="0"/>
          </a:p>
          <a:p>
            <a:endParaRPr lang="en-US" dirty="0" smtClean="0"/>
          </a:p>
          <a:p>
            <a:endParaRPr lang="en-US" dirty="0"/>
          </a:p>
        </p:txBody>
      </p:sp>
      <p:sp>
        <p:nvSpPr>
          <p:cNvPr id="10" name="Rectangle 9"/>
          <p:cNvSpPr/>
          <p:nvPr/>
        </p:nvSpPr>
        <p:spPr>
          <a:xfrm>
            <a:off x="228600" y="685800"/>
            <a:ext cx="5638800" cy="3631763"/>
          </a:xfrm>
          <a:prstGeom prst="rect">
            <a:avLst/>
          </a:prstGeom>
        </p:spPr>
        <p:txBody>
          <a:bodyPr wrap="square">
            <a:spAutoFit/>
          </a:bodyPr>
          <a:lstStyle/>
          <a:p>
            <a:r>
              <a:rPr lang="en-US" sz="2400" b="1" dirty="0" smtClean="0"/>
              <a:t>Assessment Options from Illustrative Mathematics:</a:t>
            </a:r>
          </a:p>
          <a:p>
            <a:endParaRPr lang="en-US" sz="1400" b="1" dirty="0" smtClean="0"/>
          </a:p>
          <a:p>
            <a:r>
              <a:rPr lang="en-US" sz="1400" b="1" dirty="0" smtClean="0"/>
              <a:t>Tasks addressing K.CC.1</a:t>
            </a:r>
            <a:r>
              <a:rPr lang="en-US" sz="1400" dirty="0" smtClean="0"/>
              <a:t/>
            </a:r>
            <a:br>
              <a:rPr lang="en-US" sz="1400" dirty="0" smtClean="0"/>
            </a:br>
            <a:r>
              <a:rPr lang="en-US" sz="1400" dirty="0" smtClean="0">
                <a:hlinkClick r:id="rId6"/>
              </a:rPr>
              <a:t>Assessing Counting Sequences Part 1</a:t>
            </a: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b="1" dirty="0" smtClean="0"/>
              <a:t>Tasks addressing K.CC.2:</a:t>
            </a:r>
            <a:r>
              <a:rPr lang="en-US" sz="1400" dirty="0" smtClean="0"/>
              <a:t/>
            </a:r>
            <a:br>
              <a:rPr lang="en-US" sz="1400" dirty="0" smtClean="0"/>
            </a:br>
            <a:r>
              <a:rPr lang="en-US" sz="1400" dirty="0" smtClean="0">
                <a:hlinkClick r:id="rId6"/>
              </a:rPr>
              <a:t>Assessing Counting Sequences Part 1</a:t>
            </a:r>
            <a:r>
              <a:rPr lang="en-US" sz="1400" dirty="0" smtClean="0"/>
              <a:t/>
            </a:r>
            <a:br>
              <a:rPr lang="en-US" sz="1400" dirty="0" smtClean="0"/>
            </a:br>
            <a:r>
              <a:rPr lang="en-US" sz="1400" dirty="0" smtClean="0">
                <a:hlinkClick r:id="rId7"/>
              </a:rPr>
              <a:t>Assessing Counting Sequences Part 2</a:t>
            </a: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b="1" dirty="0" smtClean="0"/>
              <a:t>Tasks addressing K.CC.3:</a:t>
            </a:r>
            <a:r>
              <a:rPr lang="en-US" sz="1400" dirty="0" smtClean="0"/>
              <a:t/>
            </a:r>
            <a:br>
              <a:rPr lang="en-US" sz="1400" dirty="0" smtClean="0"/>
            </a:br>
            <a:r>
              <a:rPr lang="en-US" sz="1400" dirty="0" smtClean="0">
                <a:hlinkClick r:id="rId8"/>
              </a:rPr>
              <a:t>Assessing Writing Numbers</a:t>
            </a:r>
            <a:r>
              <a:rPr lang="en-US" sz="1400" dirty="0" smtClean="0"/>
              <a:t/>
            </a:r>
            <a:br>
              <a:rPr lang="en-US" sz="1400" dirty="0" smtClean="0"/>
            </a:br>
            <a:endParaRPr lang="en-US" sz="1400" dirty="0"/>
          </a:p>
        </p:txBody>
      </p:sp>
      <p:sp>
        <p:nvSpPr>
          <p:cNvPr id="14" name="Rectangle 13"/>
          <p:cNvSpPr/>
          <p:nvPr/>
        </p:nvSpPr>
        <p:spPr>
          <a:xfrm>
            <a:off x="152400" y="4267200"/>
            <a:ext cx="4572000" cy="3354765"/>
          </a:xfrm>
          <a:prstGeom prst="rect">
            <a:avLst/>
          </a:prstGeom>
        </p:spPr>
        <p:txBody>
          <a:bodyPr>
            <a:spAutoFit/>
          </a:bodyPr>
          <a:lstStyle/>
          <a:p>
            <a:r>
              <a:rPr lang="en-US" sz="1400" b="1" dirty="0" smtClean="0"/>
              <a:t>Tasks addressing K.CC.1, K.CC.2, K.CC3:</a:t>
            </a:r>
            <a:br>
              <a:rPr lang="en-US" sz="1400" b="1" dirty="0" smtClean="0"/>
            </a:br>
            <a:r>
              <a:rPr lang="en-US" sz="1400" dirty="0" smtClean="0">
                <a:hlinkClick r:id="rId9"/>
              </a:rPr>
              <a:t>Assessing Reading Numbers</a:t>
            </a:r>
            <a:r>
              <a:rPr lang="en-US" sz="1400" dirty="0" smtClean="0"/>
              <a:t/>
            </a:r>
            <a:br>
              <a:rPr lang="en-US" sz="1400" dirty="0" smtClean="0"/>
            </a:br>
            <a:r>
              <a:rPr lang="en-US" sz="1400" dirty="0" smtClean="0">
                <a:hlinkClick r:id="rId10"/>
              </a:rPr>
              <a:t>Assessing Sequencing Numbers</a:t>
            </a:r>
            <a:endParaRPr lang="en-US" sz="1400" dirty="0" smtClean="0"/>
          </a:p>
          <a:p>
            <a:endParaRPr lang="en-US" sz="1400" dirty="0" smtClean="0"/>
          </a:p>
          <a:p>
            <a:endParaRPr lang="en-US" sz="1600" dirty="0" smtClean="0"/>
          </a:p>
          <a:p>
            <a:endParaRPr lang="en-US" sz="1600" dirty="0" smtClean="0"/>
          </a:p>
          <a:p>
            <a:r>
              <a:rPr lang="en-US" sz="1600" b="1" dirty="0" smtClean="0"/>
              <a:t>For more ideas, visit </a:t>
            </a:r>
            <a:r>
              <a:rPr lang="en-US" sz="1600" b="1" dirty="0" smtClean="0">
                <a:hlinkClick r:id="rId11"/>
              </a:rPr>
              <a:t>ww.illustrativemathematics.org</a:t>
            </a:r>
            <a:r>
              <a:rPr lang="en-US" sz="1600" b="1" dirty="0" smtClean="0"/>
              <a:t> </a:t>
            </a:r>
            <a:br>
              <a:rPr lang="en-US" sz="1600" b="1" dirty="0" smtClean="0"/>
            </a:br>
            <a:r>
              <a:rPr lang="en-US" sz="1400" b="1" dirty="0" smtClean="0"/>
              <a:t/>
            </a:r>
            <a:br>
              <a:rPr lang="en-US" sz="1400" b="1" dirty="0" smtClean="0"/>
            </a:br>
            <a:r>
              <a:rPr lang="en-US" sz="1400" b="1" dirty="0" smtClean="0"/>
              <a:t/>
            </a:r>
            <a:br>
              <a:rPr lang="en-US" sz="1400" b="1" dirty="0" smtClean="0"/>
            </a:br>
            <a:r>
              <a:rPr lang="en-US" sz="1400" b="1" dirty="0" smtClean="0"/>
              <a:t/>
            </a:r>
            <a:br>
              <a:rPr lang="en-US" sz="1400" b="1" dirty="0" smtClean="0"/>
            </a:br>
            <a:r>
              <a:rPr lang="en-US" sz="1400" b="1" dirty="0" smtClean="0"/>
              <a:t/>
            </a:r>
            <a:br>
              <a:rPr lang="en-US" sz="1400" b="1"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robot-kingdom.com/wp-content/uploads/2013/09/Share_Logo.jpg"/>
          <p:cNvPicPr>
            <a:picLocks noChangeAspect="1" noChangeArrowheads="1"/>
          </p:cNvPicPr>
          <p:nvPr/>
        </p:nvPicPr>
        <p:blipFill>
          <a:blip r:embed="rId3" cstate="print"/>
          <a:srcRect t="25373"/>
          <a:stretch>
            <a:fillRect/>
          </a:stretch>
        </p:blipFill>
        <p:spPr bwMode="auto">
          <a:xfrm>
            <a:off x="1981200" y="1524000"/>
            <a:ext cx="4991608" cy="2793810"/>
          </a:xfrm>
          <a:prstGeom prst="rect">
            <a:avLst/>
          </a:prstGeom>
          <a:noFill/>
        </p:spPr>
      </p:pic>
      <p:sp>
        <p:nvSpPr>
          <p:cNvPr id="4" name="TextBox 3"/>
          <p:cNvSpPr txBox="1"/>
          <p:nvPr/>
        </p:nvSpPr>
        <p:spPr>
          <a:xfrm>
            <a:off x="914400" y="3581400"/>
            <a:ext cx="7239000" cy="1015663"/>
          </a:xfrm>
          <a:prstGeom prst="rect">
            <a:avLst/>
          </a:prstGeom>
          <a:noFill/>
        </p:spPr>
        <p:txBody>
          <a:bodyPr wrap="square" rtlCol="0">
            <a:spAutoFit/>
          </a:bodyPr>
          <a:lstStyle/>
          <a:p>
            <a:pPr algn="ctr"/>
            <a:r>
              <a:rPr lang="en-US" sz="6000" b="1" dirty="0" smtClean="0">
                <a:solidFill>
                  <a:srgbClr val="0070C0"/>
                </a:solidFill>
                <a:effectLst>
                  <a:outerShdw blurRad="38100" dist="38100" dir="2700000" algn="tl">
                    <a:srgbClr val="000000">
                      <a:alpha val="43137"/>
                    </a:srgbClr>
                  </a:outerShdw>
                </a:effectLst>
                <a:latin typeface="Arial Black" pitchFamily="34" charset="0"/>
              </a:rPr>
              <a:t>RESOURCES</a:t>
            </a:r>
            <a:endParaRPr lang="en-US" sz="6000" b="1" dirty="0">
              <a:solidFill>
                <a:srgbClr val="0070C0"/>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1905000" y="5486400"/>
            <a:ext cx="4038600" cy="861774"/>
          </a:xfrm>
          <a:prstGeom prst="rect">
            <a:avLst/>
          </a:prstGeom>
          <a:noFill/>
        </p:spPr>
        <p:txBody>
          <a:bodyPr wrap="square" rtlCol="0">
            <a:spAutoFit/>
          </a:bodyPr>
          <a:lstStyle/>
          <a:p>
            <a:r>
              <a:rPr lang="en-US" b="1" dirty="0" smtClean="0"/>
              <a:t>Beth </a:t>
            </a:r>
            <a:r>
              <a:rPr lang="en-US" b="1" dirty="0" err="1" smtClean="0"/>
              <a:t>Pesnell</a:t>
            </a:r>
            <a:endParaRPr lang="en-US" b="1" dirty="0" smtClean="0"/>
          </a:p>
          <a:p>
            <a:r>
              <a:rPr lang="en-US" sz="1400" dirty="0" smtClean="0"/>
              <a:t>Elementary Curriculum Specialist</a:t>
            </a:r>
          </a:p>
          <a:p>
            <a:r>
              <a:rPr lang="en-US" b="1" dirty="0" smtClean="0"/>
              <a:t>bpesnell@rps.k12.ar.us</a:t>
            </a:r>
            <a:endParaRPr lang="en-US" b="1" dirty="0"/>
          </a:p>
        </p:txBody>
      </p:sp>
      <p:pic>
        <p:nvPicPr>
          <p:cNvPr id="8" name="Picture 7" descr="RPS.JPG"/>
          <p:cNvPicPr>
            <a:picLocks noChangeAspect="1"/>
          </p:cNvPicPr>
          <p:nvPr/>
        </p:nvPicPr>
        <p:blipFill>
          <a:blip r:embed="rId4" cstate="print"/>
          <a:stretch>
            <a:fillRect/>
          </a:stretch>
        </p:blipFill>
        <p:spPr>
          <a:xfrm>
            <a:off x="4419600" y="5715000"/>
            <a:ext cx="809297" cy="609600"/>
          </a:xfrm>
          <a:prstGeom prst="rect">
            <a:avLst/>
          </a:prstGeom>
        </p:spPr>
      </p:pic>
      <p:pic>
        <p:nvPicPr>
          <p:cNvPr id="9" name="Picture 8" descr="2014-09-18 08-56-10.436.jpg"/>
          <p:cNvPicPr>
            <a:picLocks noChangeAspect="1"/>
          </p:cNvPicPr>
          <p:nvPr/>
        </p:nvPicPr>
        <p:blipFill>
          <a:blip r:embed="rId5" cstate="print"/>
          <a:stretch>
            <a:fillRect/>
          </a:stretch>
        </p:blipFill>
        <p:spPr>
          <a:xfrm>
            <a:off x="855772" y="5334000"/>
            <a:ext cx="787240" cy="1066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33400" y="381000"/>
            <a:ext cx="8229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6"/>
              </a:rPr>
              <a:t>Teacher Created Resources </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pages!!!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371600" y="152400"/>
            <a:ext cx="57150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Essential Questions</a:t>
              </a:r>
              <a:endParaRPr kumimoji="0" lang="en-US" sz="5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 name="Picture 9"/>
          <p:cNvPicPr>
            <a:picLocks noChangeAspect="1" noChangeArrowheads="1"/>
          </p:cNvPicPr>
          <p:nvPr/>
        </p:nvPicPr>
        <p:blipFill>
          <a:blip r:embed="rId4" cstate="print"/>
          <a:srcRect/>
          <a:stretch>
            <a:fillRect/>
          </a:stretch>
        </p:blipFill>
        <p:spPr bwMode="auto">
          <a:xfrm>
            <a:off x="7391400" y="381000"/>
            <a:ext cx="1452171" cy="10763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tretch>
            <a:fillRect/>
          </a:stretch>
        </p:blipFill>
        <p:spPr bwMode="auto">
          <a:xfrm>
            <a:off x="381000" y="1600200"/>
            <a:ext cx="3949993" cy="511031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648200" y="1981200"/>
            <a:ext cx="3886200" cy="39087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ctr"/>
            <a:r>
              <a:rPr lang="en-US" sz="2400" b="1" i="1" dirty="0" smtClean="0"/>
              <a:t>Essential Questions</a:t>
            </a:r>
          </a:p>
          <a:p>
            <a:pPr marL="342900" indent="-342900" algn="ctr"/>
            <a:endParaRPr lang="en-US" sz="2400" b="1" i="1" dirty="0" smtClean="0"/>
          </a:p>
          <a:p>
            <a:pPr marL="342900" indent="-342900" algn="ctr"/>
            <a:r>
              <a:rPr lang="en-US" sz="1600" b="1" i="1" dirty="0" smtClean="0"/>
              <a:t>How can different strategies be helpful when solving problems?</a:t>
            </a:r>
          </a:p>
          <a:p>
            <a:pPr marL="342900" indent="-342900" algn="ctr"/>
            <a:endParaRPr lang="en-US" sz="1600" b="1" i="1" dirty="0" smtClean="0"/>
          </a:p>
          <a:p>
            <a:pPr marL="342900" indent="-342900" algn="ctr"/>
            <a:r>
              <a:rPr lang="en-US" sz="1600" b="1" i="1" dirty="0" smtClean="0"/>
              <a:t>What defines a shape?</a:t>
            </a:r>
          </a:p>
          <a:p>
            <a:pPr marL="342900" indent="-342900" algn="ctr"/>
            <a:endParaRPr lang="en-US" sz="1600" b="1" i="1" dirty="0" smtClean="0"/>
          </a:p>
          <a:p>
            <a:pPr marL="342900" indent="-342900" algn="ctr"/>
            <a:r>
              <a:rPr lang="en-US" sz="1600" b="1" i="1" dirty="0" smtClean="0"/>
              <a:t>How can I use shapes to make new shapes?</a:t>
            </a:r>
          </a:p>
          <a:p>
            <a:pPr marL="342900" indent="-342900" algn="ctr"/>
            <a:endParaRPr lang="en-US" sz="1600" b="1" i="1" dirty="0" smtClean="0"/>
          </a:p>
          <a:p>
            <a:pPr marL="342900" indent="-342900" algn="ctr"/>
            <a:r>
              <a:rPr lang="en-US" sz="1600" b="1" i="1" dirty="0" smtClean="0"/>
              <a:t>Why is ten an important number?</a:t>
            </a:r>
          </a:p>
          <a:p>
            <a:pPr marL="342900" indent="-342900" algn="ctr"/>
            <a:endParaRPr lang="en-US" sz="2400" b="1" i="1" dirty="0" smtClean="0"/>
          </a:p>
          <a:p>
            <a:pPr marL="342900" indent="-342900" algn="ctr"/>
            <a:endParaRPr lang="en-US" sz="2400" b="1" i="1" dirty="0" smtClean="0"/>
          </a:p>
          <a:p>
            <a:pPr algn="ctr"/>
            <a:endParaRPr lang="en-US" sz="2400" dirty="0" smtClean="0"/>
          </a:p>
        </p:txBody>
      </p:sp>
      <p:pic>
        <p:nvPicPr>
          <p:cNvPr id="9" name="Recorded Sound">
            <a:hlinkClick r:id="" action="ppaction://media"/>
          </p:cNvPr>
          <p:cNvPicPr>
            <a:picLocks noRot="1" noChangeAspect="1"/>
          </p:cNvPicPr>
          <p:nvPr>
            <a:wavAudioFile r:embed="rId1" name="Recorded Sound"/>
          </p:nvPr>
        </p:nvPicPr>
        <p:blipFill>
          <a:blip r:embed="rId6" cstate="print"/>
          <a:stretch>
            <a:fillRect/>
          </a:stretch>
        </p:blipFill>
        <p:spPr>
          <a:xfrm>
            <a:off x="609600" y="685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2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335481" y="2120785"/>
            <a:ext cx="1395803" cy="1117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a:picLocks noChangeAspect="1" noChangeArrowheads="1"/>
          </p:cNvPicPr>
          <p:nvPr/>
        </p:nvPicPr>
        <p:blipFill>
          <a:blip r:embed="rId4" cstate="print"/>
          <a:srcRect/>
          <a:stretch>
            <a:fillRect/>
          </a:stretch>
        </p:blipFill>
        <p:spPr bwMode="auto">
          <a:xfrm>
            <a:off x="5943600" y="304800"/>
            <a:ext cx="1452171" cy="1076325"/>
          </a:xfrm>
          <a:prstGeom prst="rect">
            <a:avLst/>
          </a:prstGeom>
          <a:noFill/>
          <a:ln w="9525">
            <a:noFill/>
            <a:miter lim="800000"/>
            <a:headEnd/>
            <a:tailEnd/>
          </a:ln>
        </p:spPr>
      </p:pic>
      <p:grpSp>
        <p:nvGrpSpPr>
          <p:cNvPr id="17" name="Group 16"/>
          <p:cNvGrpSpPr/>
          <p:nvPr/>
        </p:nvGrpSpPr>
        <p:grpSpPr>
          <a:xfrm>
            <a:off x="7543800" y="152400"/>
            <a:ext cx="1447800" cy="1219200"/>
            <a:chOff x="6172200" y="-228600"/>
            <a:chExt cx="1447800" cy="1447800"/>
          </a:xfrm>
        </p:grpSpPr>
        <p:sp>
          <p:nvSpPr>
            <p:cNvPr id="15" name="Oval 3"/>
            <p:cNvSpPr>
              <a:spLocks noChangeArrowheads="1"/>
            </p:cNvSpPr>
            <p:nvPr/>
          </p:nvSpPr>
          <p:spPr bwMode="auto">
            <a:xfrm>
              <a:off x="6172200" y="-2286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4"/>
            <p:cNvSpPr txBox="1">
              <a:spLocks noChangeArrowheads="1"/>
            </p:cNvSpPr>
            <p:nvPr/>
          </p:nvSpPr>
          <p:spPr bwMode="auto">
            <a:xfrm>
              <a:off x="6248400" y="76200"/>
              <a:ext cx="1289975" cy="600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200" b="1" i="0" u="none" strike="noStrike" cap="none" normalizeH="0" baseline="0" dirty="0" smtClean="0">
                  <a:ln>
                    <a:noFill/>
                  </a:ln>
                  <a:solidFill>
                    <a:schemeClr val="tx1"/>
                  </a:solidFill>
                  <a:effectLst/>
                  <a:latin typeface="Calibri" pitchFamily="34" charset="0"/>
                  <a:cs typeface="Arial" pitchFamily="34" charset="0"/>
                </a:rPr>
                <a:t> the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26" name="Picture 2" descr="C:\Users\daudlehe\AppData\Local\Microsoft\Windows\Temporary Internet Files\Content.IE5\QNP33TMC\Kinder3rdqtr.jpg"/>
          <p:cNvPicPr>
            <a:picLocks noChangeAspect="1" noChangeArrowheads="1"/>
          </p:cNvPicPr>
          <p:nvPr/>
        </p:nvPicPr>
        <p:blipFill>
          <a:blip r:embed="rId5" cstate="print"/>
          <a:srcRect l="20279" t="21622" r="4544" b="18919"/>
          <a:stretch>
            <a:fillRect/>
          </a:stretch>
        </p:blipFill>
        <p:spPr bwMode="auto">
          <a:xfrm>
            <a:off x="152400" y="838200"/>
            <a:ext cx="5510645" cy="5638800"/>
          </a:xfrm>
          <a:prstGeom prst="rect">
            <a:avLst/>
          </a:prstGeom>
          <a:noFill/>
        </p:spPr>
      </p:pic>
      <p:sp>
        <p:nvSpPr>
          <p:cNvPr id="11" name="Rectangle 10"/>
          <p:cNvSpPr/>
          <p:nvPr/>
        </p:nvSpPr>
        <p:spPr>
          <a:xfrm>
            <a:off x="5943600" y="1524000"/>
            <a:ext cx="29718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FFFF00"/>
                </a:solidFill>
              </a:rPr>
              <a:t>4th Quarter Expectations:</a:t>
            </a:r>
          </a:p>
          <a:p>
            <a:pPr>
              <a:buFont typeface="Arial" pitchFamily="34" charset="0"/>
              <a:buChar char="•"/>
            </a:pPr>
            <a:r>
              <a:rPr lang="en-US" sz="1600" dirty="0" smtClean="0"/>
              <a:t>Count to 100 by ones</a:t>
            </a:r>
          </a:p>
          <a:p>
            <a:pPr>
              <a:buFont typeface="Arial" pitchFamily="34" charset="0"/>
              <a:buChar char="•"/>
            </a:pPr>
            <a:r>
              <a:rPr lang="en-US" sz="1600" dirty="0" smtClean="0"/>
              <a:t>Count by 10’s to 100</a:t>
            </a:r>
          </a:p>
          <a:p>
            <a:pPr>
              <a:buFont typeface="Arial" pitchFamily="34" charset="0"/>
              <a:buChar char="•"/>
            </a:pPr>
            <a:r>
              <a:rPr lang="en-US" sz="1600" dirty="0" smtClean="0"/>
              <a:t>Write numbers 0-20</a:t>
            </a:r>
          </a:p>
          <a:p>
            <a:pPr>
              <a:buFont typeface="Arial" pitchFamily="34" charset="0"/>
              <a:buChar char="•"/>
            </a:pPr>
            <a:r>
              <a:rPr lang="en-US" sz="1600" dirty="0" smtClean="0"/>
              <a:t>Count to answer “how many” questions about as many as 20 objects</a:t>
            </a:r>
          </a:p>
          <a:p>
            <a:endParaRPr lang="en-US" sz="1600" dirty="0" smtClean="0"/>
          </a:p>
          <a:p>
            <a:r>
              <a:rPr lang="en-US" sz="2000" b="1" dirty="0" smtClean="0">
                <a:solidFill>
                  <a:srgbClr val="FFFF00"/>
                </a:solidFill>
              </a:rPr>
              <a:t>K.CC.5</a:t>
            </a:r>
            <a:r>
              <a:rPr lang="en-US" sz="1600" dirty="0" smtClean="0"/>
              <a:t>- Students should be given ample opportunities to count with objects arranged in different ways… line, arrays, circles up to 20 and scattered up to 10.</a:t>
            </a:r>
          </a:p>
          <a:p>
            <a:endParaRPr lang="en-US" sz="2000" dirty="0" smtClean="0"/>
          </a:p>
          <a:p>
            <a:r>
              <a:rPr lang="en-US" sz="2000" b="1" dirty="0" smtClean="0">
                <a:solidFill>
                  <a:srgbClr val="FFFF00"/>
                </a:solidFill>
              </a:rPr>
              <a:t>K.CC.7</a:t>
            </a:r>
            <a:r>
              <a:rPr lang="en-US" sz="2000" dirty="0" smtClean="0"/>
              <a:t>- </a:t>
            </a:r>
            <a:r>
              <a:rPr lang="en-US" sz="1600" dirty="0" smtClean="0"/>
              <a:t>Students should be moving from comparing sets of objects to determining greater/less than with only written numerals given.</a:t>
            </a:r>
          </a:p>
        </p:txBody>
      </p:sp>
      <p:pic>
        <p:nvPicPr>
          <p:cNvPr id="9" name="Recorded Sound">
            <a:hlinkClick r:id="" action="ppaction://media"/>
          </p:cNvPr>
          <p:cNvPicPr>
            <a:picLocks noRot="1" noChangeAspect="1"/>
          </p:cNvPicPr>
          <p:nvPr>
            <a:wavAudioFile r:embed="rId1" name="Recorded Sound"/>
          </p:nvPr>
        </p:nvPicPr>
        <p:blipFill>
          <a:blip r:embed="rId6" cstate="print"/>
          <a:stretch>
            <a:fillRect/>
          </a:stretch>
        </p:blipFill>
        <p:spPr>
          <a:xfrm>
            <a:off x="304800" y="457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93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4" cstate="print"/>
          <a:srcRect/>
          <a:stretch>
            <a:fillRect/>
          </a:stretch>
        </p:blipFill>
        <p:spPr bwMode="auto">
          <a:xfrm>
            <a:off x="5791200" y="5486400"/>
            <a:ext cx="1452171" cy="1076325"/>
          </a:xfrm>
          <a:prstGeom prst="rect">
            <a:avLst/>
          </a:prstGeom>
          <a:noFill/>
          <a:ln w="9525">
            <a:noFill/>
            <a:miter lim="800000"/>
            <a:headEnd/>
            <a:tailEnd/>
          </a:ln>
        </p:spPr>
      </p:pic>
      <p:grpSp>
        <p:nvGrpSpPr>
          <p:cNvPr id="2" name="Group 16"/>
          <p:cNvGrpSpPr/>
          <p:nvPr/>
        </p:nvGrpSpPr>
        <p:grpSpPr>
          <a:xfrm>
            <a:off x="7467600" y="5105400"/>
            <a:ext cx="1447800" cy="1447800"/>
            <a:chOff x="6172200" y="152400"/>
            <a:chExt cx="1447800" cy="1447800"/>
          </a:xfrm>
        </p:grpSpPr>
        <p:sp>
          <p:nvSpPr>
            <p:cNvPr id="15" name="Oval 3"/>
            <p:cNvSpPr>
              <a:spLocks noChangeArrowheads="1"/>
            </p:cNvSpPr>
            <p:nvPr/>
          </p:nvSpPr>
          <p:spPr bwMode="auto">
            <a:xfrm>
              <a:off x="6172200" y="1524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4"/>
            <p:cNvSpPr txBox="1">
              <a:spLocks noChangeArrowheads="1"/>
            </p:cNvSpPr>
            <p:nvPr/>
          </p:nvSpPr>
          <p:spPr bwMode="auto">
            <a:xfrm>
              <a:off x="6257228" y="488180"/>
              <a:ext cx="1289975" cy="75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200" b="1" i="0" u="none" strike="noStrike" cap="none" normalizeH="0" baseline="0" dirty="0" smtClean="0">
                  <a:ln>
                    <a:noFill/>
                  </a:ln>
                  <a:solidFill>
                    <a:schemeClr val="tx1"/>
                  </a:solidFill>
                  <a:effectLst/>
                  <a:latin typeface="Calibri" pitchFamily="34" charset="0"/>
                  <a:cs typeface="Arial" pitchFamily="34" charset="0"/>
                </a:rPr>
                <a:t> the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050" name="Picture 2" descr="C:\Users\daudlehe\AppData\Local\Microsoft\Windows\Temporary Internet Files\Content.IE5\QNP33TMC\kinder3rdqtr2.jpg"/>
          <p:cNvPicPr>
            <a:picLocks noChangeAspect="1" noChangeArrowheads="1"/>
          </p:cNvPicPr>
          <p:nvPr/>
        </p:nvPicPr>
        <p:blipFill>
          <a:blip r:embed="rId5" cstate="print"/>
          <a:srcRect l="5407" t="14269" r="4842" b="45612"/>
          <a:stretch>
            <a:fillRect/>
          </a:stretch>
        </p:blipFill>
        <p:spPr bwMode="auto">
          <a:xfrm>
            <a:off x="152400" y="685800"/>
            <a:ext cx="6324600" cy="3657600"/>
          </a:xfrm>
          <a:prstGeom prst="rect">
            <a:avLst/>
          </a:prstGeom>
          <a:noFill/>
        </p:spPr>
      </p:pic>
      <p:sp>
        <p:nvSpPr>
          <p:cNvPr id="9" name="Rectangle 8"/>
          <p:cNvSpPr/>
          <p:nvPr/>
        </p:nvSpPr>
        <p:spPr>
          <a:xfrm>
            <a:off x="6781800" y="609600"/>
            <a:ext cx="20574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K.OA.2, KOA.3, K.OA.4, K.NBT.1 </a:t>
            </a:r>
          </a:p>
          <a:p>
            <a:pPr algn="ctr"/>
            <a:r>
              <a:rPr lang="en-US" dirty="0" smtClean="0"/>
              <a:t>The big idea within these standards is the number 10. </a:t>
            </a:r>
          </a:p>
          <a:p>
            <a:pPr algn="ctr"/>
            <a:r>
              <a:rPr lang="en-US" dirty="0" smtClean="0"/>
              <a:t>(This work should be continued  as a major focus from third quarter.) </a:t>
            </a:r>
          </a:p>
          <a:p>
            <a:pPr algn="ctr"/>
            <a:endParaRPr lang="en-US" dirty="0" smtClean="0"/>
          </a:p>
          <a:p>
            <a:pPr algn="ctr"/>
            <a:r>
              <a:rPr lang="en-US" dirty="0" smtClean="0"/>
              <a:t> </a:t>
            </a:r>
            <a:endParaRPr lang="en-US" dirty="0"/>
          </a:p>
        </p:txBody>
      </p:sp>
      <p:pic>
        <p:nvPicPr>
          <p:cNvPr id="10" name="Recorded Sound">
            <a:hlinkClick r:id="" action="ppaction://media"/>
          </p:cNvPr>
          <p:cNvPicPr>
            <a:picLocks noRot="1" noChangeAspect="1"/>
          </p:cNvPicPr>
          <p:nvPr>
            <a:wavAudioFile r:embed="rId1" name="Recorded Sound"/>
          </p:nvPr>
        </p:nvPicPr>
        <p:blipFill>
          <a:blip r:embed="rId6" cstate="print"/>
          <a:stretch>
            <a:fillRect/>
          </a:stretch>
        </p:blipFill>
        <p:spPr>
          <a:xfrm>
            <a:off x="152400" y="152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9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4" cstate="print"/>
          <a:srcRect/>
          <a:stretch>
            <a:fillRect/>
          </a:stretch>
        </p:blipFill>
        <p:spPr bwMode="auto">
          <a:xfrm>
            <a:off x="7467600" y="3581400"/>
            <a:ext cx="1452171" cy="1076325"/>
          </a:xfrm>
          <a:prstGeom prst="rect">
            <a:avLst/>
          </a:prstGeom>
          <a:noFill/>
          <a:ln w="9525">
            <a:noFill/>
            <a:miter lim="800000"/>
            <a:headEnd/>
            <a:tailEnd/>
          </a:ln>
        </p:spPr>
      </p:pic>
      <p:grpSp>
        <p:nvGrpSpPr>
          <p:cNvPr id="2" name="Group 16"/>
          <p:cNvGrpSpPr/>
          <p:nvPr/>
        </p:nvGrpSpPr>
        <p:grpSpPr>
          <a:xfrm>
            <a:off x="7467600" y="5105400"/>
            <a:ext cx="1447800" cy="1447800"/>
            <a:chOff x="6172200" y="152400"/>
            <a:chExt cx="1447800" cy="1447800"/>
          </a:xfrm>
        </p:grpSpPr>
        <p:sp>
          <p:nvSpPr>
            <p:cNvPr id="15" name="Oval 3"/>
            <p:cNvSpPr>
              <a:spLocks noChangeArrowheads="1"/>
            </p:cNvSpPr>
            <p:nvPr/>
          </p:nvSpPr>
          <p:spPr bwMode="auto">
            <a:xfrm>
              <a:off x="6172200" y="1524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4"/>
            <p:cNvSpPr txBox="1">
              <a:spLocks noChangeArrowheads="1"/>
            </p:cNvSpPr>
            <p:nvPr/>
          </p:nvSpPr>
          <p:spPr bwMode="auto">
            <a:xfrm>
              <a:off x="6257228" y="488180"/>
              <a:ext cx="1289975" cy="75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200" b="1" i="0" u="none" strike="noStrike" cap="none" normalizeH="0" baseline="0" dirty="0" smtClean="0">
                  <a:ln>
                    <a:noFill/>
                  </a:ln>
                  <a:solidFill>
                    <a:schemeClr val="tx1"/>
                  </a:solidFill>
                  <a:effectLst/>
                  <a:latin typeface="Calibri" pitchFamily="34" charset="0"/>
                  <a:cs typeface="Arial" pitchFamily="34" charset="0"/>
                </a:rPr>
                <a:t> the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050" name="Picture 2" descr="C:\Users\daudlehe\AppData\Local\Microsoft\Windows\Temporary Internet Files\Content.IE5\QNP33TMC\kinder3rdqtr2.jpg"/>
          <p:cNvPicPr>
            <a:picLocks noChangeAspect="1" noChangeArrowheads="1"/>
          </p:cNvPicPr>
          <p:nvPr/>
        </p:nvPicPr>
        <p:blipFill>
          <a:blip r:embed="rId5" cstate="print"/>
          <a:srcRect l="5407" t="54388" r="4842" b="21373"/>
          <a:stretch>
            <a:fillRect/>
          </a:stretch>
        </p:blipFill>
        <p:spPr bwMode="auto">
          <a:xfrm>
            <a:off x="152400" y="457200"/>
            <a:ext cx="8505497" cy="2971800"/>
          </a:xfrm>
          <a:prstGeom prst="rect">
            <a:avLst/>
          </a:prstGeom>
          <a:noFill/>
        </p:spPr>
      </p:pic>
      <p:sp>
        <p:nvSpPr>
          <p:cNvPr id="7" name="Rectangle 6"/>
          <p:cNvSpPr/>
          <p:nvPr/>
        </p:nvSpPr>
        <p:spPr>
          <a:xfrm>
            <a:off x="609600" y="3429000"/>
            <a:ext cx="57912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FFFF00"/>
              </a:solidFill>
            </a:endParaRPr>
          </a:p>
          <a:p>
            <a:pPr algn="ctr"/>
            <a:endParaRPr lang="en-US" b="1" dirty="0" smtClean="0">
              <a:solidFill>
                <a:srgbClr val="FFFF00"/>
              </a:solidFill>
            </a:endParaRPr>
          </a:p>
          <a:p>
            <a:pPr algn="ctr"/>
            <a:endParaRPr lang="en-US" b="1" dirty="0" smtClean="0">
              <a:solidFill>
                <a:srgbClr val="FFFF00"/>
              </a:solidFill>
            </a:endParaRPr>
          </a:p>
          <a:p>
            <a:pPr algn="ctr"/>
            <a:r>
              <a:rPr lang="en-US" b="1" dirty="0" smtClean="0">
                <a:solidFill>
                  <a:srgbClr val="FFFF00"/>
                </a:solidFill>
              </a:rPr>
              <a:t>K.G.4</a:t>
            </a:r>
          </a:p>
          <a:p>
            <a:pPr algn="ctr"/>
            <a:r>
              <a:rPr lang="en-US" dirty="0" smtClean="0">
                <a:solidFill>
                  <a:schemeClr val="tx1"/>
                </a:solidFill>
              </a:rPr>
              <a:t>Students need experiences with different orientations and sizes of 2-D and 3-D shapes  to compare them to themselves as well as other shapes. </a:t>
            </a:r>
          </a:p>
          <a:p>
            <a:pPr algn="ctr"/>
            <a:endParaRPr lang="en-US" dirty="0" smtClean="0">
              <a:solidFill>
                <a:schemeClr val="tx1"/>
              </a:solidFill>
            </a:endParaRPr>
          </a:p>
          <a:p>
            <a:pPr algn="ctr"/>
            <a:r>
              <a:rPr lang="en-US" b="1" dirty="0" smtClean="0">
                <a:solidFill>
                  <a:srgbClr val="FFFF00"/>
                </a:solidFill>
              </a:rPr>
              <a:t>K.G.5, K.G.6</a:t>
            </a:r>
          </a:p>
          <a:p>
            <a:pPr algn="ctr"/>
            <a:r>
              <a:rPr lang="en-US" dirty="0" smtClean="0">
                <a:solidFill>
                  <a:schemeClr val="tx1"/>
                </a:solidFill>
              </a:rPr>
              <a:t>As students work with creating models for shapes, begin with simple shapes and use them to create 3-D shapes. </a:t>
            </a:r>
            <a:r>
              <a:rPr lang="en-US" b="1" dirty="0" smtClean="0">
                <a:solidFill>
                  <a:srgbClr val="FFFF00"/>
                </a:solidFill>
              </a:rPr>
              <a:t>K.G.6</a:t>
            </a:r>
            <a:r>
              <a:rPr lang="en-US" dirty="0" smtClean="0">
                <a:solidFill>
                  <a:schemeClr val="tx1"/>
                </a:solidFill>
              </a:rPr>
              <a:t> should also incorporate composing simple 2-D shapes into more complex 2-D shapes.</a:t>
            </a:r>
            <a:endParaRPr lang="en-US" b="1" dirty="0" smtClean="0">
              <a:solidFill>
                <a:srgbClr val="FFFF00"/>
              </a:solidFill>
            </a:endParaRPr>
          </a:p>
          <a:p>
            <a:pPr algn="ctr"/>
            <a:endParaRPr lang="en-US" b="1" dirty="0" smtClean="0">
              <a:solidFill>
                <a:srgbClr val="FFFF00"/>
              </a:solidFill>
            </a:endParaRPr>
          </a:p>
          <a:p>
            <a:pPr algn="ctr"/>
            <a:endParaRPr lang="en-US" b="1" dirty="0" smtClean="0">
              <a:solidFill>
                <a:srgbClr val="FFFF00"/>
              </a:solidFill>
            </a:endParaRPr>
          </a:p>
          <a:p>
            <a:pPr algn="ctr"/>
            <a:endParaRPr lang="en-US" dirty="0" smtClean="0"/>
          </a:p>
          <a:p>
            <a:pPr algn="ctr"/>
            <a:r>
              <a:rPr lang="en-US" dirty="0" smtClean="0"/>
              <a:t> </a:t>
            </a:r>
            <a:endParaRPr lang="en-US" dirty="0"/>
          </a:p>
        </p:txBody>
      </p:sp>
      <p:pic>
        <p:nvPicPr>
          <p:cNvPr id="9" name="Recorded Sound">
            <a:hlinkClick r:id="" action="ppaction://media"/>
          </p:cNvPr>
          <p:cNvPicPr>
            <a:picLocks noRot="1" noChangeAspect="1"/>
          </p:cNvPicPr>
          <p:nvPr>
            <a:wavAudioFile r:embed="rId1" name="Recorded Sound"/>
          </p:nvPr>
        </p:nvPicPr>
        <p:blipFill>
          <a:blip r:embed="rId6" cstate="print"/>
          <a:stretch>
            <a:fillRect/>
          </a:stretch>
        </p:blipFill>
        <p:spPr>
          <a:xfrm>
            <a:off x="304800" y="152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99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335481" y="2120785"/>
            <a:ext cx="1395803" cy="1117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a:picLocks noChangeAspect="1" noChangeArrowheads="1"/>
          </p:cNvPicPr>
          <p:nvPr/>
        </p:nvPicPr>
        <p:blipFill>
          <a:blip r:embed="rId4" cstate="print"/>
          <a:srcRect/>
          <a:stretch>
            <a:fillRect/>
          </a:stretch>
        </p:blipFill>
        <p:spPr bwMode="auto">
          <a:xfrm>
            <a:off x="7467600" y="457200"/>
            <a:ext cx="1452171" cy="1076325"/>
          </a:xfrm>
          <a:prstGeom prst="rect">
            <a:avLst/>
          </a:prstGeom>
          <a:noFill/>
          <a:ln w="9525">
            <a:noFill/>
            <a:miter lim="800000"/>
            <a:headEnd/>
            <a:tailEnd/>
          </a:ln>
        </p:spPr>
      </p:pic>
      <p:grpSp>
        <p:nvGrpSpPr>
          <p:cNvPr id="2" name="Group 16"/>
          <p:cNvGrpSpPr/>
          <p:nvPr/>
        </p:nvGrpSpPr>
        <p:grpSpPr>
          <a:xfrm>
            <a:off x="5410200" y="152400"/>
            <a:ext cx="1828800" cy="1600200"/>
            <a:chOff x="6172200" y="-228600"/>
            <a:chExt cx="1447800" cy="1447800"/>
          </a:xfrm>
        </p:grpSpPr>
        <p:sp>
          <p:nvSpPr>
            <p:cNvPr id="15" name="Oval 3"/>
            <p:cNvSpPr>
              <a:spLocks noChangeArrowheads="1"/>
            </p:cNvSpPr>
            <p:nvPr/>
          </p:nvSpPr>
          <p:spPr bwMode="auto">
            <a:xfrm>
              <a:off x="6172200" y="-2286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4"/>
            <p:cNvSpPr txBox="1">
              <a:spLocks noChangeArrowheads="1"/>
            </p:cNvSpPr>
            <p:nvPr/>
          </p:nvSpPr>
          <p:spPr bwMode="auto">
            <a:xfrm>
              <a:off x="6222125" y="76200"/>
              <a:ext cx="1316251" cy="757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20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600" b="1" i="0" u="none" strike="noStrike" cap="none" normalizeH="0" baseline="0" dirty="0" smtClean="0">
                  <a:ln>
                    <a:noFill/>
                  </a:ln>
                  <a:solidFill>
                    <a:schemeClr val="tx1"/>
                  </a:solidFill>
                  <a:effectLst/>
                  <a:latin typeface="Calibri" pitchFamily="34" charset="0"/>
                  <a:cs typeface="Arial" pitchFamily="34" charset="0"/>
                </a:rPr>
                <a:t> the</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 name="TextBox 8"/>
          <p:cNvSpPr txBox="1"/>
          <p:nvPr/>
        </p:nvSpPr>
        <p:spPr>
          <a:xfrm>
            <a:off x="6172200" y="3352800"/>
            <a:ext cx="2895600" cy="2862322"/>
          </a:xfrm>
          <a:prstGeom prst="rect">
            <a:avLst/>
          </a:prstGeom>
          <a:noFill/>
        </p:spPr>
        <p:txBody>
          <a:bodyPr wrap="square" rtlCol="0">
            <a:spAutoFit/>
          </a:bodyPr>
          <a:lstStyle/>
          <a:p>
            <a:pPr algn="ctr"/>
            <a:r>
              <a:rPr lang="en-US" dirty="0" smtClean="0"/>
              <a:t>Where are they going?</a:t>
            </a:r>
          </a:p>
          <a:p>
            <a:pPr algn="ctr"/>
            <a:endParaRPr lang="en-US" dirty="0" smtClean="0"/>
          </a:p>
          <a:p>
            <a:pPr algn="ctr"/>
            <a:r>
              <a:rPr lang="en-US" dirty="0" smtClean="0"/>
              <a:t>How does the work in your grade level extend into the grade level above?</a:t>
            </a:r>
          </a:p>
          <a:p>
            <a:pPr algn="ctr"/>
            <a:endParaRPr lang="en-US" dirty="0" smtClean="0"/>
          </a:p>
          <a:p>
            <a:pPr algn="ctr"/>
            <a:r>
              <a:rPr lang="en-US" dirty="0" smtClean="0"/>
              <a:t>What do you need to emphasize this quarter to ensure they are ready for the next grade level?</a:t>
            </a:r>
            <a:endParaRPr lang="en-US" dirty="0"/>
          </a:p>
        </p:txBody>
      </p:sp>
      <p:sp>
        <p:nvSpPr>
          <p:cNvPr id="18" name="Up-Down Arrow 17"/>
          <p:cNvSpPr/>
          <p:nvPr/>
        </p:nvSpPr>
        <p:spPr>
          <a:xfrm>
            <a:off x="228600" y="228600"/>
            <a:ext cx="1600200" cy="6477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96000" y="1981200"/>
            <a:ext cx="2895600" cy="1200329"/>
          </a:xfrm>
          <a:prstGeom prst="rect">
            <a:avLst/>
          </a:prstGeom>
          <a:noFill/>
        </p:spPr>
        <p:txBody>
          <a:bodyPr wrap="square" lIns="91440" tIns="45720" rIns="91440" bIns="45720">
            <a:spAutoFit/>
          </a:bodyPr>
          <a:lstStyle/>
          <a:p>
            <a:pPr algn="ct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Vertical Exploration</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TextBox 10"/>
          <p:cNvSpPr txBox="1"/>
          <p:nvPr/>
        </p:nvSpPr>
        <p:spPr>
          <a:xfrm>
            <a:off x="1981200" y="1066800"/>
            <a:ext cx="3276600" cy="5078313"/>
          </a:xfrm>
          <a:prstGeom prst="rect">
            <a:avLst/>
          </a:prstGeom>
          <a:noFill/>
          <a:ln>
            <a:solidFill>
              <a:schemeClr val="accent1"/>
            </a:solidFill>
          </a:ln>
        </p:spPr>
        <p:txBody>
          <a:bodyPr wrap="square" rtlCol="0">
            <a:spAutoFit/>
          </a:bodyPr>
          <a:lstStyle/>
          <a:p>
            <a:r>
              <a:rPr lang="en-US" dirty="0" smtClean="0"/>
              <a:t>Seeing 10 as a unit, not 10 ones</a:t>
            </a:r>
          </a:p>
          <a:p>
            <a:endParaRPr lang="en-US" dirty="0" smtClean="0"/>
          </a:p>
          <a:p>
            <a:r>
              <a:rPr lang="en-US" dirty="0" smtClean="0"/>
              <a:t>Using place value understanding and properties of operations to add and subtract within 100</a:t>
            </a:r>
          </a:p>
          <a:p>
            <a:endParaRPr lang="en-US" dirty="0" smtClean="0"/>
          </a:p>
          <a:p>
            <a:r>
              <a:rPr lang="en-US" dirty="0" smtClean="0"/>
              <a:t>Problem-solving situations of adding to, taking from, putting together, taking apart, and comparing with unknowns in all positions within 20</a:t>
            </a:r>
          </a:p>
          <a:p>
            <a:endParaRPr lang="en-US" dirty="0" smtClean="0"/>
          </a:p>
          <a:p>
            <a:r>
              <a:rPr lang="en-US" dirty="0" smtClean="0"/>
              <a:t>Writing and counting to 120 from any given number</a:t>
            </a:r>
          </a:p>
          <a:p>
            <a:endParaRPr lang="en-US" dirty="0" smtClean="0"/>
          </a:p>
          <a:p>
            <a:r>
              <a:rPr lang="en-US" dirty="0" smtClean="0"/>
              <a:t>Addition and subtraction fluency within 10</a:t>
            </a:r>
          </a:p>
          <a:p>
            <a:endParaRPr lang="en-US" dirty="0" smtClean="0"/>
          </a:p>
        </p:txBody>
      </p:sp>
      <p:sp>
        <p:nvSpPr>
          <p:cNvPr id="12" name="Rectangle 11"/>
          <p:cNvSpPr/>
          <p:nvPr/>
        </p:nvSpPr>
        <p:spPr>
          <a:xfrm>
            <a:off x="1752600" y="228600"/>
            <a:ext cx="3657600" cy="830997"/>
          </a:xfrm>
          <a:prstGeom prst="rect">
            <a:avLst/>
          </a:prstGeom>
          <a:noFill/>
        </p:spPr>
        <p:txBody>
          <a:bodyPr wrap="squar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Connecting to</a:t>
            </a:r>
          </a:p>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First Grade Big Ideas:</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3" name="Recorded Sound">
            <a:hlinkClick r:id="" action="ppaction://media"/>
          </p:cNvPr>
          <p:cNvPicPr>
            <a:picLocks noRot="1" noChangeAspect="1"/>
          </p:cNvPicPr>
          <p:nvPr>
            <a:wavAudioFile r:embed="rId1" name="Recorded Sound"/>
          </p:nvPr>
        </p:nvPicPr>
        <p:blipFill>
          <a:blip r:embed="rId5" cstate="print"/>
          <a:stretch>
            <a:fillRect/>
          </a:stretch>
        </p:blipFill>
        <p:spPr>
          <a:xfrm>
            <a:off x="228600" y="152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573"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15200" y="1524000"/>
            <a:ext cx="1577975" cy="160655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8" name="Picture 7"/>
          <p:cNvPicPr>
            <a:picLocks noChangeAspect="1" noChangeArrowheads="1"/>
          </p:cNvPicPr>
          <p:nvPr/>
        </p:nvPicPr>
        <p:blipFill>
          <a:blip r:embed="rId4" cstate="print"/>
          <a:srcRect/>
          <a:stretch>
            <a:fillRect/>
          </a:stretch>
        </p:blipFill>
        <p:spPr bwMode="auto">
          <a:xfrm>
            <a:off x="7162800" y="152400"/>
            <a:ext cx="1747746" cy="1295400"/>
          </a:xfrm>
          <a:prstGeom prst="rect">
            <a:avLst/>
          </a:prstGeom>
          <a:noFill/>
          <a:ln w="9525">
            <a:noFill/>
            <a:miter lim="800000"/>
            <a:headEnd/>
            <a:tailEnd/>
          </a:ln>
        </p:spPr>
      </p:pic>
      <p:sp>
        <p:nvSpPr>
          <p:cNvPr id="7" name="Rectangle 6"/>
          <p:cNvSpPr/>
          <p:nvPr/>
        </p:nvSpPr>
        <p:spPr>
          <a:xfrm>
            <a:off x="7086600" y="3276600"/>
            <a:ext cx="19050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FFFF00"/>
              </a:solidFill>
            </a:endParaRPr>
          </a:p>
          <a:p>
            <a:pPr algn="ctr"/>
            <a:r>
              <a:rPr lang="en-US" sz="2000" dirty="0" smtClean="0">
                <a:solidFill>
                  <a:srgbClr val="FFFF00"/>
                </a:solidFill>
              </a:rPr>
              <a:t>Geometry Standards are the only new standards this quarter and will be assessed for the first time this year  </a:t>
            </a:r>
          </a:p>
          <a:p>
            <a:pPr algn="ctr"/>
            <a:r>
              <a:rPr lang="en-US" sz="2000" b="1" dirty="0" smtClean="0">
                <a:solidFill>
                  <a:srgbClr val="FFFF00"/>
                </a:solidFill>
              </a:rPr>
              <a:t>(K.G.4, K.G.5, K.G.6)</a:t>
            </a:r>
          </a:p>
          <a:p>
            <a:pPr algn="ctr"/>
            <a:r>
              <a:rPr lang="en-US" sz="2000" dirty="0" smtClean="0">
                <a:solidFill>
                  <a:srgbClr val="FFFF00"/>
                </a:solidFill>
              </a:rPr>
              <a:t> </a:t>
            </a:r>
            <a:endParaRPr lang="en-US" sz="2000" dirty="0">
              <a:solidFill>
                <a:srgbClr val="FFFF00"/>
              </a:solidFill>
            </a:endParaRPr>
          </a:p>
        </p:txBody>
      </p:sp>
      <p:graphicFrame>
        <p:nvGraphicFramePr>
          <p:cNvPr id="9" name="Table 8"/>
          <p:cNvGraphicFramePr>
            <a:graphicFrameLocks noGrp="1"/>
          </p:cNvGraphicFramePr>
          <p:nvPr/>
        </p:nvGraphicFramePr>
        <p:xfrm>
          <a:off x="0" y="1"/>
          <a:ext cx="6858001" cy="6873239"/>
        </p:xfrm>
        <a:graphic>
          <a:graphicData uri="http://schemas.openxmlformats.org/drawingml/2006/table">
            <a:tbl>
              <a:tblPr firstRow="1" bandRow="1">
                <a:tableStyleId>{5C22544A-7EE6-4342-B048-85BDC9FD1C3A}</a:tableStyleId>
              </a:tblPr>
              <a:tblGrid>
                <a:gridCol w="869324"/>
                <a:gridCol w="2607972"/>
                <a:gridCol w="3380705"/>
              </a:tblGrid>
              <a:tr h="380999">
                <a:tc>
                  <a:txBody>
                    <a:bodyPr/>
                    <a:lstStyle/>
                    <a:p>
                      <a:pPr algn="ctr"/>
                      <a:r>
                        <a:rPr lang="en-US" sz="1400" dirty="0" smtClean="0"/>
                        <a:t>Week</a:t>
                      </a:r>
                      <a:endParaRPr lang="en-US" sz="1400" dirty="0"/>
                    </a:p>
                  </a:txBody>
                  <a:tcPr anchor="ctr"/>
                </a:tc>
                <a:tc>
                  <a:txBody>
                    <a:bodyPr/>
                    <a:lstStyle/>
                    <a:p>
                      <a:pPr algn="ctr"/>
                      <a:r>
                        <a:rPr lang="en-US" dirty="0" smtClean="0"/>
                        <a:t>Standards</a:t>
                      </a:r>
                      <a:endParaRPr lang="en-US" dirty="0"/>
                    </a:p>
                  </a:txBody>
                  <a:tcPr anchor="ctr"/>
                </a:tc>
                <a:tc>
                  <a:txBody>
                    <a:bodyPr/>
                    <a:lstStyle/>
                    <a:p>
                      <a:pPr algn="ctr"/>
                      <a:r>
                        <a:rPr lang="en-US" dirty="0" smtClean="0"/>
                        <a:t>Structure/Resources</a:t>
                      </a:r>
                      <a:endParaRPr lang="en-US" dirty="0"/>
                    </a:p>
                  </a:txBody>
                  <a:tcPr anchor="ctr"/>
                </a:tc>
              </a:tr>
              <a:tr h="2225942">
                <a:tc>
                  <a:txBody>
                    <a:bodyPr/>
                    <a:lstStyle/>
                    <a:p>
                      <a:pPr algn="ctr"/>
                      <a:endParaRPr lang="en-US" sz="2400" b="1" dirty="0" smtClean="0"/>
                    </a:p>
                    <a:p>
                      <a:pPr algn="ctr"/>
                      <a:r>
                        <a:rPr lang="en-US" sz="2400" b="1" dirty="0" smtClean="0"/>
                        <a:t>1</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solidFill>
                            <a:schemeClr val="tx1"/>
                          </a:solidFill>
                        </a:rPr>
                        <a:t>K.CC.1, K.CC.3, K.CC.4, </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70C0"/>
                          </a:solidFill>
                          <a:latin typeface="+mn-lt"/>
                          <a:ea typeface="+mn-ea"/>
                          <a:cs typeface="+mn-cs"/>
                        </a:rPr>
                        <a:t>K.CC.5</a:t>
                      </a:r>
                      <a:endParaRPr lang="en-US" sz="1200" b="1" kern="1200" dirty="0" smtClean="0">
                        <a:solidFill>
                          <a:srgbClr val="00206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K.CC.6</a:t>
                      </a:r>
                      <a:r>
                        <a:rPr lang="en-US" sz="1200" b="1" kern="1200" baseline="0" dirty="0" smtClean="0">
                          <a:solidFill>
                            <a:srgbClr val="002060"/>
                          </a:solidFill>
                          <a:latin typeface="+mn-lt"/>
                          <a:ea typeface="+mn-ea"/>
                          <a:cs typeface="+mn-cs"/>
                        </a:rPr>
                        <a:t>/K.CC.7</a:t>
                      </a:r>
                      <a:endParaRPr lang="en-US" sz="1200" b="1" kern="1200" dirty="0" smtClean="0">
                        <a:solidFill>
                          <a:srgbClr val="00206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rgbClr val="7030A0"/>
                          </a:solidFill>
                          <a:latin typeface="+mn-lt"/>
                          <a:ea typeface="+mn-ea"/>
                          <a:cs typeface="+mn-cs"/>
                        </a:rPr>
                        <a:t>K.NBT.1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accent6">
                              <a:lumMod val="75000"/>
                            </a:schemeClr>
                          </a:solidFill>
                          <a:latin typeface="+mn-lt"/>
                          <a:ea typeface="+mn-ea"/>
                          <a:cs typeface="+mn-cs"/>
                        </a:rPr>
                        <a:t>K.G.4</a:t>
                      </a:r>
                      <a:endParaRPr lang="en-US" sz="1200" b="1" baseline="0" dirty="0" smtClean="0">
                        <a:solidFill>
                          <a:schemeClr val="accent6">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SCU,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Comparing numbers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CGI-Compare problem types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CGI-Multiplication and measurement division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6">
                              <a:lumMod val="75000"/>
                            </a:schemeClr>
                          </a:solidFill>
                        </a:rPr>
                        <a:t>STEM lessons and Other Resources (see following slides)</a:t>
                      </a:r>
                      <a:endParaRPr lang="en-US" sz="1200" b="0" baseline="0" dirty="0" smtClean="0">
                        <a:solidFill>
                          <a:srgbClr val="C00000"/>
                        </a:solidFill>
                      </a:endParaRPr>
                    </a:p>
                  </a:txBody>
                  <a:tcPr/>
                </a:tc>
              </a:tr>
              <a:tr h="2047867">
                <a:tc>
                  <a:txBody>
                    <a:bodyPr/>
                    <a:lstStyle/>
                    <a:p>
                      <a:pPr algn="ctr"/>
                      <a:endParaRPr lang="en-US" sz="2400" b="1" dirty="0" smtClean="0"/>
                    </a:p>
                    <a:p>
                      <a:pPr algn="ctr"/>
                      <a:r>
                        <a:rPr lang="en-US" sz="2400" b="1" dirty="0" smtClean="0"/>
                        <a:t>2</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endParaRPr lang="en-US" sz="1200" b="1" kern="1200" dirty="0" smtClean="0">
                        <a:solidFill>
                          <a:srgbClr val="0070C0"/>
                        </a:solidFill>
                        <a:latin typeface="+mn-lt"/>
                        <a:ea typeface="+mn-ea"/>
                        <a:cs typeface="+mn-cs"/>
                      </a:endParaRPr>
                    </a:p>
                    <a:p>
                      <a:endParaRPr lang="en-US" sz="1200" b="1" kern="1200" dirty="0" smtClean="0">
                        <a:solidFill>
                          <a:srgbClr val="0070C0"/>
                        </a:solidFill>
                        <a:latin typeface="+mn-lt"/>
                        <a:ea typeface="+mn-ea"/>
                        <a:cs typeface="+mn-cs"/>
                      </a:endParaRPr>
                    </a:p>
                    <a:p>
                      <a:r>
                        <a:rPr lang="en-US" sz="1200" b="1" kern="1200" dirty="0" smtClean="0">
                          <a:solidFill>
                            <a:srgbClr val="0070C0"/>
                          </a:solidFill>
                          <a:latin typeface="+mn-lt"/>
                          <a:ea typeface="+mn-ea"/>
                          <a:cs typeface="+mn-cs"/>
                        </a:rPr>
                        <a:t>K.CC.5</a:t>
                      </a:r>
                      <a:endParaRPr lang="en-US" sz="1200" b="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accent6">
                              <a:lumMod val="75000"/>
                            </a:schemeClr>
                          </a:solidFill>
                          <a:latin typeface="+mn-lt"/>
                          <a:ea typeface="+mn-ea"/>
                          <a:cs typeface="+mn-cs"/>
                        </a:rPr>
                        <a:t>K.G.4</a:t>
                      </a:r>
                      <a:endParaRPr lang="en-US" sz="1200" b="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Sense!-Games using Ten Frames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SCU,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CGI-Multiplication and measurement division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6">
                              <a:lumMod val="75000"/>
                            </a:schemeClr>
                          </a:solidFill>
                        </a:rPr>
                        <a:t>STEM lessons and Other Resources (see following slides)</a:t>
                      </a:r>
                      <a:endParaRPr lang="en-US" sz="1200" b="0" baseline="0" dirty="0" smtClean="0">
                        <a:solidFill>
                          <a:srgbClr val="7030A0"/>
                        </a:solidFill>
                      </a:endParaRPr>
                    </a:p>
                  </a:txBody>
                  <a:tcPr/>
                </a:tc>
              </a:tr>
              <a:tr h="2047867">
                <a:tc>
                  <a:txBody>
                    <a:bodyPr/>
                    <a:lstStyle/>
                    <a:p>
                      <a:pPr algn="ctr"/>
                      <a:endParaRPr lang="en-US" sz="2400" b="1" dirty="0" smtClean="0"/>
                    </a:p>
                    <a:p>
                      <a:pPr algn="ctr"/>
                      <a:r>
                        <a:rPr lang="en-US" sz="2400" b="1" dirty="0" smtClean="0"/>
                        <a:t>3</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endParaRPr lang="en-US" sz="1200" b="1" kern="1200" dirty="0" smtClean="0">
                        <a:solidFill>
                          <a:srgbClr val="0070C0"/>
                        </a:solidFill>
                        <a:latin typeface="+mn-lt"/>
                        <a:ea typeface="+mn-ea"/>
                        <a:cs typeface="+mn-cs"/>
                      </a:endParaRPr>
                    </a:p>
                    <a:p>
                      <a:endParaRPr lang="en-US" sz="1200" b="1" kern="1200" dirty="0" smtClean="0">
                        <a:solidFill>
                          <a:srgbClr val="0070C0"/>
                        </a:solidFill>
                        <a:latin typeface="+mn-lt"/>
                        <a:ea typeface="+mn-ea"/>
                        <a:cs typeface="+mn-cs"/>
                      </a:endParaRPr>
                    </a:p>
                    <a:p>
                      <a:r>
                        <a:rPr lang="en-US" sz="1200" b="1" kern="1200" dirty="0" smtClean="0">
                          <a:solidFill>
                            <a:srgbClr val="0070C0"/>
                          </a:solidFill>
                          <a:latin typeface="+mn-lt"/>
                          <a:ea typeface="+mn-ea"/>
                          <a:cs typeface="+mn-cs"/>
                        </a:rPr>
                        <a:t>K.CC.5</a:t>
                      </a: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K.CC.6/K.CC.7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accent4"/>
                          </a:solidFill>
                          <a:latin typeface="+mn-lt"/>
                          <a:ea typeface="+mn-ea"/>
                          <a:cs typeface="+mn-cs"/>
                        </a:rPr>
                        <a:t>K.NBT.1</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Sense!-Games using Ten Frames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SCU,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Comparing sets of objects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CGI-Compare problem types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CGI-Multiplication and measurement division</a:t>
                      </a:r>
                      <a:endParaRPr lang="en-US" sz="1200" b="0" baseline="0" dirty="0" smtClean="0">
                        <a:solidFill>
                          <a:srgbClr val="C00000"/>
                        </a:solidFill>
                      </a:endParaRPr>
                    </a:p>
                  </a:txBody>
                  <a:tcPr/>
                </a:tc>
              </a:tr>
            </a:tbl>
          </a:graphicData>
        </a:graphic>
      </p:graphicFrame>
      <p:pic>
        <p:nvPicPr>
          <p:cNvPr id="10" name="Recorded Sound">
            <a:hlinkClick r:id="" action="ppaction://media"/>
          </p:cNvPr>
          <p:cNvPicPr>
            <a:picLocks noRot="1" noChangeAspect="1"/>
          </p:cNvPicPr>
          <p:nvPr>
            <a:wavAudioFile r:embed="rId1" name="Recorded Sound"/>
          </p:nvPr>
        </p:nvPicPr>
        <p:blipFill>
          <a:blip r:embed="rId5" cstate="print"/>
          <a:stretch>
            <a:fillRect/>
          </a:stretch>
        </p:blipFill>
        <p:spPr>
          <a:xfrm>
            <a:off x="68580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6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15200" y="1219200"/>
            <a:ext cx="1577975" cy="160655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8" name="Picture 7"/>
          <p:cNvPicPr>
            <a:picLocks noChangeAspect="1" noChangeArrowheads="1"/>
          </p:cNvPicPr>
          <p:nvPr/>
        </p:nvPicPr>
        <p:blipFill>
          <a:blip r:embed="rId3" cstate="print"/>
          <a:srcRect/>
          <a:stretch>
            <a:fillRect/>
          </a:stretch>
        </p:blipFill>
        <p:spPr bwMode="auto">
          <a:xfrm>
            <a:off x="7387029" y="142875"/>
            <a:ext cx="1452171" cy="1076325"/>
          </a:xfrm>
          <a:prstGeom prst="rect">
            <a:avLst/>
          </a:prstGeom>
          <a:noFill/>
          <a:ln w="9525">
            <a:noFill/>
            <a:miter lim="800000"/>
            <a:headEnd/>
            <a:tailEnd/>
          </a:ln>
        </p:spPr>
      </p:pic>
      <p:graphicFrame>
        <p:nvGraphicFramePr>
          <p:cNvPr id="7" name="Table 6"/>
          <p:cNvGraphicFramePr>
            <a:graphicFrameLocks noGrp="1"/>
          </p:cNvGraphicFramePr>
          <p:nvPr/>
        </p:nvGraphicFramePr>
        <p:xfrm>
          <a:off x="0" y="1"/>
          <a:ext cx="7010399" cy="6786279"/>
        </p:xfrm>
        <a:graphic>
          <a:graphicData uri="http://schemas.openxmlformats.org/drawingml/2006/table">
            <a:tbl>
              <a:tblPr firstRow="1" bandRow="1">
                <a:tableStyleId>{5C22544A-7EE6-4342-B048-85BDC9FD1C3A}</a:tableStyleId>
              </a:tblPr>
              <a:tblGrid>
                <a:gridCol w="888641"/>
                <a:gridCol w="2665927"/>
                <a:gridCol w="3455831"/>
              </a:tblGrid>
              <a:tr h="617749">
                <a:tc>
                  <a:txBody>
                    <a:bodyPr/>
                    <a:lstStyle/>
                    <a:p>
                      <a:pPr algn="ctr"/>
                      <a:r>
                        <a:rPr lang="en-US" sz="1400" dirty="0" smtClean="0"/>
                        <a:t>Week</a:t>
                      </a:r>
                      <a:endParaRPr lang="en-US" sz="1400" dirty="0"/>
                    </a:p>
                  </a:txBody>
                  <a:tcPr anchor="ctr"/>
                </a:tc>
                <a:tc>
                  <a:txBody>
                    <a:bodyPr/>
                    <a:lstStyle/>
                    <a:p>
                      <a:pPr algn="ctr"/>
                      <a:r>
                        <a:rPr lang="en-US" dirty="0" smtClean="0"/>
                        <a:t>Standards</a:t>
                      </a:r>
                      <a:endParaRPr lang="en-US" dirty="0"/>
                    </a:p>
                  </a:txBody>
                  <a:tcPr anchor="ctr"/>
                </a:tc>
                <a:tc>
                  <a:txBody>
                    <a:bodyPr/>
                    <a:lstStyle/>
                    <a:p>
                      <a:pPr algn="ctr"/>
                      <a:r>
                        <a:rPr lang="en-US" dirty="0" smtClean="0"/>
                        <a:t>Structure/Resources</a:t>
                      </a:r>
                      <a:endParaRPr lang="en-US" dirty="0"/>
                    </a:p>
                  </a:txBody>
                  <a:tcPr anchor="ctr"/>
                </a:tc>
              </a:tr>
              <a:tr h="19090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4</a:t>
                      </a:r>
                    </a:p>
                    <a:p>
                      <a:pPr algn="ct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70C0"/>
                          </a:solidFill>
                          <a:latin typeface="+mn-lt"/>
                          <a:ea typeface="+mn-ea"/>
                          <a:cs typeface="+mn-cs"/>
                        </a:rPr>
                        <a:t>K.CC.5</a:t>
                      </a: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accent6">
                              <a:lumMod val="75000"/>
                            </a:schemeClr>
                          </a:solidFill>
                          <a:latin typeface="+mn-lt"/>
                          <a:ea typeface="+mn-ea"/>
                          <a:cs typeface="+mn-cs"/>
                        </a:rPr>
                        <a:t>K.G.5</a:t>
                      </a:r>
                      <a:endParaRPr lang="en-US" sz="1200" b="0" kern="1200" dirty="0" smtClean="0">
                        <a:solidFill>
                          <a:srgbClr val="7030A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Sense!-Games using Ten Frames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SCU,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 </a:t>
                      </a:r>
                      <a:r>
                        <a:rPr lang="en-US" sz="1200" b="0" baseline="0" dirty="0" err="1" smtClean="0">
                          <a:solidFill>
                            <a:srgbClr val="7030A0"/>
                          </a:solidFill>
                        </a:rPr>
                        <a:t>Mutiplication</a:t>
                      </a:r>
                      <a:r>
                        <a:rPr lang="en-US" sz="1200" b="0" baseline="0" dirty="0" smtClean="0">
                          <a:solidFill>
                            <a:srgbClr val="7030A0"/>
                          </a:solidFill>
                        </a:rPr>
                        <a:t> and measurement division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6">
                              <a:lumMod val="75000"/>
                            </a:schemeClr>
                          </a:solidFill>
                        </a:rPr>
                        <a:t>STEM lesson and Other Resources (see following slides)</a:t>
                      </a:r>
                      <a:endParaRPr lang="en-US" sz="1200" b="0" baseline="0" dirty="0" smtClean="0">
                        <a:solidFill>
                          <a:srgbClr val="C00000"/>
                        </a:solidFill>
                      </a:endParaRPr>
                    </a:p>
                  </a:txBody>
                  <a:tcPr/>
                </a:tc>
              </a:tr>
              <a:tr h="2216512">
                <a:tc>
                  <a:txBody>
                    <a:bodyPr/>
                    <a:lstStyle/>
                    <a:p>
                      <a:pPr algn="ctr"/>
                      <a:endParaRPr lang="en-US" sz="2400" b="1" dirty="0" smtClean="0"/>
                    </a:p>
                    <a:p>
                      <a:pPr algn="ctr"/>
                      <a:r>
                        <a:rPr lang="en-US" sz="2400" b="1" dirty="0" smtClean="0"/>
                        <a:t>5</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r>
                        <a:rPr lang="en-US" sz="1200" b="1" kern="1200" dirty="0" smtClean="0">
                          <a:solidFill>
                            <a:srgbClr val="0070C0"/>
                          </a:solidFill>
                          <a:latin typeface="+mn-lt"/>
                          <a:ea typeface="+mn-ea"/>
                          <a:cs typeface="+mn-cs"/>
                        </a:rPr>
                        <a:t>K.CC.5</a:t>
                      </a:r>
                      <a:endParaRPr lang="en-US" sz="1200" b="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K.CC.6</a:t>
                      </a:r>
                      <a:r>
                        <a:rPr lang="en-US" sz="1200" b="1" kern="1200" baseline="0" dirty="0" smtClean="0">
                          <a:solidFill>
                            <a:srgbClr val="002060"/>
                          </a:solidFill>
                          <a:latin typeface="+mn-lt"/>
                          <a:ea typeface="+mn-ea"/>
                          <a:cs typeface="+mn-cs"/>
                        </a:rPr>
                        <a:t>/K.CC.7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accent6">
                            <a:lumMod val="7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accent6">
                              <a:lumMod val="75000"/>
                            </a:schemeClr>
                          </a:solidFill>
                          <a:latin typeface="+mn-lt"/>
                          <a:ea typeface="+mn-ea"/>
                          <a:cs typeface="+mn-cs"/>
                        </a:rPr>
                        <a:t>K.G.5</a:t>
                      </a:r>
                      <a:endParaRPr lang="en-US" sz="1200" b="1" kern="1200" dirty="0" smtClean="0">
                        <a:solidFill>
                          <a:srgbClr val="7030A0"/>
                        </a:solidFill>
                        <a:latin typeface="+mn-lt"/>
                        <a:ea typeface="+mn-ea"/>
                        <a:cs typeface="+mn-cs"/>
                      </a:endParaRPr>
                    </a:p>
                    <a:p>
                      <a:endParaRPr lang="en-US" sz="1200" b="0" kern="1200" dirty="0" smtClean="0">
                        <a:solidFill>
                          <a:srgbClr val="7030A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Sense!-Games using Ten Frames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SCU,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Comparing sets of objects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CGI-Compare problem types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 Multiplication and measurement division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6">
                              <a:lumMod val="75000"/>
                            </a:schemeClr>
                          </a:solidFill>
                        </a:rPr>
                        <a:t>STEM lesson and Other Resources (see following slides)</a:t>
                      </a:r>
                      <a:endParaRPr lang="en-US" sz="1200" b="0" baseline="0" dirty="0" smtClean="0">
                        <a:solidFill>
                          <a:srgbClr val="C00000"/>
                        </a:solidFill>
                      </a:endParaRPr>
                    </a:p>
                  </a:txBody>
                  <a:tcPr/>
                </a:tc>
              </a:tr>
              <a:tr h="1962290">
                <a:tc>
                  <a:txBody>
                    <a:bodyPr/>
                    <a:lstStyle/>
                    <a:p>
                      <a:pPr algn="ctr"/>
                      <a:endParaRPr lang="en-US" sz="2400" b="1" dirty="0" smtClean="0"/>
                    </a:p>
                    <a:p>
                      <a:pPr algn="ctr"/>
                      <a:r>
                        <a:rPr lang="en-US" sz="2400" b="1" dirty="0" smtClean="0"/>
                        <a:t>6</a:t>
                      </a:r>
                      <a:endParaRPr lang="en-US" sz="2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70C0"/>
                          </a:solidFill>
                          <a:latin typeface="+mn-lt"/>
                          <a:ea typeface="+mn-ea"/>
                          <a:cs typeface="+mn-cs"/>
                        </a:rPr>
                        <a:t>K.CC.5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Sense!-Games using Ten Frames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SCU,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 Multiplication and measurement division</a:t>
                      </a:r>
                      <a:endParaRPr lang="en-US" sz="1200" b="0" baseline="0" dirty="0" smtClean="0">
                        <a:solidFill>
                          <a:srgbClr val="C00000"/>
                        </a:solidFill>
                      </a:endParaRPr>
                    </a:p>
                    <a:p>
                      <a:pPr lvl="0"/>
                      <a:endParaRPr lang="en-US" sz="1200" b="0" kern="1200" dirty="0" smtClean="0">
                        <a:solidFill>
                          <a:srgbClr val="7030A0"/>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4410</TotalTime>
  <Words>3396</Words>
  <Application>Microsoft Office PowerPoint</Application>
  <PresentationFormat>On-screen Show (4:3)</PresentationFormat>
  <Paragraphs>565</Paragraphs>
  <Slides>23</Slides>
  <Notes>23</Notes>
  <HiddenSlides>0</HiddenSlides>
  <MMClips>10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ST User</cp:lastModifiedBy>
  <cp:revision>424</cp:revision>
  <dcterms:created xsi:type="dcterms:W3CDTF">2014-04-27T12:11:11Z</dcterms:created>
  <dcterms:modified xsi:type="dcterms:W3CDTF">2015-03-16T13:14:37Z</dcterms:modified>
</cp:coreProperties>
</file>