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6" r:id="rId6"/>
    <p:sldId id="260" r:id="rId7"/>
    <p:sldId id="268" r:id="rId8"/>
    <p:sldId id="269" r:id="rId9"/>
    <p:sldId id="270" r:id="rId10"/>
    <p:sldId id="261" r:id="rId11"/>
    <p:sldId id="271" r:id="rId12"/>
    <p:sldId id="272" r:id="rId13"/>
    <p:sldId id="273" r:id="rId14"/>
    <p:sldId id="274" r:id="rId15"/>
    <p:sldId id="275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28" autoAdjust="0"/>
    <p:restoredTop sz="94660"/>
  </p:normalViewPr>
  <p:slideViewPr>
    <p:cSldViewPr>
      <p:cViewPr varScale="1">
        <p:scale>
          <a:sx n="70" d="100"/>
          <a:sy n="70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8882DD-4144-4836-84CC-9D86B8F3E789}" type="datetimeFigureOut">
              <a:rPr lang="en-US"/>
              <a:pPr/>
              <a:t>2/11/2013</a:t>
            </a:fld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C03EFA-73A5-4304-9244-87CA460221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0663-6CA7-4595-8E6B-186197A351B3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7B9F0-FE4D-48B0-B259-1573A6F14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D630-A1F3-4100-8FB0-227D1701CA86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05FA-BD31-4F77-B48A-0D4BBF94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07E6-8934-4A10-9EC4-2B3EE71CBAC3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1E76-441D-4B39-9F85-F2C4D365E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3B55-5781-46FE-91FD-802596B4E5D9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5227D-9037-48F7-B91D-310781EBD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F731-2901-41EF-9D29-63F0D49555D3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FC79-2372-4941-B2C1-F5CE0886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F666-40E5-4696-8C9E-380CB86EB009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139A-9C3E-4526-A2E7-D4D2DFA46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1A20-292C-4766-BBFB-B42F16A22F1C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1555-2094-4271-913A-412B5FE75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439B-232A-4098-BAF7-58E526182892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8525-4201-4307-B442-235605F81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5A24-C3A9-410A-A1B8-DB5ABF84F85B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A74C-6924-4F7E-9EAF-A2A07E123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93B8-C3F5-4220-B84E-0E4E6497EDEF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BAE1-DF45-4658-AA78-79E302252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318E-367C-47BF-AAF6-B4F8FC123406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657B-2DFE-47C3-86AF-D4B8BD831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1450"/>
            <a:ext cx="21336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774C97-360A-4D4E-B8E3-E0FD3A79C94C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1450"/>
            <a:ext cx="34290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1450"/>
            <a:ext cx="21336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9B7F7-FB1C-4C40-A4FF-3C86533EA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695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6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2duiUapIT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wmf"/><Relationship Id="rId10" Type="http://schemas.openxmlformats.org/officeDocument/2006/relationships/image" Target="../media/image23.png"/><Relationship Id="rId4" Type="http://schemas.openxmlformats.org/officeDocument/2006/relationships/hyperlink" Target="http://www.youtube.com/watch?v=D3won-7W3Js&amp;feature=player_embedded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534400" cy="3124200"/>
          </a:xfrm>
        </p:spPr>
        <p:txBody>
          <a:bodyPr/>
          <a:lstStyle/>
          <a:p>
            <a:r>
              <a:rPr lang="en-US" sz="6600" smtClean="0">
                <a:latin typeface="Gill Sans Ultra Bold" pitchFamily="34" charset="0"/>
              </a:rPr>
              <a:t>Finding Hidden</a:t>
            </a:r>
            <a:r>
              <a:rPr lang="en-US" sz="4400" smtClean="0">
                <a:latin typeface="Gill Sans Ultra Bold" pitchFamily="34" charset="0"/>
              </a:rPr>
              <a:t/>
            </a:r>
            <a:br>
              <a:rPr lang="en-US" sz="4400" smtClean="0">
                <a:latin typeface="Gill Sans Ultra Bold" pitchFamily="34" charset="0"/>
              </a:rPr>
            </a:br>
            <a:r>
              <a:rPr lang="en-US" sz="4400" smtClean="0">
                <a:latin typeface="Gill Sans Ultra Bold" pitchFamily="34" charset="0"/>
              </a:rPr>
              <a:t/>
            </a:r>
            <a:br>
              <a:rPr lang="en-US" sz="4400" smtClean="0">
                <a:latin typeface="Gill Sans Ultra Bold" pitchFamily="34" charset="0"/>
              </a:rPr>
            </a:br>
            <a:r>
              <a:rPr lang="en-US" sz="4400" smtClean="0">
                <a:latin typeface="Gill Sans Ultra Bold" pitchFamily="34" charset="0"/>
              </a:rPr>
              <a:t>              </a:t>
            </a:r>
            <a:r>
              <a:rPr lang="en-US" sz="6600" smtClean="0">
                <a:latin typeface="Gill Sans Ultra Bold" pitchFamily="34" charset="0"/>
              </a:rPr>
              <a:t>        Tens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Mrs. </a:t>
            </a:r>
            <a:r>
              <a:rPr lang="en-US" dirty="0" err="1" smtClean="0"/>
              <a:t>McKeel’s</a:t>
            </a:r>
            <a:r>
              <a:rPr lang="en-US" dirty="0" smtClean="0"/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Kindergarten Class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Reagan Elementary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Rogers, Arkansas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3/14/12</a:t>
            </a:r>
            <a:endParaRPr lang="en-US" dirty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28600" y="60198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Cooper Black" pitchFamily="18" charset="0"/>
              </a:rPr>
              <a:t>R. Smith</a:t>
            </a:r>
          </a:p>
          <a:p>
            <a:r>
              <a:rPr lang="en-US" sz="1200">
                <a:solidFill>
                  <a:schemeClr val="bg2"/>
                </a:solidFill>
                <a:latin typeface="Cooper Black" pitchFamily="18" charset="0"/>
              </a:rPr>
              <a:t>Rogers Public Schools</a:t>
            </a:r>
          </a:p>
        </p:txBody>
      </p:sp>
      <p:pic>
        <p:nvPicPr>
          <p:cNvPr id="13316" name="Picture 6" descr="scoring gu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smtClean="0">
                <a:latin typeface="Gill Sans Ultra Bold" pitchFamily="34" charset="0"/>
              </a:rPr>
              <a:t>A</a:t>
            </a:r>
            <a:r>
              <a:rPr lang="en-US" sz="6000" smtClean="0">
                <a:latin typeface="Gill Sans Ultra Bold" pitchFamily="34" charset="0"/>
              </a:rPr>
              <a:t> </a:t>
            </a:r>
            <a:r>
              <a:rPr lang="en-US" sz="5400" u="sng" smtClean="0">
                <a:latin typeface="Gill Sans Ultra Bold" pitchFamily="34" charset="0"/>
              </a:rPr>
              <a:t>pplication</a:t>
            </a:r>
            <a:endParaRPr lang="en-US" sz="5400" smtClean="0">
              <a:latin typeface="Gill Sans Ultra Bold" pitchFamily="34" charset="0"/>
            </a:endParaRPr>
          </a:p>
        </p:txBody>
      </p:sp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838200" y="5410200"/>
            <a:ext cx="3581400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(5) Homework and Practice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838200" y="5943600"/>
            <a:ext cx="3581400" cy="646113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(4) Reinforcing Effort and Providing Recognition</a:t>
            </a:r>
          </a:p>
        </p:txBody>
      </p:sp>
      <p:pic>
        <p:nvPicPr>
          <p:cNvPr id="22532" name="Picture 6" descr="Application 1.JPG"/>
          <p:cNvPicPr>
            <a:picLocks noChangeAspect="1"/>
          </p:cNvPicPr>
          <p:nvPr/>
        </p:nvPicPr>
        <p:blipFill>
          <a:blip r:embed="rId3" cstate="print"/>
          <a:srcRect l="7813" t="15625" r="7813"/>
          <a:stretch>
            <a:fillRect/>
          </a:stretch>
        </p:blipFill>
        <p:spPr bwMode="auto">
          <a:xfrm>
            <a:off x="279400" y="1600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Application 5.JPG"/>
          <p:cNvPicPr>
            <a:picLocks noChangeAspect="1"/>
          </p:cNvPicPr>
          <p:nvPr/>
        </p:nvPicPr>
        <p:blipFill>
          <a:blip r:embed="rId4" cstate="print"/>
          <a:srcRect l="14844" t="15051" r="7669"/>
          <a:stretch>
            <a:fillRect/>
          </a:stretch>
        </p:blipFill>
        <p:spPr bwMode="auto">
          <a:xfrm>
            <a:off x="5105400" y="36576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 descr="Application 2.JPG"/>
          <p:cNvPicPr>
            <a:picLocks noChangeAspect="1"/>
          </p:cNvPicPr>
          <p:nvPr/>
        </p:nvPicPr>
        <p:blipFill>
          <a:blip r:embed="rId5" cstate="print"/>
          <a:srcRect l="8333" t="7407" r="2779" b="13580"/>
          <a:stretch>
            <a:fillRect/>
          </a:stretch>
        </p:blipFill>
        <p:spPr bwMode="auto">
          <a:xfrm>
            <a:off x="5943600" y="10668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smtClean="0">
                <a:latin typeface="Gill Sans Ultra Bold" pitchFamily="34" charset="0"/>
              </a:rPr>
              <a:t>A</a:t>
            </a:r>
            <a:r>
              <a:rPr lang="en-US" sz="6000" smtClean="0">
                <a:latin typeface="Gill Sans Ultra Bold" pitchFamily="34" charset="0"/>
              </a:rPr>
              <a:t> </a:t>
            </a:r>
            <a:r>
              <a:rPr lang="en-US" sz="5400" u="sng" smtClean="0">
                <a:latin typeface="Gill Sans Ultra Bold" pitchFamily="34" charset="0"/>
              </a:rPr>
              <a:t>pplication</a:t>
            </a:r>
            <a:endParaRPr lang="en-US" sz="5400" smtClean="0">
              <a:latin typeface="Gill Sans Ultra Bold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766888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1" descr="Application 3.JPG"/>
          <p:cNvPicPr>
            <a:picLocks noChangeAspect="1"/>
          </p:cNvPicPr>
          <p:nvPr/>
        </p:nvPicPr>
        <p:blipFill>
          <a:blip r:embed="rId4" cstate="print"/>
          <a:srcRect t="10156" r="6250" b="19531"/>
          <a:stretch>
            <a:fillRect/>
          </a:stretch>
        </p:blipFill>
        <p:spPr bwMode="auto">
          <a:xfrm>
            <a:off x="152400" y="1600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2" descr="Application 4.JPG"/>
          <p:cNvPicPr>
            <a:picLocks noChangeAspect="1"/>
          </p:cNvPicPr>
          <p:nvPr/>
        </p:nvPicPr>
        <p:blipFill>
          <a:blip r:embed="rId5" cstate="print"/>
          <a:srcRect t="12500" r="12500"/>
          <a:stretch>
            <a:fillRect/>
          </a:stretch>
        </p:blipFill>
        <p:spPr bwMode="auto">
          <a:xfrm>
            <a:off x="2362200" y="3200400"/>
            <a:ext cx="353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4" descr="Application 7.JPG"/>
          <p:cNvPicPr>
            <a:picLocks noChangeAspect="1"/>
          </p:cNvPicPr>
          <p:nvPr/>
        </p:nvPicPr>
        <p:blipFill>
          <a:blip r:embed="rId6" cstate="print"/>
          <a:srcRect l="19531" t="40625" r="781"/>
          <a:stretch>
            <a:fillRect/>
          </a:stretch>
        </p:blipFill>
        <p:spPr bwMode="auto">
          <a:xfrm>
            <a:off x="5562600" y="1716088"/>
            <a:ext cx="32004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7" descr="applicaiton 18.JPG"/>
          <p:cNvPicPr>
            <a:picLocks noChangeAspect="1"/>
          </p:cNvPicPr>
          <p:nvPr/>
        </p:nvPicPr>
        <p:blipFill>
          <a:blip r:embed="rId7" cstate="print"/>
          <a:srcRect t="3125" r="25000" b="18750"/>
          <a:stretch>
            <a:fillRect/>
          </a:stretch>
        </p:blipFill>
        <p:spPr bwMode="auto">
          <a:xfrm>
            <a:off x="6096000" y="4419600"/>
            <a:ext cx="2828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152400" y="6019800"/>
            <a:ext cx="3581400" cy="646113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(4) Reinforcing Effort and Providing Recognition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152400" y="5638800"/>
            <a:ext cx="3581400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(5) Homework and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smtClean="0">
                <a:latin typeface="Gill Sans Ultra Bold" pitchFamily="34" charset="0"/>
              </a:rPr>
              <a:t>A</a:t>
            </a:r>
            <a:r>
              <a:rPr lang="en-US" sz="6000" smtClean="0">
                <a:latin typeface="Gill Sans Ultra Bold" pitchFamily="34" charset="0"/>
              </a:rPr>
              <a:t> </a:t>
            </a:r>
            <a:r>
              <a:rPr lang="en-US" sz="5400" u="sng" smtClean="0">
                <a:latin typeface="Gill Sans Ultra Bold" pitchFamily="34" charset="0"/>
              </a:rPr>
              <a:t>pplication</a:t>
            </a:r>
            <a:endParaRPr lang="en-US" sz="5400" smtClean="0">
              <a:latin typeface="Gill Sans Ultra Bold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766888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152400" y="6019800"/>
            <a:ext cx="3581400" cy="646113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(4) Reinforcing Effort and Providing Recognition</a:t>
            </a:r>
          </a:p>
        </p:txBody>
      </p:sp>
      <p:pic>
        <p:nvPicPr>
          <p:cNvPr id="24580" name="Picture 10" descr="Application 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2590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Application 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3622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application 11.JPG"/>
          <p:cNvPicPr>
            <a:picLocks noChangeAspect="1"/>
          </p:cNvPicPr>
          <p:nvPr/>
        </p:nvPicPr>
        <p:blipFill>
          <a:blip r:embed="rId6" cstate="print"/>
          <a:srcRect l="2344" t="12500" r="25000"/>
          <a:stretch>
            <a:fillRect/>
          </a:stretch>
        </p:blipFill>
        <p:spPr bwMode="auto">
          <a:xfrm>
            <a:off x="4343400" y="44958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application 12.JPG"/>
          <p:cNvPicPr>
            <a:picLocks noChangeAspect="1"/>
          </p:cNvPicPr>
          <p:nvPr/>
        </p:nvPicPr>
        <p:blipFill>
          <a:blip r:embed="rId7" cstate="print"/>
          <a:srcRect l="40625" r="24619"/>
          <a:stretch>
            <a:fillRect/>
          </a:stretch>
        </p:blipFill>
        <p:spPr bwMode="auto">
          <a:xfrm>
            <a:off x="6858000" y="1981200"/>
            <a:ext cx="21336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8"/>
          <p:cNvSpPr txBox="1">
            <a:spLocks noChangeArrowheads="1"/>
          </p:cNvSpPr>
          <p:nvPr/>
        </p:nvSpPr>
        <p:spPr bwMode="auto">
          <a:xfrm>
            <a:off x="152400" y="5257800"/>
            <a:ext cx="3581400" cy="6461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(2) Identifying Similarities and Differences</a:t>
            </a:r>
          </a:p>
        </p:txBody>
      </p:sp>
      <p:pic>
        <p:nvPicPr>
          <p:cNvPr id="20" name="Picture 19" descr="IMG_1081.JPG"/>
          <p:cNvPicPr>
            <a:picLocks noChangeAspect="1"/>
          </p:cNvPicPr>
          <p:nvPr/>
        </p:nvPicPr>
        <p:blipFill>
          <a:blip r:embed="rId8" cstate="print"/>
          <a:srcRect l="7031" t="34375" r="3906" b="21875"/>
          <a:stretch>
            <a:fillRect/>
          </a:stretch>
        </p:blipFill>
        <p:spPr>
          <a:xfrm>
            <a:off x="6096000" y="1676400"/>
            <a:ext cx="2895600" cy="1066800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smtClean="0">
                <a:latin typeface="Gill Sans Ultra Bold" pitchFamily="34" charset="0"/>
              </a:rPr>
              <a:t>A</a:t>
            </a:r>
            <a:r>
              <a:rPr lang="en-US" sz="6000" smtClean="0">
                <a:latin typeface="Gill Sans Ultra Bold" pitchFamily="34" charset="0"/>
              </a:rPr>
              <a:t> </a:t>
            </a:r>
            <a:r>
              <a:rPr lang="en-US" sz="5400" u="sng" smtClean="0">
                <a:latin typeface="Gill Sans Ultra Bold" pitchFamily="34" charset="0"/>
              </a:rPr>
              <a:t>pplication</a:t>
            </a:r>
            <a:endParaRPr lang="en-US" sz="5400" smtClean="0">
              <a:latin typeface="Gill Sans Ultra Bold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"/>
            <a:ext cx="17891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4" descr="application 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application 17.JPG"/>
          <p:cNvPicPr>
            <a:picLocks noChangeAspect="1"/>
          </p:cNvPicPr>
          <p:nvPr/>
        </p:nvPicPr>
        <p:blipFill>
          <a:blip r:embed="rId5" cstate="print"/>
          <a:srcRect r="34375" b="23790"/>
          <a:stretch>
            <a:fillRect/>
          </a:stretch>
        </p:blipFill>
        <p:spPr bwMode="auto">
          <a:xfrm>
            <a:off x="6172200" y="22860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pplication 14.JPG"/>
          <p:cNvPicPr>
            <a:picLocks noChangeAspect="1"/>
          </p:cNvPicPr>
          <p:nvPr/>
        </p:nvPicPr>
        <p:blipFill>
          <a:blip r:embed="rId6" cstate="print"/>
          <a:srcRect t="6818" r="6059" b="11365"/>
          <a:stretch>
            <a:fillRect/>
          </a:stretch>
        </p:blipFill>
        <p:spPr bwMode="auto">
          <a:xfrm>
            <a:off x="1371600" y="3886200"/>
            <a:ext cx="2362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IMG_1054.JPG"/>
          <p:cNvPicPr>
            <a:picLocks noChangeAspect="1"/>
          </p:cNvPicPr>
          <p:nvPr/>
        </p:nvPicPr>
        <p:blipFill>
          <a:blip r:embed="rId7" cstate="print"/>
          <a:srcRect l="16667" t="7500" r="10001"/>
          <a:stretch>
            <a:fillRect/>
          </a:stretch>
        </p:blipFill>
        <p:spPr bwMode="auto">
          <a:xfrm>
            <a:off x="3657600" y="3048000"/>
            <a:ext cx="21336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18"/>
          <p:cNvSpPr txBox="1">
            <a:spLocks noChangeArrowheads="1"/>
          </p:cNvSpPr>
          <p:nvPr/>
        </p:nvSpPr>
        <p:spPr bwMode="auto">
          <a:xfrm>
            <a:off x="5410200" y="4724400"/>
            <a:ext cx="3581400" cy="6461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(2) Identifying Similarities and Differences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5410200" y="5486400"/>
            <a:ext cx="3581400" cy="646113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(4) Reinforcing Effort and Providing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smtClean="0">
                <a:latin typeface="Gill Sans Ultra Bold" pitchFamily="34" charset="0"/>
              </a:rPr>
              <a:t>A</a:t>
            </a:r>
            <a:r>
              <a:rPr lang="en-US" sz="6000" smtClean="0">
                <a:latin typeface="Gill Sans Ultra Bold" pitchFamily="34" charset="0"/>
              </a:rPr>
              <a:t> </a:t>
            </a:r>
            <a:r>
              <a:rPr lang="en-US" sz="5400" u="sng" smtClean="0">
                <a:latin typeface="Gill Sans Ultra Bold" pitchFamily="34" charset="0"/>
              </a:rPr>
              <a:t>pplication</a:t>
            </a:r>
            <a:endParaRPr lang="en-US" sz="5400" smtClean="0">
              <a:latin typeface="Gill Sans Ultra Bold" pitchFamily="34" charset="0"/>
            </a:endParaRPr>
          </a:p>
        </p:txBody>
      </p:sp>
      <p:sp>
        <p:nvSpPr>
          <p:cNvPr id="26626" name="TextBox 9"/>
          <p:cNvSpPr txBox="1">
            <a:spLocks noChangeArrowheads="1"/>
          </p:cNvSpPr>
          <p:nvPr/>
        </p:nvSpPr>
        <p:spPr bwMode="auto">
          <a:xfrm>
            <a:off x="228600" y="6019800"/>
            <a:ext cx="3581400" cy="646113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(4) Reinforcing Effort and Providing Recognition</a:t>
            </a:r>
          </a:p>
        </p:txBody>
      </p:sp>
      <p:pic>
        <p:nvPicPr>
          <p:cNvPr id="26627" name="Picture 13" descr="cover page 2.JPG"/>
          <p:cNvPicPr>
            <a:picLocks noChangeAspect="1"/>
          </p:cNvPicPr>
          <p:nvPr/>
        </p:nvPicPr>
        <p:blipFill>
          <a:blip r:embed="rId3" cstate="print"/>
          <a:srcRect l="11539" t="2563"/>
          <a:stretch>
            <a:fillRect/>
          </a:stretch>
        </p:blipFill>
        <p:spPr bwMode="auto">
          <a:xfrm>
            <a:off x="228600" y="160020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0" descr="IMG_10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00200"/>
            <a:ext cx="35814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1" descr="appliaiton 19.JPG"/>
          <p:cNvPicPr>
            <a:picLocks noChangeAspect="1"/>
          </p:cNvPicPr>
          <p:nvPr/>
        </p:nvPicPr>
        <p:blipFill>
          <a:blip r:embed="rId5" cstate="print"/>
          <a:srcRect l="16406" t="6250" r="22656"/>
          <a:stretch>
            <a:fillRect/>
          </a:stretch>
        </p:blipFill>
        <p:spPr bwMode="auto">
          <a:xfrm>
            <a:off x="2819400" y="3276600"/>
            <a:ext cx="21796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81000"/>
            <a:ext cx="194468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22"/>
          <p:cNvSpPr txBox="1">
            <a:spLocks noChangeArrowheads="1"/>
          </p:cNvSpPr>
          <p:nvPr/>
        </p:nvSpPr>
        <p:spPr bwMode="auto">
          <a:xfrm>
            <a:off x="228600" y="5562600"/>
            <a:ext cx="3581400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(5) Homework and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smtClean="0">
                <a:latin typeface="Gill Sans Ultra Bold" pitchFamily="34" charset="0"/>
              </a:rPr>
              <a:t>A</a:t>
            </a:r>
            <a:r>
              <a:rPr lang="en-US" sz="6000" smtClean="0">
                <a:latin typeface="Gill Sans Ultra Bold" pitchFamily="34" charset="0"/>
              </a:rPr>
              <a:t> </a:t>
            </a:r>
            <a:r>
              <a:rPr lang="en-US" sz="5400" u="sng" smtClean="0">
                <a:latin typeface="Gill Sans Ultra Bold" pitchFamily="34" charset="0"/>
              </a:rPr>
              <a:t>pplication</a:t>
            </a:r>
            <a:endParaRPr lang="en-US" sz="5400" smtClean="0">
              <a:latin typeface="Gill Sans Ultra Bold" pitchFamily="34" charset="0"/>
            </a:endParaRPr>
          </a:p>
        </p:txBody>
      </p:sp>
      <p:sp>
        <p:nvSpPr>
          <p:cNvPr id="27650" name="TextBox 9"/>
          <p:cNvSpPr txBox="1">
            <a:spLocks noChangeArrowheads="1"/>
          </p:cNvSpPr>
          <p:nvPr/>
        </p:nvSpPr>
        <p:spPr bwMode="auto">
          <a:xfrm>
            <a:off x="228600" y="6019800"/>
            <a:ext cx="3581400" cy="646113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(4) Reinforcing Effort and Providing Recognition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04800"/>
            <a:ext cx="194468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applicaiton 20.JPG"/>
          <p:cNvPicPr>
            <a:picLocks noChangeAspect="1"/>
          </p:cNvPicPr>
          <p:nvPr/>
        </p:nvPicPr>
        <p:blipFill>
          <a:blip r:embed="rId4" cstate="print"/>
          <a:srcRect l="30612" t="8163" r="22449"/>
          <a:stretch>
            <a:fillRect/>
          </a:stretch>
        </p:blipFill>
        <p:spPr bwMode="auto">
          <a:xfrm>
            <a:off x="609600" y="1676400"/>
            <a:ext cx="25146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pplication 21.JPG"/>
          <p:cNvPicPr>
            <a:picLocks noChangeAspect="1"/>
          </p:cNvPicPr>
          <p:nvPr/>
        </p:nvPicPr>
        <p:blipFill>
          <a:blip r:embed="rId5" cstate="print"/>
          <a:srcRect l="18750" t="4028" r="19324" b="9375"/>
          <a:stretch>
            <a:fillRect/>
          </a:stretch>
        </p:blipFill>
        <p:spPr bwMode="auto">
          <a:xfrm>
            <a:off x="4267200" y="1600200"/>
            <a:ext cx="35814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228600" y="5257800"/>
            <a:ext cx="3581400" cy="6461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(2) Identifying Similarities and Differences</a:t>
            </a:r>
          </a:p>
        </p:txBody>
      </p:sp>
      <p:pic>
        <p:nvPicPr>
          <p:cNvPr id="16" name="Picture 15" descr="student work.JPG"/>
          <p:cNvPicPr>
            <a:picLocks noChangeAspect="1"/>
          </p:cNvPicPr>
          <p:nvPr/>
        </p:nvPicPr>
        <p:blipFill>
          <a:blip r:embed="rId6" cstate="print">
            <a:lum bright="-30000"/>
          </a:blip>
          <a:srcRect l="18333" t="60227" r="17652" b="25000"/>
          <a:stretch>
            <a:fillRect/>
          </a:stretch>
        </p:blipFill>
        <p:spPr>
          <a:xfrm>
            <a:off x="3962400" y="5181600"/>
            <a:ext cx="4953000" cy="1524000"/>
          </a:xfrm>
          <a:prstGeom prst="rect">
            <a:avLst/>
          </a:prstGeom>
          <a:ln w="82550">
            <a:solidFill>
              <a:schemeClr val="accent1">
                <a:lumMod val="50000"/>
              </a:schemeClr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thumbs up.jpg"/>
          <p:cNvPicPr>
            <a:picLocks noChangeAspect="1"/>
          </p:cNvPicPr>
          <p:nvPr/>
        </p:nvPicPr>
        <p:blipFill>
          <a:blip r:embed="rId3" cstate="print"/>
          <a:srcRect t="20724" r="49741" b="12177"/>
          <a:stretch>
            <a:fillRect/>
          </a:stretch>
        </p:blipFill>
        <p:spPr bwMode="auto">
          <a:xfrm>
            <a:off x="228600" y="1676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smtClean="0">
                <a:latin typeface="Gill Sans Ultra Bold" pitchFamily="34" charset="0"/>
              </a:rPr>
              <a:t>G </a:t>
            </a:r>
            <a:r>
              <a:rPr lang="en-US" sz="4800" u="sng" smtClean="0">
                <a:latin typeface="Gill Sans Ultra Bold" pitchFamily="34" charset="0"/>
              </a:rPr>
              <a:t>eneralize the goal</a:t>
            </a:r>
          </a:p>
        </p:txBody>
      </p: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304800" y="6019800"/>
            <a:ext cx="3581400" cy="646113"/>
          </a:xfrm>
          <a:prstGeom prst="rect">
            <a:avLst/>
          </a:pr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(8) Setting Objectives and Providing Feedback</a:t>
            </a: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457200" y="14478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>
                <a:solidFill>
                  <a:srgbClr val="002060"/>
                </a:solidFill>
                <a:latin typeface="Gill Sans Ultra Bold" pitchFamily="34" charset="0"/>
              </a:rPr>
              <a:t>Score Yourself Again</a:t>
            </a:r>
          </a:p>
        </p:txBody>
      </p:sp>
      <p:pic>
        <p:nvPicPr>
          <p:cNvPr id="28677" name="Picture 12" descr="thumbs up.jpg"/>
          <p:cNvPicPr>
            <a:picLocks noChangeAspect="1"/>
          </p:cNvPicPr>
          <p:nvPr/>
        </p:nvPicPr>
        <p:blipFill>
          <a:blip r:embed="rId3" cstate="print"/>
          <a:srcRect l="50000" t="17010" b="17010"/>
          <a:stretch>
            <a:fillRect/>
          </a:stretch>
        </p:blipFill>
        <p:spPr bwMode="auto">
          <a:xfrm>
            <a:off x="228600" y="2590800"/>
            <a:ext cx="9144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13"/>
          <p:cNvSpPr txBox="1">
            <a:spLocks noChangeArrowheads="1"/>
          </p:cNvSpPr>
          <p:nvPr/>
        </p:nvSpPr>
        <p:spPr bwMode="auto">
          <a:xfrm>
            <a:off x="1219200" y="19050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Gill Sans Ultra Bold" pitchFamily="34" charset="0"/>
              </a:rPr>
              <a:t>I know this so well I could teach someone else to do it.</a:t>
            </a:r>
          </a:p>
        </p:txBody>
      </p:sp>
      <p:sp>
        <p:nvSpPr>
          <p:cNvPr id="28679" name="TextBox 14"/>
          <p:cNvSpPr txBox="1">
            <a:spLocks noChangeArrowheads="1"/>
          </p:cNvSpPr>
          <p:nvPr/>
        </p:nvSpPr>
        <p:spPr bwMode="auto">
          <a:xfrm>
            <a:off x="1295400" y="26670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Gill Sans Ultra Bold" pitchFamily="34" charset="0"/>
              </a:rPr>
              <a:t>I want to practice this more.</a:t>
            </a:r>
          </a:p>
        </p:txBody>
      </p:sp>
      <p:pic>
        <p:nvPicPr>
          <p:cNvPr id="28680" name="Picture 22" descr="revisit goal 2.JPG"/>
          <p:cNvPicPr>
            <a:picLocks noChangeAspect="1"/>
          </p:cNvPicPr>
          <p:nvPr/>
        </p:nvPicPr>
        <p:blipFill>
          <a:blip r:embed="rId4" cstate="print"/>
          <a:srcRect l="3125" t="18750" r="781" b="18750"/>
          <a:stretch>
            <a:fillRect/>
          </a:stretch>
        </p:blipFill>
        <p:spPr bwMode="auto">
          <a:xfrm>
            <a:off x="228600" y="4419600"/>
            <a:ext cx="312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3" descr="IMG_1071.JPG"/>
          <p:cNvPicPr>
            <a:picLocks noChangeAspect="1"/>
          </p:cNvPicPr>
          <p:nvPr/>
        </p:nvPicPr>
        <p:blipFill>
          <a:blip r:embed="rId5" cstate="print"/>
          <a:srcRect t="15625" r="781"/>
          <a:stretch>
            <a:fillRect/>
          </a:stretch>
        </p:blipFill>
        <p:spPr bwMode="auto">
          <a:xfrm>
            <a:off x="5715000" y="4419600"/>
            <a:ext cx="322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4" descr="IMG_1072.JPG"/>
          <p:cNvPicPr>
            <a:picLocks noChangeAspect="1"/>
          </p:cNvPicPr>
          <p:nvPr/>
        </p:nvPicPr>
        <p:blipFill>
          <a:blip r:embed="rId6" cstate="print"/>
          <a:srcRect l="14844" t="3125" r="7813"/>
          <a:stretch>
            <a:fillRect/>
          </a:stretch>
        </p:blipFill>
        <p:spPr bwMode="auto">
          <a:xfrm>
            <a:off x="6400800" y="16002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20" descr="Our Goa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0480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Kindergarten Common Core Standards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86000"/>
            <a:ext cx="8502650" cy="2819400"/>
          </a:xfrm>
        </p:spPr>
      </p:pic>
      <p:sp>
        <p:nvSpPr>
          <p:cNvPr id="7" name="Up Arrow 6"/>
          <p:cNvSpPr/>
          <p:nvPr/>
        </p:nvSpPr>
        <p:spPr>
          <a:xfrm>
            <a:off x="228600" y="5029200"/>
            <a:ext cx="19050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algn="l"/>
            <a:r>
              <a:rPr lang="en-US" sz="6000" smtClean="0">
                <a:latin typeface="Gill Sans Ultra Bold" pitchFamily="34" charset="0"/>
              </a:rPr>
              <a:t>A</a:t>
            </a:r>
            <a:r>
              <a:rPr lang="en-US" sz="4000" smtClean="0">
                <a:latin typeface="Gill Sans Ultra Bold" pitchFamily="34" charset="0"/>
              </a:rPr>
              <a:t> </a:t>
            </a:r>
            <a:r>
              <a:rPr lang="en-US" sz="4000" u="sng" smtClean="0">
                <a:latin typeface="Gill Sans Ultra Bold" pitchFamily="34" charset="0"/>
              </a:rPr>
              <a:t>ccess prior knowledge</a:t>
            </a:r>
            <a:endParaRPr lang="en-US" sz="4000" smtClean="0">
              <a:latin typeface="Gill Sans Ultra Bold" pitchFamily="34" charset="0"/>
            </a:endParaRP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5029200" y="1447800"/>
            <a:ext cx="3810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u="sng">
                <a:solidFill>
                  <a:srgbClr val="002060"/>
                </a:solidFill>
                <a:latin typeface="Gill Sans Ultra Bold" pitchFamily="34" charset="0"/>
              </a:rPr>
              <a:t>Turn &amp; talk</a:t>
            </a:r>
          </a:p>
          <a:p>
            <a:pPr algn="r"/>
            <a:r>
              <a:rPr lang="en-US" sz="2400">
                <a:solidFill>
                  <a:srgbClr val="002060"/>
                </a:solidFill>
                <a:latin typeface="Gill Sans Ultra Bold" pitchFamily="34" charset="0"/>
              </a:rPr>
              <a:t>“Can you guess my favorite game?  What clues helped you guess?”</a:t>
            </a:r>
          </a:p>
          <a:p>
            <a:endParaRPr lang="en-US" sz="2400">
              <a:solidFill>
                <a:srgbClr val="002060"/>
              </a:solidFill>
              <a:latin typeface="Gill Sans Ultra Bold" pitchFamily="34" charset="0"/>
            </a:endParaRPr>
          </a:p>
          <a:p>
            <a:endParaRPr lang="en-US" sz="2400">
              <a:solidFill>
                <a:srgbClr val="002060"/>
              </a:solidFill>
              <a:latin typeface="Gill Sans Ultra Bold" pitchFamily="34" charset="0"/>
            </a:endParaRPr>
          </a:p>
          <a:p>
            <a:endParaRPr lang="en-US" sz="2400">
              <a:latin typeface="Gill Sans Ultra Bold" pitchFamily="34" charset="0"/>
            </a:endParaRPr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228600" y="4876800"/>
            <a:ext cx="3581400" cy="646113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(6) Nonlinguistic Representations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5562600"/>
            <a:ext cx="3581400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(7) Cooperative Learning</a:t>
            </a:r>
          </a:p>
        </p:txBody>
      </p:sp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228600" y="6019800"/>
            <a:ext cx="3581400" cy="646113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(10) Cues, Questions and Advance Organizers</a:t>
            </a:r>
          </a:p>
        </p:txBody>
      </p:sp>
      <p:pic>
        <p:nvPicPr>
          <p:cNvPr id="1536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42672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5" descr="Turn and Talk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29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algn="l"/>
            <a:r>
              <a:rPr lang="en-US" sz="6000" smtClean="0">
                <a:latin typeface="Gill Sans Ultra Bold" pitchFamily="34" charset="0"/>
              </a:rPr>
              <a:t>A</a:t>
            </a:r>
            <a:r>
              <a:rPr lang="en-US" sz="4000" smtClean="0">
                <a:latin typeface="Gill Sans Ultra Bold" pitchFamily="34" charset="0"/>
              </a:rPr>
              <a:t> </a:t>
            </a:r>
            <a:r>
              <a:rPr lang="en-US" sz="4000" u="sng" smtClean="0">
                <a:latin typeface="Gill Sans Ultra Bold" pitchFamily="34" charset="0"/>
              </a:rPr>
              <a:t>ccess prior knowledge</a:t>
            </a:r>
            <a:endParaRPr lang="en-US" sz="4000" smtClean="0">
              <a:latin typeface="Gill Sans Ultra Bold" pitchFamily="34" charset="0"/>
            </a:endParaRPr>
          </a:p>
        </p:txBody>
      </p:sp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228600" y="3200400"/>
            <a:ext cx="3810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02060"/>
                </a:solidFill>
                <a:latin typeface="Gill Sans Ultra Bold" pitchFamily="34" charset="0"/>
              </a:rPr>
              <a:t>Turn &amp; talk</a:t>
            </a:r>
          </a:p>
          <a:p>
            <a:r>
              <a:rPr lang="en-US" sz="2400">
                <a:solidFill>
                  <a:srgbClr val="002060"/>
                </a:solidFill>
                <a:latin typeface="Gill Sans Ultra Bold" pitchFamily="34" charset="0"/>
              </a:rPr>
              <a:t>“What was silly about this video?”</a:t>
            </a:r>
          </a:p>
          <a:p>
            <a:endParaRPr lang="en-US" sz="2400">
              <a:solidFill>
                <a:srgbClr val="002060"/>
              </a:solidFill>
              <a:latin typeface="Gill Sans Ultra Bold" pitchFamily="34" charset="0"/>
            </a:endParaRPr>
          </a:p>
          <a:p>
            <a:endParaRPr lang="en-US" sz="2400">
              <a:solidFill>
                <a:srgbClr val="002060"/>
              </a:solidFill>
              <a:latin typeface="Gill Sans Ultra Bold" pitchFamily="34" charset="0"/>
            </a:endParaRPr>
          </a:p>
          <a:p>
            <a:endParaRPr lang="en-US" sz="2400">
              <a:latin typeface="Gill Sans Ultra Bold" pitchFamily="34" charset="0"/>
            </a:endParaRPr>
          </a:p>
        </p:txBody>
      </p:sp>
      <p:pic>
        <p:nvPicPr>
          <p:cNvPr id="16387" name="Picture 8" descr="Turn and Tal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IMG_09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524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3886200" y="5029200"/>
            <a:ext cx="4953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Gill Sans Ultra Bold" pitchFamily="34" charset="0"/>
              </a:rPr>
              <a:t>“Imagine you were going to play hide-and-seek in this room.  Point to where you would hide.”</a:t>
            </a:r>
          </a:p>
          <a:p>
            <a:endParaRPr lang="en-US" sz="2400">
              <a:solidFill>
                <a:srgbClr val="002060"/>
              </a:solidFill>
              <a:latin typeface="Gill Sans Ultra Bold" pitchFamily="34" charset="0"/>
            </a:endParaRPr>
          </a:p>
          <a:p>
            <a:endParaRPr lang="en-US" sz="2400">
              <a:solidFill>
                <a:srgbClr val="002060"/>
              </a:solidFill>
              <a:latin typeface="Gill Sans Ultra Bold" pitchFamily="34" charset="0"/>
            </a:endParaRPr>
          </a:p>
          <a:p>
            <a:endParaRPr lang="en-US" sz="2400">
              <a:latin typeface="Gill Sans Ultra Bold" pitchFamily="34" charset="0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2362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smtClean="0">
                <a:latin typeface="Gill Sans Ultra Bold" pitchFamily="34" charset="0"/>
              </a:rPr>
              <a:t>G </a:t>
            </a:r>
            <a:r>
              <a:rPr lang="en-US" sz="5400" u="sng" smtClean="0">
                <a:latin typeface="Gill Sans Ultra Bold" pitchFamily="34" charset="0"/>
              </a:rPr>
              <a:t>oal</a:t>
            </a:r>
            <a:endParaRPr lang="en-US" sz="5400" smtClean="0">
              <a:latin typeface="Gill Sans Ultra Bold" pitchFamily="34" charset="0"/>
            </a:endParaRPr>
          </a:p>
        </p:txBody>
      </p:sp>
      <p:sp>
        <p:nvSpPr>
          <p:cNvPr id="17410" name="TextBox 9"/>
          <p:cNvSpPr txBox="1">
            <a:spLocks noChangeArrowheads="1"/>
          </p:cNvSpPr>
          <p:nvPr/>
        </p:nvSpPr>
        <p:spPr bwMode="auto">
          <a:xfrm>
            <a:off x="5334000" y="6019800"/>
            <a:ext cx="3581400" cy="646113"/>
          </a:xfrm>
          <a:prstGeom prst="rect">
            <a:avLst/>
          </a:pr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(8) Setting Objectives and Providing Feedback</a:t>
            </a:r>
          </a:p>
        </p:txBody>
      </p:sp>
      <p:sp>
        <p:nvSpPr>
          <p:cNvPr id="17411" name="TextBox 10"/>
          <p:cNvSpPr txBox="1">
            <a:spLocks noChangeArrowheads="1"/>
          </p:cNvSpPr>
          <p:nvPr/>
        </p:nvSpPr>
        <p:spPr bwMode="auto">
          <a:xfrm>
            <a:off x="4953000" y="30480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002060"/>
                </a:solidFill>
                <a:latin typeface="Gill Sans Ultra Bold" pitchFamily="34" charset="0"/>
              </a:rPr>
              <a:t>Score Yourself to the Goal</a:t>
            </a:r>
          </a:p>
        </p:txBody>
      </p:sp>
      <p:pic>
        <p:nvPicPr>
          <p:cNvPr id="17412" name="Picture 11" descr="thumbs up.jpg"/>
          <p:cNvPicPr>
            <a:picLocks noChangeAspect="1"/>
          </p:cNvPicPr>
          <p:nvPr/>
        </p:nvPicPr>
        <p:blipFill>
          <a:blip r:embed="rId3" cstate="print"/>
          <a:srcRect t="20724" r="49741" b="12177"/>
          <a:stretch>
            <a:fillRect/>
          </a:stretch>
        </p:blipFill>
        <p:spPr bwMode="auto">
          <a:xfrm>
            <a:off x="5029200" y="3505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thumbs up.jpg"/>
          <p:cNvPicPr>
            <a:picLocks noChangeAspect="1"/>
          </p:cNvPicPr>
          <p:nvPr/>
        </p:nvPicPr>
        <p:blipFill>
          <a:blip r:embed="rId3" cstate="print"/>
          <a:srcRect l="50000" t="17010" b="17010"/>
          <a:stretch>
            <a:fillRect/>
          </a:stretch>
        </p:blipFill>
        <p:spPr bwMode="auto">
          <a:xfrm>
            <a:off x="5029200" y="4800600"/>
            <a:ext cx="9144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6096000" y="3429000"/>
            <a:ext cx="281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Gill Sans Ultra Bold" pitchFamily="34" charset="0"/>
              </a:rPr>
              <a:t>I know this so well I could teach someone else to do it.</a:t>
            </a:r>
          </a:p>
        </p:txBody>
      </p:sp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6096000" y="49530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Gill Sans Ultra Bold" pitchFamily="34" charset="0"/>
              </a:rPr>
              <a:t>I want to practice this.</a:t>
            </a:r>
          </a:p>
        </p:txBody>
      </p:sp>
      <p:pic>
        <p:nvPicPr>
          <p:cNvPr id="17416" name="Content Placeholder 17" descr="Goal 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38860" t="30019" r="969" b="39896"/>
          <a:stretch>
            <a:fillRect/>
          </a:stretch>
        </p:blipFill>
        <p:spPr>
          <a:xfrm>
            <a:off x="304800" y="4191000"/>
            <a:ext cx="4292600" cy="2209800"/>
          </a:xfrm>
        </p:spPr>
      </p:pic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371600"/>
            <a:ext cx="3505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9" descr="Goal 2.JPG"/>
          <p:cNvPicPr>
            <a:picLocks noChangeAspect="1"/>
          </p:cNvPicPr>
          <p:nvPr/>
        </p:nvPicPr>
        <p:blipFill>
          <a:blip r:embed="rId6" cstate="print"/>
          <a:srcRect l="23438" t="23070" r="15141" b="19853"/>
          <a:stretch>
            <a:fillRect/>
          </a:stretch>
        </p:blipFill>
        <p:spPr bwMode="auto">
          <a:xfrm>
            <a:off x="5334000" y="542925"/>
            <a:ext cx="3048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smtClean="0">
                <a:latin typeface="Gill Sans Ultra Bold" pitchFamily="34" charset="0"/>
              </a:rPr>
              <a:t>N</a:t>
            </a:r>
            <a:r>
              <a:rPr lang="en-US" sz="4800" smtClean="0">
                <a:latin typeface="Gill Sans Ultra Bold" pitchFamily="34" charset="0"/>
              </a:rPr>
              <a:t> </a:t>
            </a:r>
            <a:r>
              <a:rPr lang="en-US" sz="4800" u="sng" smtClean="0">
                <a:latin typeface="Gill Sans Ultra Bold" pitchFamily="34" charset="0"/>
              </a:rPr>
              <a:t>ew information</a:t>
            </a:r>
            <a:endParaRPr lang="en-US" sz="4800" smtClean="0">
              <a:latin typeface="Gill Sans Ultra Bold" pitchFamily="34" charset="0"/>
            </a:endParaRPr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228600" y="5486400"/>
            <a:ext cx="3581400" cy="369888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(6) Nonlinguistic Representations</a:t>
            </a:r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228600" y="5943600"/>
            <a:ext cx="3581400" cy="646113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(9) Generating and Testing Hypotheses</a:t>
            </a:r>
          </a:p>
        </p:txBody>
      </p:sp>
      <p:pic>
        <p:nvPicPr>
          <p:cNvPr id="18436" name="Picture 8" descr="New Info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62200"/>
            <a:ext cx="39624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381000" y="1447800"/>
            <a:ext cx="845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Gill Sans Ultra Bold" pitchFamily="34" charset="0"/>
              </a:rPr>
              <a:t>We made a connection to the Kindergarten English Language Arts Unit – Students have been learning the continents.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5" cstate="print"/>
          <a:srcRect l="1442" r="3365"/>
          <a:stretch>
            <a:fillRect/>
          </a:stretch>
        </p:blipFill>
        <p:spPr bwMode="auto">
          <a:xfrm>
            <a:off x="3886200" y="22098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867400"/>
            <a:ext cx="5181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smtClean="0">
                <a:latin typeface="Gill Sans Ultra Bold" pitchFamily="34" charset="0"/>
              </a:rPr>
              <a:t>N</a:t>
            </a:r>
            <a:r>
              <a:rPr lang="en-US" sz="4800" smtClean="0">
                <a:latin typeface="Gill Sans Ultra Bold" pitchFamily="34" charset="0"/>
              </a:rPr>
              <a:t> </a:t>
            </a:r>
            <a:r>
              <a:rPr lang="en-US" sz="4800" u="sng" smtClean="0">
                <a:latin typeface="Gill Sans Ultra Bold" pitchFamily="34" charset="0"/>
              </a:rPr>
              <a:t>ew information</a:t>
            </a:r>
            <a:endParaRPr lang="en-US" sz="4800" smtClean="0">
              <a:latin typeface="Gill Sans Ultra Bold" pitchFamily="34" charset="0"/>
            </a:endParaRPr>
          </a:p>
        </p:txBody>
      </p:sp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152400" y="6096000"/>
            <a:ext cx="3581400" cy="369888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(6) Nonlinguistic Representations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7526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9" name="Picture 6" descr="C:\Documents and Settings\rsmith\Local Settings\Temporary Internet Files\Content.IE5\I1F1K1GE\MC900438185[1].wm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52400"/>
            <a:ext cx="1247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9050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200400"/>
            <a:ext cx="2211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4495800"/>
            <a:ext cx="21494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1828800"/>
            <a:ext cx="152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1905000"/>
            <a:ext cx="239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4572000"/>
            <a:ext cx="39671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0" y="3124200"/>
            <a:ext cx="2209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smtClean="0">
                <a:latin typeface="Gill Sans Ultra Bold" pitchFamily="34" charset="0"/>
              </a:rPr>
              <a:t>N</a:t>
            </a:r>
            <a:r>
              <a:rPr lang="en-US" sz="4800" smtClean="0">
                <a:latin typeface="Gill Sans Ultra Bold" pitchFamily="34" charset="0"/>
              </a:rPr>
              <a:t> </a:t>
            </a:r>
            <a:r>
              <a:rPr lang="en-US" sz="4800" u="sng" smtClean="0">
                <a:latin typeface="Gill Sans Ultra Bold" pitchFamily="34" charset="0"/>
              </a:rPr>
              <a:t>ew information</a:t>
            </a:r>
            <a:endParaRPr lang="en-US" sz="4800" smtClean="0">
              <a:latin typeface="Gill Sans Ultra Bold" pitchFamily="34" charset="0"/>
            </a:endParaRPr>
          </a:p>
        </p:txBody>
      </p:sp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152400" y="5638800"/>
            <a:ext cx="3581400" cy="369888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(6) Nonlinguistic Representations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17526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6764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895600"/>
            <a:ext cx="2211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267200"/>
            <a:ext cx="21494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6764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2895600"/>
            <a:ext cx="2314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426720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14"/>
          <p:cNvSpPr txBox="1">
            <a:spLocks noChangeArrowheads="1"/>
          </p:cNvSpPr>
          <p:nvPr/>
        </p:nvSpPr>
        <p:spPr bwMode="auto">
          <a:xfrm>
            <a:off x="6553200" y="2286000"/>
            <a:ext cx="25908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002060"/>
                </a:solidFill>
                <a:latin typeface="Gill Sans Ultra Bold" pitchFamily="34" charset="0"/>
              </a:rPr>
              <a:t>“Did you find any hidden tens in these Japanese numbers?”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5257800"/>
            <a:ext cx="14763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152400" y="6096000"/>
            <a:ext cx="3581400" cy="6461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(2) Identifying Similarities and 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smtClean="0">
                <a:latin typeface="Gill Sans Ultra Bold" pitchFamily="34" charset="0"/>
              </a:rPr>
              <a:t>N</a:t>
            </a:r>
            <a:r>
              <a:rPr lang="en-US" sz="4800" smtClean="0">
                <a:latin typeface="Gill Sans Ultra Bold" pitchFamily="34" charset="0"/>
              </a:rPr>
              <a:t> </a:t>
            </a:r>
            <a:r>
              <a:rPr lang="en-US" sz="4800" u="sng" smtClean="0">
                <a:latin typeface="Gill Sans Ultra Bold" pitchFamily="34" charset="0"/>
              </a:rPr>
              <a:t>ew information</a:t>
            </a:r>
            <a:endParaRPr lang="en-US" sz="4800" smtClean="0">
              <a:latin typeface="Gill Sans Ultra Bold" pitchFamily="34" charset="0"/>
            </a:endParaRPr>
          </a:p>
        </p:txBody>
      </p:sp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5029200" y="5562600"/>
            <a:ext cx="3581400" cy="369888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(6) Nonlinguistic Representations</a:t>
            </a:r>
          </a:p>
        </p:txBody>
      </p:sp>
      <p:sp>
        <p:nvSpPr>
          <p:cNvPr id="21507" name="TextBox 14"/>
          <p:cNvSpPr txBox="1">
            <a:spLocks noChangeArrowheads="1"/>
          </p:cNvSpPr>
          <p:nvPr/>
        </p:nvSpPr>
        <p:spPr bwMode="auto">
          <a:xfrm>
            <a:off x="228600" y="1600200"/>
            <a:ext cx="3886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002060"/>
                </a:solidFill>
                <a:latin typeface="Gill Sans Ultra Bold" pitchFamily="34" charset="0"/>
              </a:rPr>
              <a:t>“Can you find the hidden 10?”</a:t>
            </a:r>
          </a:p>
        </p:txBody>
      </p:sp>
      <p:sp>
        <p:nvSpPr>
          <p:cNvPr id="21508" name="TextBox 12"/>
          <p:cNvSpPr txBox="1">
            <a:spLocks noChangeArrowheads="1"/>
          </p:cNvSpPr>
          <p:nvPr/>
        </p:nvSpPr>
        <p:spPr bwMode="auto">
          <a:xfrm>
            <a:off x="5029200" y="6019800"/>
            <a:ext cx="3581400" cy="646113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(2) Identifying Similarities and Differences</a:t>
            </a:r>
          </a:p>
        </p:txBody>
      </p:sp>
      <p:pic>
        <p:nvPicPr>
          <p:cNvPr id="21509" name="Picture 17" descr="New Info 6.JPG"/>
          <p:cNvPicPr>
            <a:picLocks noChangeAspect="1"/>
          </p:cNvPicPr>
          <p:nvPr/>
        </p:nvPicPr>
        <p:blipFill>
          <a:blip r:embed="rId3" cstate="print"/>
          <a:srcRect l="16406" r="20313"/>
          <a:stretch>
            <a:fillRect/>
          </a:stretch>
        </p:blipFill>
        <p:spPr bwMode="auto">
          <a:xfrm>
            <a:off x="4572000" y="1371600"/>
            <a:ext cx="33528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8" descr="New Info 7.JPG"/>
          <p:cNvPicPr>
            <a:picLocks noChangeAspect="1"/>
          </p:cNvPicPr>
          <p:nvPr/>
        </p:nvPicPr>
        <p:blipFill>
          <a:blip r:embed="rId4" cstate="print"/>
          <a:srcRect l="11719" r="15625"/>
          <a:stretch>
            <a:fillRect/>
          </a:stretch>
        </p:blipFill>
        <p:spPr bwMode="auto">
          <a:xfrm>
            <a:off x="304800" y="2438400"/>
            <a:ext cx="396240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IMG_0989.JPG"/>
          <p:cNvPicPr>
            <a:picLocks noChangeAspect="1"/>
          </p:cNvPicPr>
          <p:nvPr/>
        </p:nvPicPr>
        <p:blipFill>
          <a:blip r:embed="rId5" cstate="print"/>
          <a:srcRect l="45555" t="23704" r="37778" b="64444"/>
          <a:stretch>
            <a:fillRect/>
          </a:stretch>
        </p:blipFill>
        <p:spPr>
          <a:xfrm>
            <a:off x="7239000" y="4038600"/>
            <a:ext cx="1714500" cy="914400"/>
          </a:xfrm>
          <a:prstGeom prst="rect">
            <a:avLst/>
          </a:prstGeom>
          <a:ln w="136525" cap="rnd">
            <a:solidFill>
              <a:schemeClr val="accent1">
                <a:lumMod val="50000"/>
              </a:schemeClr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448</TotalTime>
  <Words>359</Words>
  <Application>Microsoft Office PowerPoint</Application>
  <PresentationFormat>On-screen Show (4:3)</PresentationFormat>
  <Paragraphs>64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Prefab</vt:lpstr>
      <vt:lpstr>Finding Hidden                        Tens</vt:lpstr>
      <vt:lpstr>Kindergarten Common Core Standards</vt:lpstr>
      <vt:lpstr>A ccess prior knowledge</vt:lpstr>
      <vt:lpstr>A ccess prior knowledge</vt:lpstr>
      <vt:lpstr>G oal</vt:lpstr>
      <vt:lpstr>N ew information</vt:lpstr>
      <vt:lpstr>N ew information</vt:lpstr>
      <vt:lpstr>N ew information</vt:lpstr>
      <vt:lpstr>N ew information</vt:lpstr>
      <vt:lpstr>A pplication</vt:lpstr>
      <vt:lpstr>A pplication</vt:lpstr>
      <vt:lpstr>A pplication</vt:lpstr>
      <vt:lpstr>A pplication</vt:lpstr>
      <vt:lpstr>A pplication</vt:lpstr>
      <vt:lpstr>A pplication</vt:lpstr>
      <vt:lpstr>G eneralize the goal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Decomposing Numbers</dc:title>
  <dc:creator>RPS</dc:creator>
  <cp:lastModifiedBy>st</cp:lastModifiedBy>
  <cp:revision>76</cp:revision>
  <dcterms:created xsi:type="dcterms:W3CDTF">2011-12-15T18:37:18Z</dcterms:created>
  <dcterms:modified xsi:type="dcterms:W3CDTF">2013-02-11T18:27:35Z</dcterms:modified>
</cp:coreProperties>
</file>