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32" r:id="rId2"/>
    <p:sldId id="323" r:id="rId3"/>
    <p:sldId id="295" r:id="rId4"/>
    <p:sldId id="263" r:id="rId5"/>
    <p:sldId id="309" r:id="rId6"/>
    <p:sldId id="339" r:id="rId7"/>
    <p:sldId id="340" r:id="rId8"/>
    <p:sldId id="285" r:id="rId9"/>
    <p:sldId id="325" r:id="rId10"/>
    <p:sldId id="334" r:id="rId11"/>
    <p:sldId id="341" r:id="rId12"/>
    <p:sldId id="342" r:id="rId13"/>
    <p:sldId id="343" r:id="rId14"/>
    <p:sldId id="335" r:id="rId15"/>
    <p:sldId id="33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C0FC68"/>
    <a:srgbClr val="86DE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5703" autoAdjust="0"/>
  </p:normalViewPr>
  <p:slideViewPr>
    <p:cSldViewPr>
      <p:cViewPr>
        <p:scale>
          <a:sx n="90" d="100"/>
          <a:sy n="90" d="100"/>
        </p:scale>
        <p:origin x="-57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F1054-AD16-4BA9-9B9C-F379113CAE31}" type="doc">
      <dgm:prSet loTypeId="urn:microsoft.com/office/officeart/2005/8/layout/hProcess9" loCatId="process" qsTypeId="urn:microsoft.com/office/officeart/2005/8/quickstyle/simple1" qsCatId="simple" csTypeId="urn:microsoft.com/office/officeart/2005/8/colors/accent1_2" csCatId="accent1" phldr="1"/>
      <dgm:spPr/>
    </dgm:pt>
    <dgm:pt modelId="{009FD633-25C9-4D9A-B117-323113B54DEF}">
      <dgm:prSet phldrT="[Text]" custT="1"/>
      <dgm:spPr/>
      <dgm:t>
        <a:bodyPr/>
        <a:lstStyle/>
        <a:p>
          <a:r>
            <a:rPr lang="en-US" sz="1400" dirty="0" smtClean="0"/>
            <a:t>5</a:t>
          </a:r>
          <a:r>
            <a:rPr lang="en-US" sz="1400" baseline="30000" dirty="0" smtClean="0"/>
            <a:t>th</a:t>
          </a:r>
          <a:r>
            <a:rPr lang="en-US" sz="1400" dirty="0" smtClean="0"/>
            <a:t> Grade: 5.G.1, 5.G.2, &amp; 5.OA.3 </a:t>
          </a:r>
        </a:p>
        <a:p>
          <a:r>
            <a:rPr lang="en-US" sz="1400" dirty="0" smtClean="0"/>
            <a:t>Coordinate Grid</a:t>
          </a:r>
          <a:endParaRPr lang="en-US" sz="1400" dirty="0"/>
        </a:p>
      </dgm:t>
    </dgm:pt>
    <dgm:pt modelId="{99F71E2F-4AD4-47EE-ACB3-8C707646CB4F}" type="parTrans" cxnId="{A8438342-D8C3-4940-84AF-0C0B81A8B329}">
      <dgm:prSet/>
      <dgm:spPr/>
      <dgm:t>
        <a:bodyPr/>
        <a:lstStyle/>
        <a:p>
          <a:endParaRPr lang="en-US"/>
        </a:p>
      </dgm:t>
    </dgm:pt>
    <dgm:pt modelId="{BCA883EF-4F72-4B67-B91D-C4E917E1BF3D}" type="sibTrans" cxnId="{A8438342-D8C3-4940-84AF-0C0B81A8B329}">
      <dgm:prSet/>
      <dgm:spPr/>
      <dgm:t>
        <a:bodyPr/>
        <a:lstStyle/>
        <a:p>
          <a:endParaRPr lang="en-US"/>
        </a:p>
      </dgm:t>
    </dgm:pt>
    <dgm:pt modelId="{D8B95953-576E-4174-B79B-7AED41F10415}">
      <dgm:prSet phldrT="[Text]" custT="1"/>
      <dgm:spPr/>
      <dgm:t>
        <a:bodyPr/>
        <a:lstStyle/>
        <a:p>
          <a:r>
            <a:rPr lang="en-US" sz="1400" dirty="0" smtClean="0"/>
            <a:t>6</a:t>
          </a:r>
          <a:r>
            <a:rPr lang="en-US" sz="1400" baseline="30000" dirty="0" smtClean="0"/>
            <a:t>th</a:t>
          </a:r>
          <a:r>
            <a:rPr lang="en-US" sz="1400" dirty="0" smtClean="0"/>
            <a:t> Grade: </a:t>
          </a:r>
        </a:p>
        <a:p>
          <a:r>
            <a:rPr lang="en-US" sz="1400" dirty="0" smtClean="0"/>
            <a:t>6.G.3 Draw polygons on the Coordinate Grid</a:t>
          </a:r>
          <a:endParaRPr lang="en-US" sz="1400" dirty="0"/>
        </a:p>
      </dgm:t>
    </dgm:pt>
    <dgm:pt modelId="{317D4D92-94E6-4415-B919-10C17A7D80D9}" type="parTrans" cxnId="{8F6019D1-85E9-4E71-ABFE-06460E392EE3}">
      <dgm:prSet/>
      <dgm:spPr/>
      <dgm:t>
        <a:bodyPr/>
        <a:lstStyle/>
        <a:p>
          <a:endParaRPr lang="en-US"/>
        </a:p>
      </dgm:t>
    </dgm:pt>
    <dgm:pt modelId="{50E49C01-81C2-4B48-B159-0F1156BD2057}" type="sibTrans" cxnId="{8F6019D1-85E9-4E71-ABFE-06460E392EE3}">
      <dgm:prSet/>
      <dgm:spPr/>
      <dgm:t>
        <a:bodyPr/>
        <a:lstStyle/>
        <a:p>
          <a:endParaRPr lang="en-US"/>
        </a:p>
      </dgm:t>
    </dgm:pt>
    <dgm:pt modelId="{600DCACE-4B52-437F-8449-C8A178FD5785}" type="pres">
      <dgm:prSet presAssocID="{ABBF1054-AD16-4BA9-9B9C-F379113CAE31}" presName="CompostProcess" presStyleCnt="0">
        <dgm:presLayoutVars>
          <dgm:dir/>
          <dgm:resizeHandles val="exact"/>
        </dgm:presLayoutVars>
      </dgm:prSet>
      <dgm:spPr/>
    </dgm:pt>
    <dgm:pt modelId="{341DCB39-1BBC-4162-A99F-F2B9E1D6C148}" type="pres">
      <dgm:prSet presAssocID="{ABBF1054-AD16-4BA9-9B9C-F379113CAE31}" presName="arrow" presStyleLbl="bgShp" presStyleIdx="0" presStyleCnt="1"/>
      <dgm:spPr/>
      <dgm:t>
        <a:bodyPr/>
        <a:lstStyle/>
        <a:p>
          <a:endParaRPr lang="en-US"/>
        </a:p>
      </dgm:t>
    </dgm:pt>
    <dgm:pt modelId="{10B4AFA5-EBBE-4981-8067-65C28F611B2A}" type="pres">
      <dgm:prSet presAssocID="{ABBF1054-AD16-4BA9-9B9C-F379113CAE31}" presName="linearProcess" presStyleCnt="0"/>
      <dgm:spPr/>
    </dgm:pt>
    <dgm:pt modelId="{0B9C4635-83EC-40EC-853A-76FE6C7BBE13}" type="pres">
      <dgm:prSet presAssocID="{009FD633-25C9-4D9A-B117-323113B54DEF}" presName="textNode" presStyleLbl="node1" presStyleIdx="0" presStyleCnt="2">
        <dgm:presLayoutVars>
          <dgm:bulletEnabled val="1"/>
        </dgm:presLayoutVars>
      </dgm:prSet>
      <dgm:spPr/>
      <dgm:t>
        <a:bodyPr/>
        <a:lstStyle/>
        <a:p>
          <a:endParaRPr lang="en-US"/>
        </a:p>
      </dgm:t>
    </dgm:pt>
    <dgm:pt modelId="{9259A03A-A1D5-4D56-9FF3-FA65B3F3FCC1}" type="pres">
      <dgm:prSet presAssocID="{BCA883EF-4F72-4B67-B91D-C4E917E1BF3D}" presName="sibTrans" presStyleCnt="0"/>
      <dgm:spPr/>
    </dgm:pt>
    <dgm:pt modelId="{C6AFF319-4391-40AD-8F5C-871A161B8837}" type="pres">
      <dgm:prSet presAssocID="{D8B95953-576E-4174-B79B-7AED41F10415}" presName="textNode" presStyleLbl="node1" presStyleIdx="1" presStyleCnt="2">
        <dgm:presLayoutVars>
          <dgm:bulletEnabled val="1"/>
        </dgm:presLayoutVars>
      </dgm:prSet>
      <dgm:spPr/>
      <dgm:t>
        <a:bodyPr/>
        <a:lstStyle/>
        <a:p>
          <a:endParaRPr lang="en-US"/>
        </a:p>
      </dgm:t>
    </dgm:pt>
  </dgm:ptLst>
  <dgm:cxnLst>
    <dgm:cxn modelId="{1DEF896E-1959-479C-94D9-10B64DD37B65}" type="presOf" srcId="{D8B95953-576E-4174-B79B-7AED41F10415}" destId="{C6AFF319-4391-40AD-8F5C-871A161B8837}" srcOrd="0" destOrd="0" presId="urn:microsoft.com/office/officeart/2005/8/layout/hProcess9"/>
    <dgm:cxn modelId="{0AE33FF2-4563-4C44-A4B0-AAC03E9A5F20}" type="presOf" srcId="{009FD633-25C9-4D9A-B117-323113B54DEF}" destId="{0B9C4635-83EC-40EC-853A-76FE6C7BBE13}" srcOrd="0" destOrd="0" presId="urn:microsoft.com/office/officeart/2005/8/layout/hProcess9"/>
    <dgm:cxn modelId="{A8438342-D8C3-4940-84AF-0C0B81A8B329}" srcId="{ABBF1054-AD16-4BA9-9B9C-F379113CAE31}" destId="{009FD633-25C9-4D9A-B117-323113B54DEF}" srcOrd="0" destOrd="0" parTransId="{99F71E2F-4AD4-47EE-ACB3-8C707646CB4F}" sibTransId="{BCA883EF-4F72-4B67-B91D-C4E917E1BF3D}"/>
    <dgm:cxn modelId="{8F6019D1-85E9-4E71-ABFE-06460E392EE3}" srcId="{ABBF1054-AD16-4BA9-9B9C-F379113CAE31}" destId="{D8B95953-576E-4174-B79B-7AED41F10415}" srcOrd="1" destOrd="0" parTransId="{317D4D92-94E6-4415-B919-10C17A7D80D9}" sibTransId="{50E49C01-81C2-4B48-B159-0F1156BD2057}"/>
    <dgm:cxn modelId="{46ECB8F0-9733-40F3-AC3D-0DC5082966BB}" type="presOf" srcId="{ABBF1054-AD16-4BA9-9B9C-F379113CAE31}" destId="{600DCACE-4B52-437F-8449-C8A178FD5785}" srcOrd="0" destOrd="0" presId="urn:microsoft.com/office/officeart/2005/8/layout/hProcess9"/>
    <dgm:cxn modelId="{34B95320-7196-4C34-9144-69CD24AB8AD4}" type="presParOf" srcId="{600DCACE-4B52-437F-8449-C8A178FD5785}" destId="{341DCB39-1BBC-4162-A99F-F2B9E1D6C148}" srcOrd="0" destOrd="0" presId="urn:microsoft.com/office/officeart/2005/8/layout/hProcess9"/>
    <dgm:cxn modelId="{0B064689-5158-42D0-9E82-4F1147049A83}" type="presParOf" srcId="{600DCACE-4B52-437F-8449-C8A178FD5785}" destId="{10B4AFA5-EBBE-4981-8067-65C28F611B2A}" srcOrd="1" destOrd="0" presId="urn:microsoft.com/office/officeart/2005/8/layout/hProcess9"/>
    <dgm:cxn modelId="{C3526005-A17F-42AF-B340-73CEA846FA2D}" type="presParOf" srcId="{10B4AFA5-EBBE-4981-8067-65C28F611B2A}" destId="{0B9C4635-83EC-40EC-853A-76FE6C7BBE13}" srcOrd="0" destOrd="0" presId="urn:microsoft.com/office/officeart/2005/8/layout/hProcess9"/>
    <dgm:cxn modelId="{0514639F-D74A-408A-8DEA-0F4383A6F41E}" type="presParOf" srcId="{10B4AFA5-EBBE-4981-8067-65C28F611B2A}" destId="{9259A03A-A1D5-4D56-9FF3-FA65B3F3FCC1}" srcOrd="1" destOrd="0" presId="urn:microsoft.com/office/officeart/2005/8/layout/hProcess9"/>
    <dgm:cxn modelId="{26E6D93D-77C7-4DCD-9E0F-A6930F671771}" type="presParOf" srcId="{10B4AFA5-EBBE-4981-8067-65C28F611B2A}" destId="{C6AFF319-4391-40AD-8F5C-871A161B8837}" srcOrd="2" destOrd="0" presId="urn:microsoft.com/office/officeart/2005/8/layout/hProcess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1DCB39-1BBC-4162-A99F-F2B9E1D6C148}">
      <dsp:nvSpPr>
        <dsp:cNvPr id="0" name=""/>
        <dsp:cNvSpPr/>
      </dsp:nvSpPr>
      <dsp:spPr>
        <a:xfrm>
          <a:off x="394334" y="0"/>
          <a:ext cx="4469130" cy="2743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9C4635-83EC-40EC-853A-76FE6C7BBE13}">
      <dsp:nvSpPr>
        <dsp:cNvPr id="0" name=""/>
        <dsp:cNvSpPr/>
      </dsp:nvSpPr>
      <dsp:spPr>
        <a:xfrm>
          <a:off x="920114" y="822960"/>
          <a:ext cx="1577340" cy="109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5</a:t>
          </a:r>
          <a:r>
            <a:rPr lang="en-US" sz="1400" kern="1200" baseline="30000" dirty="0" smtClean="0"/>
            <a:t>th</a:t>
          </a:r>
          <a:r>
            <a:rPr lang="en-US" sz="1400" kern="1200" dirty="0" smtClean="0"/>
            <a:t> Grade: 5.G.1, 5.G.2, &amp; 5.OA.3 </a:t>
          </a:r>
        </a:p>
        <a:p>
          <a:pPr lvl="0" algn="ctr" defTabSz="622300">
            <a:lnSpc>
              <a:spcPct val="90000"/>
            </a:lnSpc>
            <a:spcBef>
              <a:spcPct val="0"/>
            </a:spcBef>
            <a:spcAft>
              <a:spcPct val="35000"/>
            </a:spcAft>
          </a:pPr>
          <a:r>
            <a:rPr lang="en-US" sz="1400" kern="1200" dirty="0" smtClean="0"/>
            <a:t>Coordinate Grid</a:t>
          </a:r>
          <a:endParaRPr lang="en-US" sz="1400" kern="1200" dirty="0"/>
        </a:p>
      </dsp:txBody>
      <dsp:txXfrm>
        <a:off x="920114" y="822960"/>
        <a:ext cx="1577340" cy="1097280"/>
      </dsp:txXfrm>
    </dsp:sp>
    <dsp:sp modelId="{C6AFF319-4391-40AD-8F5C-871A161B8837}">
      <dsp:nvSpPr>
        <dsp:cNvPr id="0" name=""/>
        <dsp:cNvSpPr/>
      </dsp:nvSpPr>
      <dsp:spPr>
        <a:xfrm>
          <a:off x="2760345" y="822960"/>
          <a:ext cx="1577340" cy="1097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6</a:t>
          </a:r>
          <a:r>
            <a:rPr lang="en-US" sz="1400" kern="1200" baseline="30000" dirty="0" smtClean="0"/>
            <a:t>th</a:t>
          </a:r>
          <a:r>
            <a:rPr lang="en-US" sz="1400" kern="1200" dirty="0" smtClean="0"/>
            <a:t> Grade: </a:t>
          </a:r>
        </a:p>
        <a:p>
          <a:pPr lvl="0" algn="ctr" defTabSz="622300">
            <a:lnSpc>
              <a:spcPct val="90000"/>
            </a:lnSpc>
            <a:spcBef>
              <a:spcPct val="0"/>
            </a:spcBef>
            <a:spcAft>
              <a:spcPct val="35000"/>
            </a:spcAft>
          </a:pPr>
          <a:r>
            <a:rPr lang="en-US" sz="1400" kern="1200" dirty="0" smtClean="0"/>
            <a:t>6.G.3 Draw polygons on the Coordinate Grid</a:t>
          </a:r>
          <a:endParaRPr lang="en-US" sz="1400" kern="1200" dirty="0"/>
        </a:p>
      </dsp:txBody>
      <dsp:txXfrm>
        <a:off x="2760345" y="822960"/>
        <a:ext cx="1577340" cy="10972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AA515-E9AA-41D4-A239-590818F638BE}" type="datetimeFigureOut">
              <a:rPr lang="en-US" smtClean="0"/>
              <a:pPr/>
              <a:t>3/16/2015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61532-9BBA-4582-81D6-6E4C460E1755}" type="slidenum">
              <a:rPr lang="en-US" smtClean="0"/>
              <a:pPr/>
              <a:t>‹#›</a:t>
            </a:fld>
            <a:endParaRPr lang="en-US"/>
          </a:p>
        </p:txBody>
      </p:sp>
    </p:spTree>
    <p:extLst>
      <p:ext uri="{BB962C8B-B14F-4D97-AF65-F5344CB8AC3E}">
        <p14:creationId xmlns="" xmlns:p14="http://schemas.microsoft.com/office/powerpoint/2010/main" val="74668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192115-2419-4893-A8FF-04D8E3F1B19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If you get here…</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5. MD.1 </a:t>
            </a:r>
          </a:p>
          <a:p>
            <a:r>
              <a:rPr lang="en-US" dirty="0" smtClean="0"/>
              <a:t>Could use </a:t>
            </a:r>
            <a:r>
              <a:rPr lang="en-US" i="1" u="sng" dirty="0" smtClean="0"/>
              <a:t>Millions to Measure </a:t>
            </a:r>
            <a:r>
              <a:rPr lang="en-US" dirty="0" smtClean="0"/>
              <a:t>book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Vertically</a:t>
            </a:r>
            <a:r>
              <a:rPr lang="en-US" baseline="0" dirty="0" smtClean="0"/>
              <a:t> – how do they progress to the next grade level’s standards?</a:t>
            </a:r>
          </a:p>
          <a:p>
            <a:r>
              <a:rPr lang="en-US" baseline="0" dirty="0" smtClean="0"/>
              <a:t>Where are you going?  What do you need to emphasize this quarter to ensure they are ready for the next grade level?</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Are you highlighting any</a:t>
            </a:r>
            <a:r>
              <a:rPr lang="en-US" baseline="0" dirty="0" smtClean="0"/>
              <a:t> specific resource in this quarter?  Borrowing/adapting from other grade </a:t>
            </a:r>
            <a:r>
              <a:rPr lang="en-US" baseline="0" smtClean="0"/>
              <a:t>level’s resources?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Conitnue</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Continue</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B4160-F992-456B-A5C7-D2A0E18B6F81}" type="datetimeFigureOut">
              <a:rPr lang="en-US" smtClean="0"/>
              <a:pPr/>
              <a:t>3/16/2015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1B4160-F992-456B-A5C7-D2A0E18B6F81}"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1B4160-F992-456B-A5C7-D2A0E18B6F81}" type="datetimeFigureOut">
              <a:rPr lang="en-US" smtClean="0"/>
              <a:pPr/>
              <a:t>3/16/2015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1B4160-F992-456B-A5C7-D2A0E18B6F81}" type="datetimeFigureOut">
              <a:rPr lang="en-US" smtClean="0"/>
              <a:pPr/>
              <a:t>3/16/2015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B4160-F992-456B-A5C7-D2A0E18B6F81}" type="datetimeFigureOut">
              <a:rPr lang="en-US" smtClean="0"/>
              <a:pPr/>
              <a:t>3/16/2015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B4160-F992-456B-A5C7-D2A0E18B6F81}"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B4160-F992-456B-A5C7-D2A0E18B6F81}" type="datetimeFigureOut">
              <a:rPr lang="en-US" smtClean="0"/>
              <a:pPr/>
              <a:t>3/16/2015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B4160-F992-456B-A5C7-D2A0E18B6F81}" type="datetimeFigureOut">
              <a:rPr lang="en-US" smtClean="0"/>
              <a:pPr/>
              <a:t>3/16/2015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75292-9169-4331-8826-AADEB5BCDF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audio" Target="../media/audio10.wav"/><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audio" Target="../media/audio11.wav"/><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audio" Target="../media/audio12.wav"/><Relationship Id="rId6" Type="http://schemas.openxmlformats.org/officeDocument/2006/relationships/image" Target="../media/image5.png"/><Relationship Id="rId5" Type="http://schemas.openxmlformats.org/officeDocument/2006/relationships/hyperlink" Target="http://cloud.rpsar.net/edocs/Math/5thGrade/CIResources/Unit5/CoordinateGrid.notebook" TargetMode="Externa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audio" Target="../media/audio13.wav"/><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hyperlink" Target="http://www.k-5mathteachingresources.com/support-files/identifying-quadrilaterals.pdf"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media/audio14.wav"/><Relationship Id="rId5" Type="http://schemas.openxmlformats.org/officeDocument/2006/relationships/image" Target="../media/image5.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audio" Target="../media/audio15.wav"/><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6.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hyperlink" Target="http://cloud.rpsar.net/edocs/Math/5thGrade/CIResources/Unit5/Shoo%20Fly.pdf" TargetMode="External"/><Relationship Id="rId13" Type="http://schemas.openxmlformats.org/officeDocument/2006/relationships/hyperlink" Target="http://cloud.rpsar.net/edocs/Math/5thGrade/CIResources/Unit5/My%20Many%20Triangles.pdf" TargetMode="External"/><Relationship Id="rId18" Type="http://schemas.openxmlformats.org/officeDocument/2006/relationships/hyperlink" Target="http://cloud.rpsar.net/edocs/Math/5thGrade/CIResources/Unit5/Shapely%20Pairs%20and%20Logic%20of%20Shapes.pdf" TargetMode="External"/><Relationship Id="rId26" Type="http://schemas.openxmlformats.org/officeDocument/2006/relationships/image" Target="../media/image12.png"/><Relationship Id="rId3" Type="http://schemas.openxmlformats.org/officeDocument/2006/relationships/notesSlide" Target="../notesSlides/notesSlide6.xml"/><Relationship Id="rId21" Type="http://schemas.openxmlformats.org/officeDocument/2006/relationships/hyperlink" Target="http://www.k-5mathteachingresources.com/support-files/triangle-hierarchy-ver.1.pdf" TargetMode="External"/><Relationship Id="rId7" Type="http://schemas.openxmlformats.org/officeDocument/2006/relationships/hyperlink" Target="http://cloud.rpsar.net/edocs/Math/5thGrade/CIResources/Unit5/First%20to%20Arrive.pdf" TargetMode="External"/><Relationship Id="rId12" Type="http://schemas.openxmlformats.org/officeDocument/2006/relationships/hyperlink" Target="http://cloud.rpsar.net/edocs/Math/5thGrade/CIResources/Unit5/Investigating%20Quadrilaterals.pdf" TargetMode="External"/><Relationship Id="rId17" Type="http://schemas.openxmlformats.org/officeDocument/2006/relationships/hyperlink" Target="http://cloud.rpsar.net/edocs/Math/5thGrade/CIResources/Unit5/Rectangles%20and%20Parallelograms.pdf" TargetMode="External"/><Relationship Id="rId25" Type="http://schemas.openxmlformats.org/officeDocument/2006/relationships/image" Target="../media/image11.png"/><Relationship Id="rId2" Type="http://schemas.openxmlformats.org/officeDocument/2006/relationships/slideLayout" Target="../slideLayouts/slideLayout7.xml"/><Relationship Id="rId16" Type="http://schemas.openxmlformats.org/officeDocument/2006/relationships/hyperlink" Target="http://cloud.rpsar.net/edocs/Math/5thGrade/CIResources/Unit5/Quadrilateral%20Hierarchy%20Diagram.pdf" TargetMode="External"/><Relationship Id="rId20" Type="http://schemas.openxmlformats.org/officeDocument/2006/relationships/hyperlink" Target="http://cloud.rpsar.net/edocs/Math/5thGrade/CIResources/Unit5/Triangle%20Hierarchy%20Diagram.pdf" TargetMode="External"/><Relationship Id="rId1" Type="http://schemas.openxmlformats.org/officeDocument/2006/relationships/audio" Target="../media/audio8.wav"/><Relationship Id="rId6" Type="http://schemas.openxmlformats.org/officeDocument/2006/relationships/hyperlink" Target="http://cloud.rpsar.net/edocs/Math/5thGrade/CIResources/Unit5/Earth%20Day%20Project.pdf" TargetMode="External"/><Relationship Id="rId11" Type="http://schemas.openxmlformats.org/officeDocument/2006/relationships/hyperlink" Target="http://www.k-5mathteachingresources.com/support-files/the-fly-on-the-ceiling.pdf" TargetMode="External"/><Relationship Id="rId24" Type="http://schemas.openxmlformats.org/officeDocument/2006/relationships/hyperlink" Target="http://www.k-5mathteachingresources.com/support-files/quadrilateral-hierarchy.pdf" TargetMode="External"/><Relationship Id="rId5" Type="http://schemas.openxmlformats.org/officeDocument/2006/relationships/hyperlink" Target="http://cloud.rpsar.net/edocs/Math/5thGrade/CIResources/Unit5/Air%20Traffic%20Controller.pdf" TargetMode="External"/><Relationship Id="rId15" Type="http://schemas.openxmlformats.org/officeDocument/2006/relationships/hyperlink" Target="http://cloud.rpsar.net/edocs/Math/5thGrade/CIResources/Unit5/Property%20List%20of%20Quadrilaterals.pdf" TargetMode="External"/><Relationship Id="rId23" Type="http://schemas.openxmlformats.org/officeDocument/2006/relationships/hyperlink" Target="http://www.k-5mathteachingresources.com/support-files/polygon-hierarchy.pdf" TargetMode="External"/><Relationship Id="rId10" Type="http://schemas.openxmlformats.org/officeDocument/2006/relationships/hyperlink" Target="http://cloud.rpsar.net/edocs/Math/5thGrade/CIResources/Unit5/Whats%20the%20Better%20Buy.pdf" TargetMode="External"/><Relationship Id="rId19" Type="http://schemas.openxmlformats.org/officeDocument/2006/relationships/hyperlink" Target="http://cloud.rpsar.net/edocs/Math/5thGrade/CIResources/Unit5/Tangling%20with%20Triangles.pdf" TargetMode="External"/><Relationship Id="rId4" Type="http://schemas.openxmlformats.org/officeDocument/2006/relationships/hyperlink" Target="http://cloud.rpsar.net/edocs/Math/5thGrade/CIResources/Unit5/CoordinateGrid.notebook" TargetMode="External"/><Relationship Id="rId9" Type="http://schemas.openxmlformats.org/officeDocument/2006/relationships/hyperlink" Target="http://cloud.rpsar.net/edocs/Math/5thGrade/CIResources/Unit5/Tell%20Me%20a%20Story.pdf" TargetMode="External"/><Relationship Id="rId14" Type="http://schemas.openxmlformats.org/officeDocument/2006/relationships/hyperlink" Target="http://cloud.rpsar.net/edocs/Math/5thGrade/CIResources/Unit5/Polygon%20Capture.pdf" TargetMode="External"/><Relationship Id="rId22" Type="http://schemas.openxmlformats.org/officeDocument/2006/relationships/hyperlink" Target="http://www.k-5mathteachingresources.com/support-files/triangle-hierarchy-ver.2.pd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audio" Target="../media/audio9.wav"/><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6858000" cy="1143000"/>
          </a:xfrm>
        </p:spPr>
        <p:txBody>
          <a:bodyPr>
            <a:normAutofit fontScale="90000"/>
          </a:bodyPr>
          <a:lstStyle/>
          <a:p>
            <a:r>
              <a:rPr lang="en-US" sz="3600" dirty="0" smtClean="0"/>
              <a:t>Geometry and the Coordinate Plane</a:t>
            </a:r>
            <a:br>
              <a:rPr lang="en-US" sz="3600" dirty="0" smtClean="0"/>
            </a:br>
            <a:r>
              <a:rPr lang="en-US" sz="2700" dirty="0" smtClean="0">
                <a:solidFill>
                  <a:schemeClr val="accent2">
                    <a:lumMod val="75000"/>
                  </a:schemeClr>
                </a:solidFill>
              </a:rPr>
              <a:t>3 weeks</a:t>
            </a:r>
            <a:endParaRPr lang="en-US" sz="3600" dirty="0">
              <a:solidFill>
                <a:schemeClr val="accent2">
                  <a:lumMod val="75000"/>
                </a:schemeClr>
              </a:solidFill>
            </a:endParaRPr>
          </a:p>
        </p:txBody>
      </p:sp>
      <p:sp>
        <p:nvSpPr>
          <p:cNvPr id="3" name="Subtitle 2"/>
          <p:cNvSpPr>
            <a:spLocks noGrp="1"/>
          </p:cNvSpPr>
          <p:nvPr>
            <p:ph type="subTitle" idx="1"/>
          </p:nvPr>
        </p:nvSpPr>
        <p:spPr>
          <a:xfrm>
            <a:off x="2057400" y="5715000"/>
            <a:ext cx="4953000" cy="914400"/>
          </a:xfrm>
        </p:spPr>
        <p:txBody>
          <a:bodyPr>
            <a:normAutofit/>
          </a:bodyPr>
          <a:lstStyle/>
          <a:p>
            <a:r>
              <a:rPr lang="en-US" sz="1600" dirty="0" smtClean="0"/>
              <a:t>Unit Planning Team:</a:t>
            </a:r>
          </a:p>
          <a:p>
            <a:r>
              <a:rPr lang="en-US" sz="1400" dirty="0" smtClean="0">
                <a:solidFill>
                  <a:schemeClr val="tx1"/>
                </a:solidFill>
              </a:rPr>
              <a:t>Stacy Dustman (ET), Pam Keith (ET), Kendra </a:t>
            </a:r>
            <a:r>
              <a:rPr lang="en-US" sz="1400" dirty="0" err="1" smtClean="0">
                <a:solidFill>
                  <a:schemeClr val="tx1"/>
                </a:solidFill>
              </a:rPr>
              <a:t>Bookout</a:t>
            </a:r>
            <a:r>
              <a:rPr lang="en-US" sz="1400" dirty="0" smtClean="0">
                <a:solidFill>
                  <a:schemeClr val="tx1"/>
                </a:solidFill>
              </a:rPr>
              <a:t> (ES),</a:t>
            </a:r>
          </a:p>
          <a:p>
            <a:r>
              <a:rPr lang="en-US" sz="1400" dirty="0" smtClean="0">
                <a:solidFill>
                  <a:schemeClr val="tx1"/>
                </a:solidFill>
              </a:rPr>
              <a:t>Paige Brown (NS), Traci Rhoades (RG)</a:t>
            </a:r>
            <a:endParaRPr lang="en-US" sz="1400" dirty="0">
              <a:solidFill>
                <a:schemeClr val="tx1"/>
              </a:solidFill>
            </a:endParaRPr>
          </a:p>
        </p:txBody>
      </p:sp>
      <p:sp>
        <p:nvSpPr>
          <p:cNvPr id="4" name="TextBox 3"/>
          <p:cNvSpPr txBox="1"/>
          <p:nvPr/>
        </p:nvSpPr>
        <p:spPr>
          <a:xfrm>
            <a:off x="6705600" y="228600"/>
            <a:ext cx="2286000" cy="338554"/>
          </a:xfrm>
          <a:prstGeom prst="rect">
            <a:avLst/>
          </a:prstGeom>
          <a:noFill/>
        </p:spPr>
        <p:txBody>
          <a:bodyPr wrap="square" rtlCol="0">
            <a:spAutoFit/>
          </a:bodyPr>
          <a:lstStyle/>
          <a:p>
            <a:pPr algn="ctr"/>
            <a:r>
              <a:rPr lang="en-US" sz="1600" dirty="0" smtClean="0"/>
              <a:t>5</a:t>
            </a:r>
            <a:r>
              <a:rPr lang="en-US" sz="1600" baseline="30000" dirty="0" smtClean="0"/>
              <a:t>th</a:t>
            </a:r>
            <a:r>
              <a:rPr lang="en-US" sz="1600" dirty="0" smtClean="0"/>
              <a:t> Grade Unit 5</a:t>
            </a:r>
            <a:endParaRPr lang="en-US" sz="1600" dirty="0"/>
          </a:p>
        </p:txBody>
      </p:sp>
      <p:pic>
        <p:nvPicPr>
          <p:cNvPr id="8" name="Picture 7" descr="Kinder Unit 2 13-14.jpg"/>
          <p:cNvPicPr>
            <a:picLocks noChangeAspect="1"/>
          </p:cNvPicPr>
          <p:nvPr/>
        </p:nvPicPr>
        <p:blipFill>
          <a:blip r:embed="rId3" cstate="print"/>
          <a:stretch>
            <a:fillRect/>
          </a:stretch>
        </p:blipFill>
        <p:spPr>
          <a:xfrm>
            <a:off x="7086600" y="685800"/>
            <a:ext cx="1582889" cy="1086410"/>
          </a:xfrm>
          <a:prstGeom prst="rect">
            <a:avLst/>
          </a:prstGeom>
        </p:spPr>
      </p:pic>
      <p:pic>
        <p:nvPicPr>
          <p:cNvPr id="6" name="Picture 5" descr="IMG_5772.JPG"/>
          <p:cNvPicPr>
            <a:picLocks noChangeAspect="1"/>
          </p:cNvPicPr>
          <p:nvPr/>
        </p:nvPicPr>
        <p:blipFill>
          <a:blip r:embed="rId4" cstate="print"/>
          <a:srcRect t="23333" b="28889"/>
          <a:stretch>
            <a:fillRect/>
          </a:stretch>
        </p:blipFill>
        <p:spPr>
          <a:xfrm>
            <a:off x="457200" y="2286000"/>
            <a:ext cx="8273902" cy="2964815"/>
          </a:xfrm>
          <a:prstGeom prst="rect">
            <a:avLst/>
          </a:prstGeom>
          <a:ln>
            <a:noFill/>
          </a:ln>
          <a:effectLst>
            <a:outerShdw blurRad="292100" dist="139700" dir="2700000" algn="tl" rotWithShape="0">
              <a:srgbClr val="333333">
                <a:alpha val="65000"/>
              </a:srgbClr>
            </a:outerShdw>
          </a:effectLst>
        </p:spPr>
      </p:pic>
      <p:pic>
        <p:nvPicPr>
          <p:cNvPr id="9" name="Recorded Sound">
            <a:hlinkClick r:id="" action="ppaction://media"/>
          </p:cNvPr>
          <p:cNvPicPr>
            <a:picLocks noRot="1" noChangeAspect="1"/>
          </p:cNvPicPr>
          <p:nvPr>
            <a:wavAudioFile r:embed="rId1" name="Recorded Sound"/>
          </p:nvPr>
        </p:nvPicPr>
        <p:blipFill>
          <a:blip r:embed="rId5" cstate="print"/>
          <a:stretch>
            <a:fillRect/>
          </a:stretch>
        </p:blipFill>
        <p:spPr>
          <a:xfrm>
            <a:off x="86868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7543801" y="152402"/>
            <a:ext cx="1452171" cy="1076325"/>
          </a:xfrm>
          <a:prstGeom prst="rect">
            <a:avLst/>
          </a:prstGeom>
          <a:noFill/>
          <a:ln w="9525">
            <a:noFill/>
            <a:miter lim="800000"/>
            <a:headEnd/>
            <a:tailEnd/>
          </a:ln>
        </p:spPr>
      </p:pic>
      <p:sp>
        <p:nvSpPr>
          <p:cNvPr id="8" name="TextBox 7"/>
          <p:cNvSpPr txBox="1"/>
          <p:nvPr/>
        </p:nvSpPr>
        <p:spPr>
          <a:xfrm>
            <a:off x="152400" y="152402"/>
            <a:ext cx="7315200" cy="461665"/>
          </a:xfrm>
          <a:prstGeom prst="rect">
            <a:avLst/>
          </a:prstGeom>
          <a:noFill/>
        </p:spPr>
        <p:txBody>
          <a:bodyPr wrap="square" rtlCol="0">
            <a:spAutoFit/>
          </a:bodyPr>
          <a:lstStyle/>
          <a:p>
            <a:r>
              <a:rPr lang="en-US" sz="2400" dirty="0" smtClean="0">
                <a:solidFill>
                  <a:srgbClr val="00B050"/>
                </a:solidFill>
              </a:rPr>
              <a:t>Options for Assessment – available online for Unit 5</a:t>
            </a:r>
            <a:endParaRPr lang="en-US" sz="2400" dirty="0">
              <a:solidFill>
                <a:srgbClr val="00B050"/>
              </a:solidFill>
            </a:endParaRPr>
          </a:p>
        </p:txBody>
      </p:sp>
      <p:pic>
        <p:nvPicPr>
          <p:cNvPr id="9" name="Picture 4" descr="C:\Users\Kristy Brown\AppData\Local\Microsoft\Windows\Temporary Internet Files\Content.IE5\NL53MJJI\MC900441310[1].png"/>
          <p:cNvPicPr>
            <a:picLocks noChangeAspect="1" noChangeArrowheads="1"/>
          </p:cNvPicPr>
          <p:nvPr/>
        </p:nvPicPr>
        <p:blipFill>
          <a:blip r:embed="rId4" cstate="print"/>
          <a:srcRect/>
          <a:stretch>
            <a:fillRect/>
          </a:stretch>
        </p:blipFill>
        <p:spPr bwMode="auto">
          <a:xfrm>
            <a:off x="7467600" y="5334000"/>
            <a:ext cx="1676400" cy="1676400"/>
          </a:xfrm>
          <a:prstGeom prst="rect">
            <a:avLst/>
          </a:prstGeom>
          <a:noFill/>
        </p:spPr>
      </p:pic>
      <p:grpSp>
        <p:nvGrpSpPr>
          <p:cNvPr id="2" name="Group 5"/>
          <p:cNvGrpSpPr>
            <a:grpSpLocks/>
          </p:cNvGrpSpPr>
          <p:nvPr/>
        </p:nvGrpSpPr>
        <p:grpSpPr bwMode="auto">
          <a:xfrm>
            <a:off x="7010400" y="3429000"/>
            <a:ext cx="2133600" cy="1752598"/>
            <a:chOff x="5036" y="9778"/>
            <a:chExt cx="2629" cy="2531"/>
          </a:xfrm>
        </p:grpSpPr>
        <p:sp>
          <p:nvSpPr>
            <p:cNvPr id="11" name="Oval 6"/>
            <p:cNvSpPr>
              <a:spLocks noChangeArrowheads="1"/>
            </p:cNvSpPr>
            <p:nvPr/>
          </p:nvSpPr>
          <p:spPr bwMode="auto">
            <a:xfrm>
              <a:off x="5036" y="9778"/>
              <a:ext cx="2486" cy="2531"/>
            </a:xfrm>
            <a:prstGeom prst="ellipse">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Text Box 7"/>
            <p:cNvSpPr txBox="1">
              <a:spLocks noChangeArrowheads="1"/>
            </p:cNvSpPr>
            <p:nvPr/>
          </p:nvSpPr>
          <p:spPr bwMode="auto">
            <a:xfrm>
              <a:off x="5036" y="10158"/>
              <a:ext cx="2629" cy="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Make</a:t>
              </a:r>
              <a:r>
                <a:rPr kumimoji="0" lang="en-US" sz="1400" b="1" i="0" u="none" strike="noStrike" cap="none" normalizeH="0" dirty="0" smtClean="0">
                  <a:ln>
                    <a:noFill/>
                  </a:ln>
                  <a:solidFill>
                    <a:schemeClr val="tx1"/>
                  </a:solidFill>
                  <a:effectLst/>
                  <a:latin typeface="Calibri" pitchFamily="34" charset="0"/>
                  <a:cs typeface="Arial" pitchFamily="34" charset="0"/>
                </a:rPr>
                <a:t> or locate</a:t>
              </a: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SUMMATIVE</a:t>
              </a:r>
            </a:p>
            <a:p>
              <a:pPr marL="0" marR="0" lvl="0" indent="0" algn="ctr" defTabSz="914400" rtl="0" eaLnBrk="1" fontAlgn="base" latinLnBrk="0" hangingPunct="1">
                <a:lnSpc>
                  <a:spcPct val="100000"/>
                </a:lnSpc>
                <a:spcBef>
                  <a:spcPct val="0"/>
                </a:spcBef>
                <a:buClrTx/>
                <a:buSzTx/>
                <a:buFontTx/>
                <a:buNone/>
                <a:tabLst/>
              </a:pPr>
              <a:r>
                <a:rPr lang="en-US" sz="1600" b="1" dirty="0" smtClean="0">
                  <a:latin typeface="Calibri" pitchFamily="34" charset="0"/>
                  <a:cs typeface="Arial" pitchFamily="34" charset="0"/>
                </a:rPr>
                <a:t>a</a:t>
              </a:r>
              <a:r>
                <a:rPr kumimoji="0" lang="en-US" sz="1600" b="1" i="0" u="none" strike="noStrike" cap="none" normalizeH="0" baseline="0" dirty="0" smtClean="0">
                  <a:ln>
                    <a:noFill/>
                  </a:ln>
                  <a:solidFill>
                    <a:schemeClr val="tx1"/>
                  </a:solidFill>
                  <a:effectLst/>
                  <a:latin typeface="Calibri" pitchFamily="34" charset="0"/>
                  <a:cs typeface="Arial" pitchFamily="34" charset="0"/>
                </a:rPr>
                <a:t>nd PERFORMANCE</a:t>
              </a:r>
            </a:p>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ASSESSMENTS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4097" name="Picture 1"/>
          <p:cNvPicPr>
            <a:picLocks noChangeAspect="1" noChangeArrowheads="1"/>
          </p:cNvPicPr>
          <p:nvPr/>
        </p:nvPicPr>
        <p:blipFill>
          <a:blip r:embed="rId5" cstate="print"/>
          <a:srcRect l="13750" t="24219" r="15000" b="16406"/>
          <a:stretch>
            <a:fillRect/>
          </a:stretch>
        </p:blipFill>
        <p:spPr bwMode="auto">
          <a:xfrm>
            <a:off x="228600" y="762000"/>
            <a:ext cx="3543300" cy="236220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6" cstate="print"/>
          <a:srcRect l="23125" t="21875" r="22500" b="13281"/>
          <a:stretch>
            <a:fillRect/>
          </a:stretch>
        </p:blipFill>
        <p:spPr bwMode="auto">
          <a:xfrm>
            <a:off x="304800" y="3352800"/>
            <a:ext cx="3434509" cy="327660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4099" name="Picture 3"/>
          <p:cNvPicPr>
            <a:picLocks noChangeAspect="1" noChangeArrowheads="1"/>
          </p:cNvPicPr>
          <p:nvPr/>
        </p:nvPicPr>
        <p:blipFill>
          <a:blip r:embed="rId7" cstate="print"/>
          <a:srcRect l="21250" t="23438" r="20625" b="12500"/>
          <a:stretch>
            <a:fillRect/>
          </a:stretch>
        </p:blipFill>
        <p:spPr bwMode="auto">
          <a:xfrm>
            <a:off x="3962400" y="685800"/>
            <a:ext cx="3197612" cy="281940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8" cstate="print"/>
          <a:srcRect l="26875" t="17969" r="25625" b="7812"/>
          <a:stretch>
            <a:fillRect/>
          </a:stretch>
        </p:blipFill>
        <p:spPr bwMode="auto">
          <a:xfrm>
            <a:off x="4191000" y="3657600"/>
            <a:ext cx="2377440" cy="297180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13" name="Recorded Sound">
            <a:hlinkClick r:id="" action="ppaction://media"/>
          </p:cNvPr>
          <p:cNvPicPr>
            <a:picLocks noRot="1" noChangeAspect="1"/>
          </p:cNvPicPr>
          <p:nvPr>
            <a:wavAudioFile r:embed="rId1" name="Recorded Sound"/>
          </p:nvPr>
        </p:nvPicPr>
        <p:blipFill>
          <a:blip r:embed="rId9" cstate="print"/>
          <a:stretch>
            <a:fillRect/>
          </a:stretch>
        </p:blipFill>
        <p:spPr>
          <a:xfrm>
            <a:off x="86868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03"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srcRect/>
          <a:stretch>
            <a:fillRect/>
          </a:stretch>
        </p:blipFill>
        <p:spPr bwMode="auto">
          <a:xfrm>
            <a:off x="7615629" y="152402"/>
            <a:ext cx="1452171" cy="1076325"/>
          </a:xfrm>
          <a:prstGeom prst="rect">
            <a:avLst/>
          </a:prstGeom>
          <a:noFill/>
          <a:ln w="9525">
            <a:noFill/>
            <a:miter lim="800000"/>
            <a:headEnd/>
            <a:tailEnd/>
          </a:ln>
        </p:spPr>
      </p:pic>
      <p:sp>
        <p:nvSpPr>
          <p:cNvPr id="8" name="TextBox 7"/>
          <p:cNvSpPr txBox="1"/>
          <p:nvPr/>
        </p:nvSpPr>
        <p:spPr>
          <a:xfrm>
            <a:off x="152400" y="152402"/>
            <a:ext cx="7315200" cy="461665"/>
          </a:xfrm>
          <a:prstGeom prst="rect">
            <a:avLst/>
          </a:prstGeom>
          <a:noFill/>
        </p:spPr>
        <p:txBody>
          <a:bodyPr wrap="square" rtlCol="0">
            <a:spAutoFit/>
          </a:bodyPr>
          <a:lstStyle/>
          <a:p>
            <a:r>
              <a:rPr lang="en-US" sz="2400" dirty="0" smtClean="0">
                <a:solidFill>
                  <a:srgbClr val="00B050"/>
                </a:solidFill>
              </a:rPr>
              <a:t>Options for Assessment – available online for Unit 5</a:t>
            </a:r>
            <a:endParaRPr lang="en-US" sz="2400" dirty="0">
              <a:solidFill>
                <a:srgbClr val="00B050"/>
              </a:solidFill>
            </a:endParaRPr>
          </a:p>
        </p:txBody>
      </p:sp>
      <p:pic>
        <p:nvPicPr>
          <p:cNvPr id="9" name="Picture 4" descr="C:\Users\Kristy Brown\AppData\Local\Microsoft\Windows\Temporary Internet Files\Content.IE5\NL53MJJI\MC900441310[1].png"/>
          <p:cNvPicPr>
            <a:picLocks noChangeAspect="1" noChangeArrowheads="1"/>
          </p:cNvPicPr>
          <p:nvPr/>
        </p:nvPicPr>
        <p:blipFill>
          <a:blip r:embed="rId4" cstate="print"/>
          <a:srcRect/>
          <a:stretch>
            <a:fillRect/>
          </a:stretch>
        </p:blipFill>
        <p:spPr bwMode="auto">
          <a:xfrm>
            <a:off x="7467600" y="5334000"/>
            <a:ext cx="1676400" cy="1676400"/>
          </a:xfrm>
          <a:prstGeom prst="rect">
            <a:avLst/>
          </a:prstGeom>
          <a:noFill/>
        </p:spPr>
      </p:pic>
      <p:grpSp>
        <p:nvGrpSpPr>
          <p:cNvPr id="2" name="Group 5"/>
          <p:cNvGrpSpPr>
            <a:grpSpLocks/>
          </p:cNvGrpSpPr>
          <p:nvPr/>
        </p:nvGrpSpPr>
        <p:grpSpPr bwMode="auto">
          <a:xfrm>
            <a:off x="5257800" y="4953000"/>
            <a:ext cx="2133600" cy="1752598"/>
            <a:chOff x="5036" y="9778"/>
            <a:chExt cx="2629" cy="2531"/>
          </a:xfrm>
        </p:grpSpPr>
        <p:sp>
          <p:nvSpPr>
            <p:cNvPr id="11" name="Oval 6"/>
            <p:cNvSpPr>
              <a:spLocks noChangeArrowheads="1"/>
            </p:cNvSpPr>
            <p:nvPr/>
          </p:nvSpPr>
          <p:spPr bwMode="auto">
            <a:xfrm>
              <a:off x="5036" y="9778"/>
              <a:ext cx="2486" cy="2531"/>
            </a:xfrm>
            <a:prstGeom prst="ellipse">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Text Box 7"/>
            <p:cNvSpPr txBox="1">
              <a:spLocks noChangeArrowheads="1"/>
            </p:cNvSpPr>
            <p:nvPr/>
          </p:nvSpPr>
          <p:spPr bwMode="auto">
            <a:xfrm>
              <a:off x="5036" y="10158"/>
              <a:ext cx="2629" cy="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Make</a:t>
              </a:r>
              <a:r>
                <a:rPr kumimoji="0" lang="en-US" sz="1400" b="1" i="0" u="none" strike="noStrike" cap="none" normalizeH="0" dirty="0" smtClean="0">
                  <a:ln>
                    <a:noFill/>
                  </a:ln>
                  <a:solidFill>
                    <a:schemeClr val="tx1"/>
                  </a:solidFill>
                  <a:effectLst/>
                  <a:latin typeface="Calibri" pitchFamily="34" charset="0"/>
                  <a:cs typeface="Arial" pitchFamily="34" charset="0"/>
                </a:rPr>
                <a:t> or locate</a:t>
              </a: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SUMMATIVE</a:t>
              </a:r>
            </a:p>
            <a:p>
              <a:pPr marL="0" marR="0" lvl="0" indent="0" algn="ctr" defTabSz="914400" rtl="0" eaLnBrk="1" fontAlgn="base" latinLnBrk="0" hangingPunct="1">
                <a:lnSpc>
                  <a:spcPct val="100000"/>
                </a:lnSpc>
                <a:spcBef>
                  <a:spcPct val="0"/>
                </a:spcBef>
                <a:buClrTx/>
                <a:buSzTx/>
                <a:buFontTx/>
                <a:buNone/>
                <a:tabLst/>
              </a:pPr>
              <a:r>
                <a:rPr lang="en-US" sz="1600" b="1" dirty="0" smtClean="0">
                  <a:latin typeface="Calibri" pitchFamily="34" charset="0"/>
                  <a:cs typeface="Arial" pitchFamily="34" charset="0"/>
                </a:rPr>
                <a:t>a</a:t>
              </a:r>
              <a:r>
                <a:rPr kumimoji="0" lang="en-US" sz="1600" b="1" i="0" u="none" strike="noStrike" cap="none" normalizeH="0" baseline="0" dirty="0" smtClean="0">
                  <a:ln>
                    <a:noFill/>
                  </a:ln>
                  <a:solidFill>
                    <a:schemeClr val="tx1"/>
                  </a:solidFill>
                  <a:effectLst/>
                  <a:latin typeface="Calibri" pitchFamily="34" charset="0"/>
                  <a:cs typeface="Arial" pitchFamily="34" charset="0"/>
                </a:rPr>
                <a:t>nd PERFORMANCE</a:t>
              </a:r>
            </a:p>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ASSESSMENTS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34818" name="Picture 2"/>
          <p:cNvPicPr>
            <a:picLocks noChangeAspect="1" noChangeArrowheads="1"/>
          </p:cNvPicPr>
          <p:nvPr/>
        </p:nvPicPr>
        <p:blipFill>
          <a:blip r:embed="rId5" cstate="print"/>
          <a:srcRect l="20625" t="22656" r="22500" b="10156"/>
          <a:stretch>
            <a:fillRect/>
          </a:stretch>
        </p:blipFill>
        <p:spPr bwMode="auto">
          <a:xfrm>
            <a:off x="1066800" y="762000"/>
            <a:ext cx="3225210" cy="304800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34819" name="Picture 3"/>
          <p:cNvPicPr>
            <a:picLocks noChangeAspect="1" noChangeArrowheads="1"/>
          </p:cNvPicPr>
          <p:nvPr/>
        </p:nvPicPr>
        <p:blipFill>
          <a:blip r:embed="rId6" cstate="print"/>
          <a:srcRect l="20000" t="22656" r="19375" b="9375"/>
          <a:stretch>
            <a:fillRect/>
          </a:stretch>
        </p:blipFill>
        <p:spPr bwMode="auto">
          <a:xfrm>
            <a:off x="1524000" y="4022888"/>
            <a:ext cx="3048000" cy="2733773"/>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34820" name="Picture 4"/>
          <p:cNvPicPr>
            <a:picLocks noChangeAspect="1" noChangeArrowheads="1"/>
          </p:cNvPicPr>
          <p:nvPr/>
        </p:nvPicPr>
        <p:blipFill>
          <a:blip r:embed="rId7" cstate="print"/>
          <a:srcRect l="25000" t="18750" r="25625" b="7031"/>
          <a:stretch>
            <a:fillRect/>
          </a:stretch>
        </p:blipFill>
        <p:spPr bwMode="auto">
          <a:xfrm>
            <a:off x="4953000" y="990600"/>
            <a:ext cx="2661385" cy="320040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13" name="Recorded Sound">
            <a:hlinkClick r:id="" action="ppaction://media"/>
          </p:cNvPr>
          <p:cNvPicPr>
            <a:picLocks noRot="1" noChangeAspect="1"/>
          </p:cNvPicPr>
          <p:nvPr>
            <a:wavAudioFile r:embed="rId1" name="Recorded Sound"/>
          </p:nvPr>
        </p:nvPicPr>
        <p:blipFill>
          <a:blip r:embed="rId8" cstate="print"/>
          <a:stretch>
            <a:fillRect/>
          </a:stretch>
        </p:blipFill>
        <p:spPr>
          <a:xfrm>
            <a:off x="86106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8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10400" y="152400"/>
            <a:ext cx="1960563" cy="3276600"/>
            <a:chOff x="6553200" y="1143000"/>
            <a:chExt cx="1655763" cy="2901950"/>
          </a:xfrm>
        </p:grpSpPr>
        <p:grpSp>
          <p:nvGrpSpPr>
            <p:cNvPr id="3" name="Group 7"/>
            <p:cNvGrpSpPr>
              <a:grpSpLocks/>
            </p:cNvGrpSpPr>
            <p:nvPr/>
          </p:nvGrpSpPr>
          <p:grpSpPr bwMode="auto">
            <a:xfrm>
              <a:off x="6553200" y="1143000"/>
              <a:ext cx="1579563" cy="1606550"/>
              <a:chOff x="4733" y="12628"/>
              <a:chExt cx="2486" cy="2531"/>
            </a:xfrm>
          </p:grpSpPr>
          <p:sp>
            <p:nvSpPr>
              <p:cNvPr id="7" name="Oval 8"/>
              <p:cNvSpPr>
                <a:spLocks noChangeArrowheads="1"/>
              </p:cNvSpPr>
              <p:nvPr/>
            </p:nvSpPr>
            <p:spPr bwMode="auto">
              <a:xfrm>
                <a:off x="4733" y="12628"/>
                <a:ext cx="2486" cy="2531"/>
              </a:xfrm>
              <a:prstGeom prst="ellipse">
                <a:avLst/>
              </a:prstGeom>
              <a:solidFill>
                <a:srgbClr val="B2A1C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 Box 9"/>
              <p:cNvSpPr txBox="1">
                <a:spLocks noChangeArrowheads="1"/>
              </p:cNvSpPr>
              <p:nvPr/>
            </p:nvSpPr>
            <p:spPr bwMode="auto">
              <a:xfrm>
                <a:off x="4900" y="1306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Plan</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DAILY LESSONS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10"/>
            <p:cNvGrpSpPr>
              <a:grpSpLocks/>
            </p:cNvGrpSpPr>
            <p:nvPr/>
          </p:nvGrpSpPr>
          <p:grpSpPr bwMode="auto">
            <a:xfrm>
              <a:off x="6629400" y="2438400"/>
              <a:ext cx="1579563" cy="1606550"/>
              <a:chOff x="11416" y="7261"/>
              <a:chExt cx="2486" cy="2531"/>
            </a:xfrm>
          </p:grpSpPr>
          <p:sp>
            <p:nvSpPr>
              <p:cNvPr id="5" name="Oval 11"/>
              <p:cNvSpPr>
                <a:spLocks noChangeArrowheads="1"/>
              </p:cNvSpPr>
              <p:nvPr/>
            </p:nvSpPr>
            <p:spPr bwMode="auto">
              <a:xfrm>
                <a:off x="11416" y="7261"/>
                <a:ext cx="2486" cy="2531"/>
              </a:xfrm>
              <a:prstGeom prst="ellipse">
                <a:avLst/>
              </a:prstGeom>
              <a:solidFill>
                <a:srgbClr val="7F7F7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Box 12"/>
              <p:cNvSpPr txBox="1">
                <a:spLocks noChangeArrowheads="1"/>
              </p:cNvSpPr>
              <p:nvPr/>
            </p:nvSpPr>
            <p:spPr bwMode="auto">
              <a:xfrm>
                <a:off x="11583" y="7422"/>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Incorporate</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TECHNOLOGY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9" name="TextBox 8"/>
          <p:cNvSpPr txBox="1"/>
          <p:nvPr/>
        </p:nvSpPr>
        <p:spPr>
          <a:xfrm>
            <a:off x="381000" y="152400"/>
            <a:ext cx="4267200" cy="1077218"/>
          </a:xfrm>
          <a:prstGeom prst="rect">
            <a:avLst/>
          </a:prstGeom>
          <a:noFill/>
        </p:spPr>
        <p:txBody>
          <a:bodyPr wrap="square" rtlCol="0">
            <a:spAutoFit/>
          </a:bodyPr>
          <a:lstStyle/>
          <a:p>
            <a:pPr algn="ctr"/>
            <a:r>
              <a:rPr lang="en-US" sz="3200" dirty="0" smtClean="0"/>
              <a:t>Week 1</a:t>
            </a:r>
          </a:p>
          <a:p>
            <a:pPr algn="ctr"/>
            <a:r>
              <a:rPr lang="en-US" sz="3200" dirty="0" smtClean="0"/>
              <a:t>Possible Lesson</a:t>
            </a:r>
            <a:endParaRPr lang="en-US" sz="3200" dirty="0"/>
          </a:p>
        </p:txBody>
      </p:sp>
      <p:sp>
        <p:nvSpPr>
          <p:cNvPr id="12" name="TextBox 11"/>
          <p:cNvSpPr txBox="1"/>
          <p:nvPr/>
        </p:nvSpPr>
        <p:spPr>
          <a:xfrm>
            <a:off x="8382000" y="6477000"/>
            <a:ext cx="1828800" cy="369332"/>
          </a:xfrm>
          <a:prstGeom prst="rect">
            <a:avLst/>
          </a:prstGeom>
          <a:noFill/>
        </p:spPr>
        <p:txBody>
          <a:bodyPr wrap="square" rtlCol="0">
            <a:spAutoFit/>
          </a:bodyPr>
          <a:lstStyle/>
          <a:p>
            <a:r>
              <a:rPr lang="en-US" dirty="0" smtClean="0"/>
              <a:t>5.G.1</a:t>
            </a:r>
            <a:endParaRPr lang="en-US" dirty="0"/>
          </a:p>
        </p:txBody>
      </p:sp>
      <p:pic>
        <p:nvPicPr>
          <p:cNvPr id="35842" name="Picture 2"/>
          <p:cNvPicPr>
            <a:picLocks noChangeAspect="1" noChangeArrowheads="1"/>
          </p:cNvPicPr>
          <p:nvPr/>
        </p:nvPicPr>
        <p:blipFill>
          <a:blip r:embed="rId4" cstate="print"/>
          <a:srcRect l="10625" t="10156" r="10625" b="38281"/>
          <a:stretch>
            <a:fillRect/>
          </a:stretch>
        </p:blipFill>
        <p:spPr bwMode="auto">
          <a:xfrm>
            <a:off x="1676400" y="1295400"/>
            <a:ext cx="4953000" cy="2594428"/>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sp>
        <p:nvSpPr>
          <p:cNvPr id="16" name="TextBox 15"/>
          <p:cNvSpPr txBox="1"/>
          <p:nvPr/>
        </p:nvSpPr>
        <p:spPr>
          <a:xfrm rot="21180026">
            <a:off x="619180" y="3576008"/>
            <a:ext cx="1891082" cy="923330"/>
          </a:xfrm>
          <a:prstGeom prst="rect">
            <a:avLst/>
          </a:prstGeom>
          <a:noFill/>
        </p:spPr>
        <p:txBody>
          <a:bodyPr wrap="square" rtlCol="0">
            <a:spAutoFit/>
          </a:bodyPr>
          <a:lstStyle/>
          <a:p>
            <a:pPr algn="ctr"/>
            <a:r>
              <a:rPr lang="en-US" dirty="0" smtClean="0"/>
              <a:t>Use the </a:t>
            </a:r>
            <a:r>
              <a:rPr lang="en-US" dirty="0" smtClean="0">
                <a:hlinkClick r:id="rId5"/>
              </a:rPr>
              <a:t>SMART Board</a:t>
            </a:r>
            <a:r>
              <a:rPr lang="en-US" dirty="0" smtClean="0"/>
              <a:t> linked here.</a:t>
            </a:r>
          </a:p>
          <a:p>
            <a:endParaRPr lang="en-US" dirty="0" smtClean="0"/>
          </a:p>
        </p:txBody>
      </p:sp>
      <p:cxnSp>
        <p:nvCxnSpPr>
          <p:cNvPr id="18" name="Straight Arrow Connector 17"/>
          <p:cNvCxnSpPr/>
          <p:nvPr/>
        </p:nvCxnSpPr>
        <p:spPr>
          <a:xfrm flipV="1">
            <a:off x="2209800" y="36576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4288810"/>
            <a:ext cx="8458200" cy="2492990"/>
          </a:xfrm>
          <a:prstGeom prst="rect">
            <a:avLst/>
          </a:prstGeom>
          <a:noFill/>
        </p:spPr>
        <p:txBody>
          <a:bodyPr wrap="square" rtlCol="0">
            <a:spAutoFit/>
          </a:bodyPr>
          <a:lstStyle/>
          <a:p>
            <a:r>
              <a:rPr lang="en-US" sz="2400" dirty="0" smtClean="0">
                <a:solidFill>
                  <a:srgbClr val="FF0000"/>
                </a:solidFill>
              </a:rPr>
              <a:t>Goal: </a:t>
            </a:r>
            <a:r>
              <a:rPr lang="en-US" dirty="0" smtClean="0"/>
              <a:t>Today we will locate and identify points on a coordinate grid.</a:t>
            </a:r>
          </a:p>
          <a:p>
            <a:r>
              <a:rPr lang="en-US" sz="2400" dirty="0" smtClean="0">
                <a:solidFill>
                  <a:schemeClr val="accent5">
                    <a:lumMod val="75000"/>
                  </a:schemeClr>
                </a:solidFill>
              </a:rPr>
              <a:t>APK: </a:t>
            </a:r>
            <a:r>
              <a:rPr lang="en-US" dirty="0" smtClean="0"/>
              <a:t>Show picture of kids in a tree- Turn and Talk- How did they get there? Create Analogy with students.</a:t>
            </a:r>
          </a:p>
          <a:p>
            <a:r>
              <a:rPr lang="en-US" sz="2400" dirty="0" smtClean="0">
                <a:solidFill>
                  <a:schemeClr val="accent4">
                    <a:lumMod val="75000"/>
                  </a:schemeClr>
                </a:solidFill>
              </a:rPr>
              <a:t>New Learning: </a:t>
            </a:r>
            <a:r>
              <a:rPr lang="en-US" dirty="0" smtClean="0"/>
              <a:t>How to use a Coordinate Plane</a:t>
            </a:r>
          </a:p>
          <a:p>
            <a:r>
              <a:rPr lang="en-US" sz="2400" dirty="0" smtClean="0">
                <a:solidFill>
                  <a:schemeClr val="accent6">
                    <a:lumMod val="75000"/>
                  </a:schemeClr>
                </a:solidFill>
              </a:rPr>
              <a:t>Application: </a:t>
            </a:r>
            <a:r>
              <a:rPr lang="en-US" dirty="0" smtClean="0"/>
              <a:t>Students Act out the Coordinate Plane in small groups, then do independent practice.</a:t>
            </a:r>
          </a:p>
          <a:p>
            <a:r>
              <a:rPr lang="en-US" sz="2400" dirty="0" smtClean="0">
                <a:solidFill>
                  <a:srgbClr val="FF0000"/>
                </a:solidFill>
              </a:rPr>
              <a:t>Goal: </a:t>
            </a:r>
            <a:r>
              <a:rPr lang="en-US" dirty="0" smtClean="0"/>
              <a:t>Revisit Goal</a:t>
            </a:r>
          </a:p>
        </p:txBody>
      </p:sp>
      <p:pic>
        <p:nvPicPr>
          <p:cNvPr id="15" name="Recorded Sound">
            <a:hlinkClick r:id="" action="ppaction://media"/>
          </p:cNvPr>
          <p:cNvPicPr>
            <a:picLocks noRot="1" noChangeAspect="1"/>
          </p:cNvPicPr>
          <p:nvPr>
            <a:wavAudioFile r:embed="rId1" name="Recorded Sound"/>
          </p:nvPr>
        </p:nvPicPr>
        <p:blipFill>
          <a:blip r:embed="rId6" cstate="print"/>
          <a:stretch>
            <a:fillRect/>
          </a:stretch>
        </p:blipFill>
        <p:spPr>
          <a:xfrm>
            <a:off x="8610600" y="6172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48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34200" y="0"/>
            <a:ext cx="2036763" cy="2971800"/>
            <a:chOff x="6553200" y="1143000"/>
            <a:chExt cx="1655763" cy="2901950"/>
          </a:xfrm>
        </p:grpSpPr>
        <p:grpSp>
          <p:nvGrpSpPr>
            <p:cNvPr id="3" name="Group 7"/>
            <p:cNvGrpSpPr>
              <a:grpSpLocks/>
            </p:cNvGrpSpPr>
            <p:nvPr/>
          </p:nvGrpSpPr>
          <p:grpSpPr bwMode="auto">
            <a:xfrm>
              <a:off x="6553200" y="1143000"/>
              <a:ext cx="1579563" cy="1606550"/>
              <a:chOff x="4733" y="12628"/>
              <a:chExt cx="2486" cy="2531"/>
            </a:xfrm>
          </p:grpSpPr>
          <p:sp>
            <p:nvSpPr>
              <p:cNvPr id="7" name="Oval 8"/>
              <p:cNvSpPr>
                <a:spLocks noChangeArrowheads="1"/>
              </p:cNvSpPr>
              <p:nvPr/>
            </p:nvSpPr>
            <p:spPr bwMode="auto">
              <a:xfrm>
                <a:off x="4733" y="12628"/>
                <a:ext cx="2486" cy="2531"/>
              </a:xfrm>
              <a:prstGeom prst="ellipse">
                <a:avLst/>
              </a:prstGeom>
              <a:solidFill>
                <a:srgbClr val="B2A1C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 Box 9"/>
              <p:cNvSpPr txBox="1">
                <a:spLocks noChangeArrowheads="1"/>
              </p:cNvSpPr>
              <p:nvPr/>
            </p:nvSpPr>
            <p:spPr bwMode="auto">
              <a:xfrm>
                <a:off x="4900" y="1306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Plan</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DAILY LESSONS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10"/>
            <p:cNvGrpSpPr>
              <a:grpSpLocks/>
            </p:cNvGrpSpPr>
            <p:nvPr/>
          </p:nvGrpSpPr>
          <p:grpSpPr bwMode="auto">
            <a:xfrm>
              <a:off x="6629400" y="2438400"/>
              <a:ext cx="1579563" cy="1606550"/>
              <a:chOff x="11416" y="7261"/>
              <a:chExt cx="2486" cy="2531"/>
            </a:xfrm>
          </p:grpSpPr>
          <p:sp>
            <p:nvSpPr>
              <p:cNvPr id="5" name="Oval 11"/>
              <p:cNvSpPr>
                <a:spLocks noChangeArrowheads="1"/>
              </p:cNvSpPr>
              <p:nvPr/>
            </p:nvSpPr>
            <p:spPr bwMode="auto">
              <a:xfrm>
                <a:off x="11416" y="7261"/>
                <a:ext cx="2486" cy="2531"/>
              </a:xfrm>
              <a:prstGeom prst="ellipse">
                <a:avLst/>
              </a:prstGeom>
              <a:solidFill>
                <a:srgbClr val="7F7F7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Box 12"/>
              <p:cNvSpPr txBox="1">
                <a:spLocks noChangeArrowheads="1"/>
              </p:cNvSpPr>
              <p:nvPr/>
            </p:nvSpPr>
            <p:spPr bwMode="auto">
              <a:xfrm>
                <a:off x="11583" y="7422"/>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Incorporate</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TECHNOLOGY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9" name="TextBox 8"/>
          <p:cNvSpPr txBox="1"/>
          <p:nvPr/>
        </p:nvSpPr>
        <p:spPr>
          <a:xfrm>
            <a:off x="1066800" y="228600"/>
            <a:ext cx="4267200" cy="1077218"/>
          </a:xfrm>
          <a:prstGeom prst="rect">
            <a:avLst/>
          </a:prstGeom>
          <a:noFill/>
        </p:spPr>
        <p:txBody>
          <a:bodyPr wrap="square" rtlCol="0">
            <a:spAutoFit/>
          </a:bodyPr>
          <a:lstStyle/>
          <a:p>
            <a:pPr algn="ctr"/>
            <a:r>
              <a:rPr lang="en-US" sz="3200" dirty="0" smtClean="0"/>
              <a:t>Week 3</a:t>
            </a:r>
          </a:p>
          <a:p>
            <a:pPr algn="ctr"/>
            <a:r>
              <a:rPr lang="en-US" sz="3200" dirty="0" smtClean="0"/>
              <a:t>Possible Lesson</a:t>
            </a:r>
            <a:endParaRPr lang="en-US" sz="3200" dirty="0"/>
          </a:p>
        </p:txBody>
      </p:sp>
      <p:sp>
        <p:nvSpPr>
          <p:cNvPr id="12" name="TextBox 11"/>
          <p:cNvSpPr txBox="1"/>
          <p:nvPr/>
        </p:nvSpPr>
        <p:spPr>
          <a:xfrm>
            <a:off x="0" y="6488668"/>
            <a:ext cx="1828800" cy="369332"/>
          </a:xfrm>
          <a:prstGeom prst="rect">
            <a:avLst/>
          </a:prstGeom>
          <a:noFill/>
        </p:spPr>
        <p:txBody>
          <a:bodyPr wrap="square" rtlCol="0">
            <a:spAutoFit/>
          </a:bodyPr>
          <a:lstStyle/>
          <a:p>
            <a:r>
              <a:rPr lang="en-US" dirty="0" smtClean="0"/>
              <a:t>5.G.1</a:t>
            </a:r>
            <a:endParaRPr lang="en-US" dirty="0"/>
          </a:p>
        </p:txBody>
      </p:sp>
      <p:sp>
        <p:nvSpPr>
          <p:cNvPr id="20" name="TextBox 19"/>
          <p:cNvSpPr txBox="1"/>
          <p:nvPr/>
        </p:nvSpPr>
        <p:spPr>
          <a:xfrm>
            <a:off x="152400" y="1371600"/>
            <a:ext cx="3657600" cy="5078313"/>
          </a:xfrm>
          <a:prstGeom prst="rect">
            <a:avLst/>
          </a:prstGeom>
          <a:noFill/>
          <a:ln>
            <a:solidFill>
              <a:schemeClr val="tx1"/>
            </a:solidFill>
            <a:prstDash val="sysDot"/>
          </a:ln>
          <a:effectLst>
            <a:outerShdw blurRad="50800" dist="38100" dir="2700000" algn="tl" rotWithShape="0">
              <a:prstClr val="black">
                <a:alpha val="40000"/>
              </a:prstClr>
            </a:outerShdw>
          </a:effectLst>
        </p:spPr>
        <p:txBody>
          <a:bodyPr wrap="square" rtlCol="0">
            <a:spAutoFit/>
          </a:bodyPr>
          <a:lstStyle/>
          <a:p>
            <a:r>
              <a:rPr lang="en-US" sz="2400" dirty="0" smtClean="0">
                <a:solidFill>
                  <a:srgbClr val="FF0000"/>
                </a:solidFill>
              </a:rPr>
              <a:t>Goal: </a:t>
            </a:r>
            <a:r>
              <a:rPr lang="en-US" dirty="0" smtClean="0"/>
              <a:t>I can compare quadrilaterals based on their properties.</a:t>
            </a:r>
          </a:p>
          <a:p>
            <a:endParaRPr lang="en-US" dirty="0" smtClean="0"/>
          </a:p>
          <a:p>
            <a:r>
              <a:rPr lang="en-US" sz="2400" dirty="0" smtClean="0">
                <a:solidFill>
                  <a:schemeClr val="accent5">
                    <a:lumMod val="75000"/>
                  </a:schemeClr>
                </a:solidFill>
              </a:rPr>
              <a:t>APK: </a:t>
            </a:r>
            <a:r>
              <a:rPr lang="en-US" dirty="0" smtClean="0"/>
              <a:t>Ask students to brainstorm how we classify shapes.</a:t>
            </a:r>
          </a:p>
          <a:p>
            <a:endParaRPr lang="en-US" dirty="0" smtClean="0"/>
          </a:p>
          <a:p>
            <a:r>
              <a:rPr lang="en-US" sz="2400" dirty="0" smtClean="0">
                <a:solidFill>
                  <a:srgbClr val="7030A0"/>
                </a:solidFill>
              </a:rPr>
              <a:t>New Information:  </a:t>
            </a:r>
            <a:r>
              <a:rPr lang="en-US" dirty="0" smtClean="0"/>
              <a:t>Have students take notes on the properties of the shapes listed in the word bank. </a:t>
            </a:r>
          </a:p>
          <a:p>
            <a:endParaRPr lang="en-US" dirty="0" smtClean="0"/>
          </a:p>
          <a:p>
            <a:r>
              <a:rPr lang="en-US" sz="2400" dirty="0" smtClean="0">
                <a:solidFill>
                  <a:srgbClr val="00B050"/>
                </a:solidFill>
              </a:rPr>
              <a:t>Application:  </a:t>
            </a:r>
            <a:r>
              <a:rPr lang="en-US" dirty="0" smtClean="0"/>
              <a:t>Have students complete the activity in the task card.</a:t>
            </a:r>
          </a:p>
          <a:p>
            <a:endParaRPr lang="en-US" sz="2400" dirty="0" smtClean="0">
              <a:solidFill>
                <a:srgbClr val="00B050"/>
              </a:solidFill>
            </a:endParaRPr>
          </a:p>
          <a:p>
            <a:r>
              <a:rPr lang="en-US" sz="2400" dirty="0" smtClean="0">
                <a:solidFill>
                  <a:srgbClr val="FF0000"/>
                </a:solidFill>
              </a:rPr>
              <a:t>Goal: </a:t>
            </a:r>
            <a:r>
              <a:rPr lang="en-US" dirty="0" smtClean="0"/>
              <a:t>Revisit Goal</a:t>
            </a:r>
            <a:endParaRPr lang="en-US" sz="2400" dirty="0"/>
          </a:p>
        </p:txBody>
      </p:sp>
      <p:pic>
        <p:nvPicPr>
          <p:cNvPr id="36866" name="Picture 2">
            <a:hlinkClick r:id="rId4"/>
          </p:cNvPr>
          <p:cNvPicPr>
            <a:picLocks noChangeAspect="1" noChangeArrowheads="1"/>
          </p:cNvPicPr>
          <p:nvPr/>
        </p:nvPicPr>
        <p:blipFill>
          <a:blip r:embed="rId5" cstate="print"/>
          <a:srcRect l="10000" t="7813" r="9375" b="17187"/>
          <a:stretch>
            <a:fillRect/>
          </a:stretch>
        </p:blipFill>
        <p:spPr bwMode="auto">
          <a:xfrm rot="337844">
            <a:off x="3697918" y="2651388"/>
            <a:ext cx="4993468" cy="3716069"/>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p:spPr>
      </p:pic>
      <p:pic>
        <p:nvPicPr>
          <p:cNvPr id="13" name="Recorded Sound">
            <a:hlinkClick r:id="" action="ppaction://media"/>
          </p:cNvPr>
          <p:cNvPicPr>
            <a:picLocks noRot="1" noChangeAspect="1"/>
          </p:cNvPicPr>
          <p:nvPr>
            <a:wavAudioFile r:embed="rId1" name="Recorded Sound"/>
          </p:nvPr>
        </p:nvPicPr>
        <p:blipFill>
          <a:blip r:embed="rId6" cstate="print"/>
          <a:stretch>
            <a:fillRect/>
          </a:stretch>
        </p:blipFill>
        <p:spPr>
          <a:xfrm>
            <a:off x="86106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54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10401" y="152400"/>
            <a:ext cx="1960563" cy="3276600"/>
            <a:chOff x="6553200" y="1143000"/>
            <a:chExt cx="1655763" cy="2901950"/>
          </a:xfrm>
        </p:grpSpPr>
        <p:grpSp>
          <p:nvGrpSpPr>
            <p:cNvPr id="3" name="Group 7"/>
            <p:cNvGrpSpPr>
              <a:grpSpLocks/>
            </p:cNvGrpSpPr>
            <p:nvPr/>
          </p:nvGrpSpPr>
          <p:grpSpPr bwMode="auto">
            <a:xfrm>
              <a:off x="6553200" y="1143000"/>
              <a:ext cx="1579563" cy="1606550"/>
              <a:chOff x="4733" y="12628"/>
              <a:chExt cx="2486" cy="2531"/>
            </a:xfrm>
          </p:grpSpPr>
          <p:sp>
            <p:nvSpPr>
              <p:cNvPr id="7" name="Oval 8"/>
              <p:cNvSpPr>
                <a:spLocks noChangeArrowheads="1"/>
              </p:cNvSpPr>
              <p:nvPr/>
            </p:nvSpPr>
            <p:spPr bwMode="auto">
              <a:xfrm>
                <a:off x="4733" y="12628"/>
                <a:ext cx="2486" cy="2531"/>
              </a:xfrm>
              <a:prstGeom prst="ellipse">
                <a:avLst/>
              </a:prstGeom>
              <a:solidFill>
                <a:srgbClr val="B2A1C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 Box 9"/>
              <p:cNvSpPr txBox="1">
                <a:spLocks noChangeArrowheads="1"/>
              </p:cNvSpPr>
              <p:nvPr/>
            </p:nvSpPr>
            <p:spPr bwMode="auto">
              <a:xfrm>
                <a:off x="4900" y="1306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Plan</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DAILY LESSONS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10"/>
            <p:cNvGrpSpPr>
              <a:grpSpLocks/>
            </p:cNvGrpSpPr>
            <p:nvPr/>
          </p:nvGrpSpPr>
          <p:grpSpPr bwMode="auto">
            <a:xfrm>
              <a:off x="6629400" y="2438400"/>
              <a:ext cx="1579563" cy="1606550"/>
              <a:chOff x="11416" y="7261"/>
              <a:chExt cx="2486" cy="2531"/>
            </a:xfrm>
          </p:grpSpPr>
          <p:sp>
            <p:nvSpPr>
              <p:cNvPr id="5" name="Oval 11"/>
              <p:cNvSpPr>
                <a:spLocks noChangeArrowheads="1"/>
              </p:cNvSpPr>
              <p:nvPr/>
            </p:nvSpPr>
            <p:spPr bwMode="auto">
              <a:xfrm>
                <a:off x="11416" y="7261"/>
                <a:ext cx="2486" cy="2531"/>
              </a:xfrm>
              <a:prstGeom prst="ellipse">
                <a:avLst/>
              </a:prstGeom>
              <a:solidFill>
                <a:srgbClr val="7F7F7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Box 12"/>
              <p:cNvSpPr txBox="1">
                <a:spLocks noChangeArrowheads="1"/>
              </p:cNvSpPr>
              <p:nvPr/>
            </p:nvSpPr>
            <p:spPr bwMode="auto">
              <a:xfrm>
                <a:off x="11583" y="7422"/>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Incorporate</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TECHNOLOGY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pic>
        <p:nvPicPr>
          <p:cNvPr id="9" name="Picture 8" descr="math learning.jpg"/>
          <p:cNvPicPr>
            <a:picLocks noChangeAspect="1"/>
          </p:cNvPicPr>
          <p:nvPr/>
        </p:nvPicPr>
        <p:blipFill>
          <a:blip r:embed="rId4" cstate="print"/>
          <a:stretch>
            <a:fillRect/>
          </a:stretch>
        </p:blipFill>
        <p:spPr>
          <a:xfrm>
            <a:off x="1905003" y="3505202"/>
            <a:ext cx="4067175" cy="2980525"/>
          </a:xfrm>
          <a:prstGeom prst="rect">
            <a:avLst/>
          </a:prstGeom>
        </p:spPr>
      </p:pic>
      <p:sp>
        <p:nvSpPr>
          <p:cNvPr id="10" name="TextBox 9"/>
          <p:cNvSpPr txBox="1"/>
          <p:nvPr/>
        </p:nvSpPr>
        <p:spPr>
          <a:xfrm>
            <a:off x="457200" y="381000"/>
            <a:ext cx="6172200" cy="2123658"/>
          </a:xfrm>
          <a:prstGeom prst="rect">
            <a:avLst/>
          </a:prstGeom>
          <a:noFill/>
        </p:spPr>
        <p:txBody>
          <a:bodyPr wrap="square" rtlCol="0">
            <a:spAutoFit/>
          </a:bodyPr>
          <a:lstStyle/>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Other Lessons and resources are available online.</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Recorded Sound">
            <a:hlinkClick r:id="" action="ppaction://media"/>
          </p:cNvPr>
          <p:cNvPicPr>
            <a:picLocks noRot="1" noChangeAspect="1"/>
          </p:cNvPicPr>
          <p:nvPr>
            <a:wavAudioFile r:embed="rId1" name="Recorded Sound"/>
          </p:nvPr>
        </p:nvPicPr>
        <p:blipFill>
          <a:blip r:embed="rId5" cstate="print"/>
          <a:stretch>
            <a:fillRect/>
          </a:stretch>
        </p:blipFill>
        <p:spPr>
          <a:xfrm>
            <a:off x="86868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robot-kingdom.com/wp-content/uploads/2013/09/Share_Logo.jpg"/>
          <p:cNvPicPr>
            <a:picLocks noChangeAspect="1" noChangeArrowheads="1"/>
          </p:cNvPicPr>
          <p:nvPr/>
        </p:nvPicPr>
        <p:blipFill>
          <a:blip r:embed="rId3" cstate="print"/>
          <a:srcRect t="25373"/>
          <a:stretch>
            <a:fillRect/>
          </a:stretch>
        </p:blipFill>
        <p:spPr bwMode="auto">
          <a:xfrm>
            <a:off x="1981200" y="1524000"/>
            <a:ext cx="4991608" cy="2793810"/>
          </a:xfrm>
          <a:prstGeom prst="rect">
            <a:avLst/>
          </a:prstGeom>
          <a:noFill/>
        </p:spPr>
      </p:pic>
      <p:sp>
        <p:nvSpPr>
          <p:cNvPr id="4" name="TextBox 3"/>
          <p:cNvSpPr txBox="1"/>
          <p:nvPr/>
        </p:nvSpPr>
        <p:spPr>
          <a:xfrm>
            <a:off x="914400" y="3581402"/>
            <a:ext cx="7239000" cy="1015663"/>
          </a:xfrm>
          <a:prstGeom prst="rect">
            <a:avLst/>
          </a:prstGeom>
          <a:noFill/>
        </p:spPr>
        <p:txBody>
          <a:bodyPr wrap="square" rtlCol="0">
            <a:spAutoFit/>
          </a:bodyPr>
          <a:lstStyle/>
          <a:p>
            <a:pPr algn="ctr"/>
            <a:r>
              <a:rPr lang="en-US" sz="6000" b="1" dirty="0" smtClean="0">
                <a:solidFill>
                  <a:srgbClr val="0070C0"/>
                </a:solidFill>
                <a:effectLst>
                  <a:outerShdw blurRad="38100" dist="38100" dir="2700000" algn="tl">
                    <a:srgbClr val="000000">
                      <a:alpha val="43137"/>
                    </a:srgbClr>
                  </a:outerShdw>
                </a:effectLst>
                <a:latin typeface="Arial Black" pitchFamily="34" charset="0"/>
              </a:rPr>
              <a:t>RESOURCES</a:t>
            </a:r>
            <a:endParaRPr lang="en-US" sz="6000" b="1" dirty="0">
              <a:solidFill>
                <a:srgbClr val="0070C0"/>
              </a:solidFill>
              <a:effectLst>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1905000" y="5486400"/>
            <a:ext cx="4038600" cy="861774"/>
          </a:xfrm>
          <a:prstGeom prst="rect">
            <a:avLst/>
          </a:prstGeom>
          <a:noFill/>
        </p:spPr>
        <p:txBody>
          <a:bodyPr wrap="square" rtlCol="0">
            <a:spAutoFit/>
          </a:bodyPr>
          <a:lstStyle/>
          <a:p>
            <a:r>
              <a:rPr lang="en-US" b="1" dirty="0" smtClean="0"/>
              <a:t>Beth </a:t>
            </a:r>
            <a:r>
              <a:rPr lang="en-US" b="1" dirty="0" err="1" smtClean="0"/>
              <a:t>Pesnell</a:t>
            </a:r>
            <a:endParaRPr lang="en-US" b="1" dirty="0" smtClean="0"/>
          </a:p>
          <a:p>
            <a:r>
              <a:rPr lang="en-US" sz="1400" dirty="0" smtClean="0"/>
              <a:t>Elementary Curriculum Specialist</a:t>
            </a:r>
          </a:p>
          <a:p>
            <a:r>
              <a:rPr lang="en-US" b="1" dirty="0" smtClean="0"/>
              <a:t>bpesnell@rps.k12.ar.us</a:t>
            </a:r>
            <a:endParaRPr lang="en-US" b="1" dirty="0"/>
          </a:p>
        </p:txBody>
      </p:sp>
      <p:pic>
        <p:nvPicPr>
          <p:cNvPr id="8" name="Picture 7" descr="RPS.JPG"/>
          <p:cNvPicPr>
            <a:picLocks noChangeAspect="1"/>
          </p:cNvPicPr>
          <p:nvPr/>
        </p:nvPicPr>
        <p:blipFill>
          <a:blip r:embed="rId4" cstate="print"/>
          <a:stretch>
            <a:fillRect/>
          </a:stretch>
        </p:blipFill>
        <p:spPr>
          <a:xfrm>
            <a:off x="4419602" y="5715000"/>
            <a:ext cx="809297" cy="609600"/>
          </a:xfrm>
          <a:prstGeom prst="rect">
            <a:avLst/>
          </a:prstGeom>
        </p:spPr>
      </p:pic>
      <p:pic>
        <p:nvPicPr>
          <p:cNvPr id="9" name="Picture 8" descr="2014-09-18 08-56-10.436.jpg"/>
          <p:cNvPicPr>
            <a:picLocks noChangeAspect="1"/>
          </p:cNvPicPr>
          <p:nvPr/>
        </p:nvPicPr>
        <p:blipFill>
          <a:blip r:embed="rId5" cstate="print"/>
          <a:stretch>
            <a:fillRect/>
          </a:stretch>
        </p:blipFill>
        <p:spPr>
          <a:xfrm>
            <a:off x="988151" y="5410200"/>
            <a:ext cx="824728" cy="1066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33400" y="381002"/>
            <a:ext cx="8229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Teacher Created Resources pages!!!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Recorded Sound">
            <a:hlinkClick r:id="" action="ppaction://media"/>
          </p:cNvPr>
          <p:cNvPicPr>
            <a:picLocks noRot="1" noChangeAspect="1"/>
          </p:cNvPicPr>
          <p:nvPr>
            <a:wavAudioFile r:embed="rId1" name="Recorded Sound"/>
          </p:nvPr>
        </p:nvPicPr>
        <p:blipFill>
          <a:blip r:embed="rId6" cstate="print"/>
          <a:stretch>
            <a:fillRect/>
          </a:stretch>
        </p:blipFill>
        <p:spPr>
          <a:xfrm>
            <a:off x="86868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6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381002" y="304802"/>
            <a:ext cx="8237537" cy="6105525"/>
          </a:xfrm>
          <a:prstGeom prst="rect">
            <a:avLst/>
          </a:prstGeom>
          <a:noFill/>
          <a:ln w="9525">
            <a:noFill/>
            <a:miter lim="800000"/>
            <a:headEnd/>
            <a:tailEnd/>
          </a:ln>
        </p:spPr>
      </p:pic>
      <p:pic>
        <p:nvPicPr>
          <p:cNvPr id="3" name="Recorded Sound">
            <a:hlinkClick r:id="" action="ppaction://media"/>
          </p:cNvPr>
          <p:cNvPicPr>
            <a:picLocks noRot="1" noChangeAspect="1"/>
          </p:cNvPicPr>
          <p:nvPr>
            <a:wavAudioFile r:embed="rId1" name="Recorded Sound"/>
          </p:nvPr>
        </p:nvPicPr>
        <p:blipFill>
          <a:blip r:embed="rId5" cstate="print"/>
          <a:stretch>
            <a:fillRect/>
          </a:stretch>
        </p:blipFill>
        <p:spPr>
          <a:xfrm>
            <a:off x="86868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2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371600" y="152402"/>
            <a:ext cx="5715000" cy="1211263"/>
            <a:chOff x="609" y="1451"/>
            <a:chExt cx="13940" cy="2736"/>
          </a:xfrm>
        </p:grpSpPr>
        <p:sp>
          <p:nvSpPr>
            <p:cNvPr id="16390" name="AutoShape 6"/>
            <p:cNvSpPr>
              <a:spLocks noChangeArrowheads="1"/>
            </p:cNvSpPr>
            <p:nvPr/>
          </p:nvSpPr>
          <p:spPr bwMode="auto">
            <a:xfrm>
              <a:off x="609" y="1451"/>
              <a:ext cx="13940" cy="2736"/>
            </a:xfrm>
            <a:prstGeom prst="leftRightArrow">
              <a:avLst>
                <a:gd name="adj1" fmla="val 50000"/>
                <a:gd name="adj2" fmla="val 101901"/>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6391" name="Text Box 7"/>
            <p:cNvSpPr txBox="1">
              <a:spLocks noChangeArrowheads="1"/>
            </p:cNvSpPr>
            <p:nvPr/>
          </p:nvSpPr>
          <p:spPr bwMode="auto">
            <a:xfrm>
              <a:off x="3244" y="2322"/>
              <a:ext cx="8441" cy="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Essential Questions</a:t>
              </a:r>
              <a:endParaRPr kumimoji="0" lang="en-US" sz="5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0" name="Picture 9"/>
          <p:cNvPicPr>
            <a:picLocks noChangeAspect="1" noChangeArrowheads="1"/>
          </p:cNvPicPr>
          <p:nvPr/>
        </p:nvPicPr>
        <p:blipFill>
          <a:blip r:embed="rId4" cstate="print"/>
          <a:srcRect/>
          <a:stretch>
            <a:fillRect/>
          </a:stretch>
        </p:blipFill>
        <p:spPr bwMode="auto">
          <a:xfrm>
            <a:off x="7391401" y="381002"/>
            <a:ext cx="1452171" cy="10763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tretch>
            <a:fillRect/>
          </a:stretch>
        </p:blipFill>
        <p:spPr bwMode="auto">
          <a:xfrm>
            <a:off x="381002" y="1600200"/>
            <a:ext cx="3949993" cy="511031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648200" y="2590800"/>
            <a:ext cx="3886200" cy="32316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i="1" dirty="0" smtClean="0">
                <a:solidFill>
                  <a:schemeClr val="tx1"/>
                </a:solidFill>
              </a:rPr>
              <a:t>How can I use the coordinate plane to solve real-world and mathematical problems?</a:t>
            </a:r>
          </a:p>
          <a:p>
            <a:pPr algn="ctr"/>
            <a:r>
              <a:rPr lang="en-US" sz="1400" b="1" i="1" dirty="0" smtClean="0">
                <a:solidFill>
                  <a:schemeClr val="tx1"/>
                </a:solidFill>
              </a:rPr>
              <a:t>5.G.1, 5.G.2, &amp; 5.OA.3</a:t>
            </a:r>
          </a:p>
          <a:p>
            <a:pPr algn="ctr"/>
            <a:endParaRPr lang="en-US" sz="1400" b="1" i="1" dirty="0" smtClean="0">
              <a:solidFill>
                <a:schemeClr val="tx1"/>
              </a:solidFill>
            </a:endParaRPr>
          </a:p>
          <a:p>
            <a:pPr algn="ctr"/>
            <a:r>
              <a:rPr lang="en-US" sz="2400" b="1" i="1" dirty="0" smtClean="0">
                <a:solidFill>
                  <a:schemeClr val="tx1"/>
                </a:solidFill>
              </a:rPr>
              <a:t>How can attributes of shapes help me classify </a:t>
            </a:r>
          </a:p>
          <a:p>
            <a:pPr algn="ctr"/>
            <a:r>
              <a:rPr lang="en-US" sz="2400" b="1" i="1" dirty="0" smtClean="0">
                <a:solidFill>
                  <a:schemeClr val="tx1"/>
                </a:solidFill>
              </a:rPr>
              <a:t>2-dimensional figures?</a:t>
            </a:r>
          </a:p>
          <a:p>
            <a:pPr algn="ctr"/>
            <a:r>
              <a:rPr lang="en-US" sz="1600" b="1" i="1" dirty="0" smtClean="0">
                <a:solidFill>
                  <a:schemeClr val="tx1"/>
                </a:solidFill>
              </a:rPr>
              <a:t>5.G.3 &amp; 5.G.4</a:t>
            </a:r>
          </a:p>
          <a:p>
            <a:pPr algn="ctr"/>
            <a:endParaRPr lang="en-US" sz="1600" b="1" i="1" dirty="0">
              <a:solidFill>
                <a:schemeClr val="tx1"/>
              </a:solidFill>
            </a:endParaRPr>
          </a:p>
        </p:txBody>
      </p:sp>
      <p:pic>
        <p:nvPicPr>
          <p:cNvPr id="9" name="Recorded Sound">
            <a:hlinkClick r:id="" action="ppaction://media"/>
          </p:cNvPr>
          <p:cNvPicPr>
            <a:picLocks noRot="1" noChangeAspect="1"/>
          </p:cNvPicPr>
          <p:nvPr>
            <a:wavAudioFile r:embed="rId1" name="Recorded Sound"/>
          </p:nvPr>
        </p:nvPicPr>
        <p:blipFill>
          <a:blip r:embed="rId6" cstate="print"/>
          <a:stretch>
            <a:fillRect/>
          </a:stretch>
        </p:blipFill>
        <p:spPr>
          <a:xfrm>
            <a:off x="86106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56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4" cstate="print"/>
          <a:srcRect/>
          <a:stretch>
            <a:fillRect/>
          </a:stretch>
        </p:blipFill>
        <p:spPr bwMode="auto">
          <a:xfrm>
            <a:off x="5943601" y="5638802"/>
            <a:ext cx="1452171" cy="1076325"/>
          </a:xfrm>
          <a:prstGeom prst="rect">
            <a:avLst/>
          </a:prstGeom>
          <a:noFill/>
          <a:ln w="9525">
            <a:noFill/>
            <a:miter lim="800000"/>
            <a:headEnd/>
            <a:tailEnd/>
          </a:ln>
        </p:spPr>
      </p:pic>
      <p:grpSp>
        <p:nvGrpSpPr>
          <p:cNvPr id="17" name="Group 16"/>
          <p:cNvGrpSpPr/>
          <p:nvPr/>
        </p:nvGrpSpPr>
        <p:grpSpPr>
          <a:xfrm>
            <a:off x="7543800" y="5181600"/>
            <a:ext cx="1447800" cy="1447800"/>
            <a:chOff x="6172200" y="-228600"/>
            <a:chExt cx="1447800" cy="1447800"/>
          </a:xfrm>
        </p:grpSpPr>
        <p:sp>
          <p:nvSpPr>
            <p:cNvPr id="15" name="Oval 3"/>
            <p:cNvSpPr>
              <a:spLocks noChangeArrowheads="1"/>
            </p:cNvSpPr>
            <p:nvPr/>
          </p:nvSpPr>
          <p:spPr bwMode="auto">
            <a:xfrm>
              <a:off x="6172200" y="-2286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4"/>
            <p:cNvSpPr txBox="1">
              <a:spLocks noChangeArrowheads="1"/>
            </p:cNvSpPr>
            <p:nvPr/>
          </p:nvSpPr>
          <p:spPr bwMode="auto">
            <a:xfrm>
              <a:off x="6248400" y="76200"/>
              <a:ext cx="1289975" cy="757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200" b="1" i="0" u="none" strike="noStrike" cap="none" normalizeH="0" baseline="0" dirty="0" smtClean="0">
                  <a:ln>
                    <a:noFill/>
                  </a:ln>
                  <a:solidFill>
                    <a:schemeClr val="tx1"/>
                  </a:solidFill>
                  <a:effectLst/>
                  <a:latin typeface="Calibri" pitchFamily="34" charset="0"/>
                  <a:cs typeface="Arial" pitchFamily="34" charset="0"/>
                </a:rPr>
                <a:t> the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7" name="TextBox 6"/>
          <p:cNvSpPr txBox="1"/>
          <p:nvPr/>
        </p:nvSpPr>
        <p:spPr>
          <a:xfrm>
            <a:off x="6019800" y="228600"/>
            <a:ext cx="2895600" cy="369332"/>
          </a:xfrm>
          <a:prstGeom prst="rect">
            <a:avLst/>
          </a:prstGeom>
          <a:noFill/>
        </p:spPr>
        <p:txBody>
          <a:bodyPr wrap="square" rtlCol="0">
            <a:spAutoFit/>
          </a:bodyPr>
          <a:lstStyle/>
          <a:p>
            <a:r>
              <a:rPr lang="en-US" dirty="0" smtClean="0"/>
              <a:t> </a:t>
            </a:r>
            <a:endParaRPr lang="en-US" dirty="0"/>
          </a:p>
        </p:txBody>
      </p:sp>
      <p:pic>
        <p:nvPicPr>
          <p:cNvPr id="12" name="Picture 11" descr="5th Grade Unit 5 Pacing Guide.jpg"/>
          <p:cNvPicPr>
            <a:picLocks noChangeAspect="1"/>
          </p:cNvPicPr>
          <p:nvPr/>
        </p:nvPicPr>
        <p:blipFill>
          <a:blip r:embed="rId5" cstate="print"/>
          <a:srcRect l="20125" t="17778" r="2250" b="38889"/>
          <a:stretch>
            <a:fillRect/>
          </a:stretch>
        </p:blipFill>
        <p:spPr>
          <a:xfrm>
            <a:off x="0" y="152400"/>
            <a:ext cx="6541477" cy="4724400"/>
          </a:xfrm>
          <a:prstGeom prst="rect">
            <a:avLst/>
          </a:prstGeom>
        </p:spPr>
      </p:pic>
      <p:sp>
        <p:nvSpPr>
          <p:cNvPr id="9" name="TextBox 8"/>
          <p:cNvSpPr txBox="1"/>
          <p:nvPr/>
        </p:nvSpPr>
        <p:spPr>
          <a:xfrm>
            <a:off x="6477000" y="304800"/>
            <a:ext cx="23622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5.G.1 Graphing on the coordinate grid in the first quadrant. Students need to be able to understand that you plot the x coordinate first and then the y coordinate. </a:t>
            </a:r>
            <a:endParaRPr lang="en-US" sz="1200" dirty="0"/>
          </a:p>
        </p:txBody>
      </p:sp>
      <p:sp>
        <p:nvSpPr>
          <p:cNvPr id="10" name="TextBox 9"/>
          <p:cNvSpPr txBox="1"/>
          <p:nvPr/>
        </p:nvSpPr>
        <p:spPr>
          <a:xfrm>
            <a:off x="6400800" y="1524000"/>
            <a:ext cx="23622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5.G.2 Using the coordinate grid in the first quadrant in real world problems. Make sense of the points in context. </a:t>
            </a:r>
            <a:endParaRPr lang="en-US" sz="1200" dirty="0"/>
          </a:p>
        </p:txBody>
      </p:sp>
      <p:sp>
        <p:nvSpPr>
          <p:cNvPr id="11" name="TextBox 10"/>
          <p:cNvSpPr txBox="1"/>
          <p:nvPr/>
        </p:nvSpPr>
        <p:spPr>
          <a:xfrm>
            <a:off x="6400800" y="2514600"/>
            <a:ext cx="236220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5.G.3 &amp; 4 Using a hierarchy based on properties. Students will need some review on the vocabulary of the shapes and what are their defining properties. Graphic Organizers will be helpful to help students organize their ideas about the properties of each shape. This includes quadrilaterals and triangles. </a:t>
            </a:r>
            <a:endParaRPr lang="en-US" sz="1200" dirty="0"/>
          </a:p>
        </p:txBody>
      </p:sp>
      <p:sp>
        <p:nvSpPr>
          <p:cNvPr id="13" name="TextBox 12"/>
          <p:cNvSpPr txBox="1"/>
          <p:nvPr/>
        </p:nvSpPr>
        <p:spPr>
          <a:xfrm>
            <a:off x="1219200" y="4953000"/>
            <a:ext cx="342900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5.OA.3 This standard asks student to generate a rule for a numeric pattern (such as x 2 or +3) and then plot the resulting numbers on a coordinate grid.  For example, if the rule is times 2, If x is 1 then y is 2. If x is 3, then y would be 6. Students would then plot the coordinates (1, 2) and (3, 6) on the coordinate plane. </a:t>
            </a:r>
            <a:endParaRPr lang="en-US" sz="1200" dirty="0"/>
          </a:p>
        </p:txBody>
      </p:sp>
      <p:cxnSp>
        <p:nvCxnSpPr>
          <p:cNvPr id="19" name="Straight Arrow Connector 18"/>
          <p:cNvCxnSpPr/>
          <p:nvPr/>
        </p:nvCxnSpPr>
        <p:spPr>
          <a:xfrm flipH="1" flipV="1">
            <a:off x="533400" y="4572000"/>
            <a:ext cx="685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Recorded Sound">
            <a:hlinkClick r:id="" action="ppaction://media"/>
          </p:cNvPr>
          <p:cNvPicPr>
            <a:picLocks noRot="1" noChangeAspect="1"/>
          </p:cNvPicPr>
          <p:nvPr>
            <a:wavAudioFile r:embed="rId1" name="Recorded Sound"/>
          </p:nvPr>
        </p:nvPicPr>
        <p:blipFill>
          <a:blip r:embed="rId6" cstate="print"/>
          <a:stretch>
            <a:fillRect/>
          </a:stretch>
        </p:blipFill>
        <p:spPr>
          <a:xfrm>
            <a:off x="3048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929"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335481" y="2120785"/>
            <a:ext cx="1395803" cy="1117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a:picLocks noChangeAspect="1" noChangeArrowheads="1"/>
          </p:cNvPicPr>
          <p:nvPr/>
        </p:nvPicPr>
        <p:blipFill>
          <a:blip r:embed="rId4" cstate="print"/>
          <a:srcRect/>
          <a:stretch>
            <a:fillRect/>
          </a:stretch>
        </p:blipFill>
        <p:spPr bwMode="auto">
          <a:xfrm>
            <a:off x="5482775" y="5334000"/>
            <a:ext cx="1760597" cy="1304925"/>
          </a:xfrm>
          <a:prstGeom prst="rect">
            <a:avLst/>
          </a:prstGeom>
          <a:noFill/>
          <a:ln w="9525">
            <a:noFill/>
            <a:miter lim="800000"/>
            <a:headEnd/>
            <a:tailEnd/>
          </a:ln>
        </p:spPr>
      </p:pic>
      <p:grpSp>
        <p:nvGrpSpPr>
          <p:cNvPr id="2" name="Group 16"/>
          <p:cNvGrpSpPr/>
          <p:nvPr/>
        </p:nvGrpSpPr>
        <p:grpSpPr>
          <a:xfrm>
            <a:off x="7467600" y="5181600"/>
            <a:ext cx="1447800" cy="1447800"/>
            <a:chOff x="6172200" y="457200"/>
            <a:chExt cx="1447800" cy="1447800"/>
          </a:xfrm>
        </p:grpSpPr>
        <p:sp>
          <p:nvSpPr>
            <p:cNvPr id="15" name="Oval 3"/>
            <p:cNvSpPr>
              <a:spLocks noChangeArrowheads="1"/>
            </p:cNvSpPr>
            <p:nvPr/>
          </p:nvSpPr>
          <p:spPr bwMode="auto">
            <a:xfrm>
              <a:off x="6172200" y="4572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4"/>
            <p:cNvSpPr txBox="1">
              <a:spLocks noChangeArrowheads="1"/>
            </p:cNvSpPr>
            <p:nvPr/>
          </p:nvSpPr>
          <p:spPr bwMode="auto">
            <a:xfrm>
              <a:off x="6257228" y="488180"/>
              <a:ext cx="1289975" cy="757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200" b="1" i="0" u="none" strike="noStrike" cap="none" normalizeH="0" baseline="0" dirty="0" smtClean="0">
                  <a:ln>
                    <a:noFill/>
                  </a:ln>
                  <a:solidFill>
                    <a:schemeClr val="tx1"/>
                  </a:solidFill>
                  <a:effectLst/>
                  <a:latin typeface="Calibri" pitchFamily="34" charset="0"/>
                  <a:cs typeface="Arial" pitchFamily="34" charset="0"/>
                </a:rPr>
                <a:t> the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4098" name="Picture 2"/>
          <p:cNvPicPr>
            <a:picLocks noChangeAspect="1" noChangeArrowheads="1"/>
          </p:cNvPicPr>
          <p:nvPr/>
        </p:nvPicPr>
        <p:blipFill>
          <a:blip r:embed="rId5" cstate="print"/>
          <a:srcRect l="2326" t="45257" r="2326" b="22449"/>
          <a:stretch>
            <a:fillRect/>
          </a:stretch>
        </p:blipFill>
        <p:spPr bwMode="auto">
          <a:xfrm>
            <a:off x="-1" y="423849"/>
            <a:ext cx="6858001" cy="3005151"/>
          </a:xfrm>
          <a:prstGeom prst="rect">
            <a:avLst/>
          </a:prstGeom>
          <a:noFill/>
          <a:ln w="9525">
            <a:noFill/>
            <a:miter lim="800000"/>
            <a:headEnd/>
            <a:tailEnd/>
          </a:ln>
        </p:spPr>
      </p:pic>
      <p:sp>
        <p:nvSpPr>
          <p:cNvPr id="2055" name="AutoShape 7" descr="data:image/jpeg;base64,/9j/4AAQSkZJRgABAQAAAQABAAD/2wCEAAkGBwgHBgkIBwgKCgkVGSIaGAwVGBseFRAiICMcIiAcHx8kKDQsJCYxJyYfJDItJTU3LzM6Kyk4ODQ0Nys5MTcBCgoKBQUFDgUFDisZExkrKysrKysrKysrKysrKysrKysrKysrKysrKysrKysrKysrKysrKysrKysrKysrKysrK//AABEIAQAAxQMBIgACEQEDEQH/xAAaAAEBAQEBAQEAAAAAAAAAAAAACAcFBgMC/8QANBABAAEDAgUCBQIEBwEAAAAAAAECAwQFBhEXVpHRByESMUFRYYGhE0JTcQgjMjNyssEU/8QAFAEBAAAAAAAAAAAAAAAAAAAAAP/EABQRAQAAAAAAAAAAAAAAAAAAAAD/2gAMAwEAAhEDEQA/ANxAAAAAAAAAAAAAAAAAAAAAAAAAAAAAAAAAAAAAAAAAAAAAAAAAAAAAAAAAAAAAAAAAAAAAAAAAAAAAAAAAAAAAAAAAAAAAAAAAAAAAAAAAAAAAAAAAABx9ybo0TbGPTf1zULWNFX+mieM11/8AGmOMz9OMxHCPqDsDPcb1m2Xfv/wq8zJsx/UrtVfD+3Gf2e7wsvGz8W3lYV+3kY9ccabtExNNUfiYB9wAAAAAAAAAAAAAAAAAAAAAfLKv28XGu5F6fhtUUzVM/aIjjKON0a/m7m1zJ1XUK6qrlc+1HHjFqn+Win8RHt+fnPvKv9cxKtQ0XUMK3PCu5aroiftNVMx/6i2uiu1XVbuUVUVxPCaZjhMTHziYB+Wr/wCH7c2Rhbknb927VVhZEVTTbn5UXKY+LjH240xMT9+FP2ZQ956IYN7M9R9OrtRxotRXcrn7R8M0/wDaqmP1BUoAAAAAAAAAAAAAAAAAAAAADJfUj0do1/ULur7eyLOJmVzxuY9fGLd2frXExx+Gqfr7TEz7+3vM60AmnF9EN3Xr8UXv/gsW/wCpNzjHaImW1enuxcDZOnV2seucjMucP4mVMcJr4fKIj6Ux7+3eXrAAAAAAAAAAAAAAAAAAE7+rW9Ny6Pv7U8HTNZysfFpi38NqmY4U8bdEzw9vvMyCiBJHMfeXUOb3jwcx95dQ5vePAK3Ekcx95dQ5vePBzH3l1Dm948ArcSRzH3l1Dm948HMfeXUOb3jwCtxJHMfeXUOb3jwcx95dQ5vePAK3Ekcx95dQ5vePBzH3l1Dm948ArcSRzH3l1Dm948HMfeXUOb3jwCtxJHMfeXUOb3jw3T0N1nUtd2jk5er5t3LvxkVUxcr+cRFFuYjvMz+oNDAAAAAAAAAATv6tbL3Lq+/9TztM0bKyMWqLfw3aYjhVwt0RPD3+8TCiAEkcuN5dPZvaPJy43l09m9o8q3ASRy43l09m9o8nLjeXT2b2jyrcBJHLjeXT2b2jycuN5dPZvaPKtwEkcuN5dPZvaPJy43l09m9o8q3ASRy43l09m9o8nLjeXT2b2jyrcBJHLjeXT2b2jycuN5dPZvaPKtwEkcuN5dPZvaPLdPQ7RtS0LaOTiavhXcS/ORVVFuv5zE0W4ie8TH6NDAAAAAAAAAAAAAAAAAAZF6i+slOhahe0nbmPZysuieFzJucZt25j50xETHxTH1njERP3BromnE9b93Wb8V34wMi39bc2+EfpMTEts9P98YG9tMryMWibGVRwi7izPGbcz8pifrTPvwn8T7A9UAAAAAAAAAAAAAAAAAAAAADmbnzrmmba1bULH+7asXK6f7001TH7wjKqqquqaq5mqqfeZn5ytfUcO1qOn5WDkRxs3aKqKo/FUTE/tKONw6Lm7e1jJ0vUbc0X7c8OP0rj6VR+Jj3gHOaF6EZ97E9RcPHtz/l36K6Ko/EUzXH70wz1r3+HvbGRk67c3HftTTiWaZpt1z/PXVHCeH4imZif7wCgwAAAAAAAAAAAAAAAAAAAAAHE3LtPQ90Wabet6fbyJp/03PeK6P7VRwnh+Pk7YDPcT0a2ZjX4u14WRkRHv/Dru1fD2jhx/V73FxrGHjW8bEs27FimOFNqiIimmPtER8n1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data:image/png;base64,iVBORw0KGgoAAAANSUhEUgAAAMUAAAEACAMAAAA0tEJxAAAAdVBMVEX///8AAAB5eXl4eHj6+vp8fHwgICB/f3/29vYhISH7+/vw8PCJiYlCQkISEhLGxsZHR0eVlZXg4OBMTEzX19e/v7+ZmZldXV1ycnI6OjqNjY1UVFQbGxuGhobS0tIvLy+oqKhkZGTn5+e5ublra2ulpaUNDQ0pm7c0AAACfUlEQVR4nO3ca0/qQBCH8XbLUhQFkbscAY8ev/9HtJf1IDC82Jp2Ms3zSwilXDL/bEmHLW2SAAAAAAAAAAAAAAAAAAAAAAAAAAAAANCxX72t19n7X+06fmGUp98OS+1imppO0h/eBtr1NHJMz23H2hU1sE8vzbVLije4CpGmM+2ior0KKT5H2lVFGkyEFOlRu6xI19+K0pN2WZGkDapwr11XnJ2c4lm7rjgHOcVUu644d3IKY33IjRTGxmIup1ho1xUnl1MY6winYohH7bIijT6lFEftsmKJm5S1PioZCSH+aRcV7/0qxE67pCYuf+sZ/JFUOh+ND+1ymvoxBzLfaxfzC+Ppym/czPR8FAAAAAAAHbjPnXeZc5l3rrz3zpdLPgtL4UHxfLXksnBz1SpfL7nqhVn9irAuvDcLq+onizfkbaSQj5q2aNLGBPtg2HGKu16k+NOLFMNWUtw4VNeadraorlMM2zjE35Mtqh8pOt+iejEW7C9up+i8A2njiOwgrxq/ul0L90XT5rOsbv583e6V60Jj507dXmgT62dc+KDyzldtYOgB68aw+KzqUW7sz1QAAAAAAHRtvJzlGz9bWv734/jj/4TG2tgZSSers4mZB+1ymrk82S3TLqiJVXrJ4Gg8C7N99v6l/SSk2GoXFUsaCnOniCUvYgpr3wxpg7J3jpgYIk21y4ojnVtVsnWS2PhGCluXoejHWPTje5FsxRAH7bIiydc9eNUuK9JCTGFt3508CiGs7fTkC4LY62mFTsreZXIKm4sQTrugZl7sj0RpcbpCi905kKScj/Lr3fphaezaEwAAAAAAAAAAAAAAAAAAAAAAAAAAAEB/fAHJIhcSBCieH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6934200" y="572869"/>
            <a:ext cx="19812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5.NBT.5- Continue with multiplying whole numbers. </a:t>
            </a:r>
          </a:p>
          <a:p>
            <a:r>
              <a:rPr lang="en-US" sz="1200" dirty="0" smtClean="0"/>
              <a:t> </a:t>
            </a:r>
            <a:endParaRPr lang="en-US" sz="1200" dirty="0"/>
          </a:p>
        </p:txBody>
      </p:sp>
      <p:sp>
        <p:nvSpPr>
          <p:cNvPr id="11" name="TextBox 10"/>
          <p:cNvSpPr txBox="1"/>
          <p:nvPr/>
        </p:nvSpPr>
        <p:spPr>
          <a:xfrm>
            <a:off x="1371600" y="3533001"/>
            <a:ext cx="40386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5.OA.1 &amp; 5.OA.2 Bring these out in discussion and notation. </a:t>
            </a:r>
            <a:endParaRPr lang="en-US" sz="1200" dirty="0"/>
          </a:p>
        </p:txBody>
      </p:sp>
      <p:cxnSp>
        <p:nvCxnSpPr>
          <p:cNvPr id="13" name="Straight Arrow Connector 12"/>
          <p:cNvCxnSpPr>
            <a:stCxn id="11" idx="1"/>
          </p:cNvCxnSpPr>
          <p:nvPr/>
        </p:nvCxnSpPr>
        <p:spPr>
          <a:xfrm flipH="1" flipV="1">
            <a:off x="533400" y="3228201"/>
            <a:ext cx="838200" cy="443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81000" y="2819400"/>
            <a:ext cx="99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34200" y="1434405"/>
            <a:ext cx="182880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5.NBT.6 Divide whole numbers up to four-digits divided by two-digits. Strategies need to be based on place value, properties of operations, and the inverse property.  </a:t>
            </a:r>
            <a:endParaRPr lang="en-US" sz="1200" dirty="0"/>
          </a:p>
        </p:txBody>
      </p:sp>
      <p:pic>
        <p:nvPicPr>
          <p:cNvPr id="17" name="Recorded Sound">
            <a:hlinkClick r:id="" action="ppaction://media"/>
          </p:cNvPr>
          <p:cNvPicPr>
            <a:picLocks noRot="1" noChangeAspect="1"/>
          </p:cNvPicPr>
          <p:nvPr>
            <a:wavAudioFile r:embed="rId1" name="Recorded Sound"/>
          </p:nvPr>
        </p:nvPicPr>
        <p:blipFill>
          <a:blip r:embed="rId6" cstate="print"/>
          <a:stretch>
            <a:fillRect/>
          </a:stretch>
        </p:blipFill>
        <p:spPr>
          <a:xfrm>
            <a:off x="1524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35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2862322"/>
          </a:xfrm>
          <a:prstGeom prst="rect">
            <a:avLst/>
          </a:prstGeom>
          <a:noFill/>
        </p:spPr>
        <p:txBody>
          <a:bodyPr wrap="square" rtlCol="0">
            <a:spAutoFit/>
          </a:bodyPr>
          <a:lstStyle/>
          <a:p>
            <a:pPr algn="ctr"/>
            <a:r>
              <a:rPr lang="en-US" sz="3600" b="1" dirty="0" smtClean="0">
                <a:solidFill>
                  <a:srgbClr val="FF0000"/>
                </a:solidFill>
              </a:rPr>
              <a:t>Big Ideas for Unit 5:</a:t>
            </a:r>
          </a:p>
          <a:p>
            <a:endParaRPr lang="en-US" dirty="0" smtClean="0"/>
          </a:p>
          <a:p>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sp>
        <p:nvSpPr>
          <p:cNvPr id="3" name="TextBox 2"/>
          <p:cNvSpPr txBox="1"/>
          <p:nvPr/>
        </p:nvSpPr>
        <p:spPr>
          <a:xfrm>
            <a:off x="762000" y="1066800"/>
            <a:ext cx="7543800" cy="5632311"/>
          </a:xfrm>
          <a:prstGeom prst="rect">
            <a:avLst/>
          </a:prstGeom>
          <a:noFill/>
        </p:spPr>
        <p:txBody>
          <a:bodyPr wrap="square" rtlCol="0">
            <a:spAutoFit/>
          </a:bodyPr>
          <a:lstStyle/>
          <a:p>
            <a:pPr>
              <a:buFont typeface="Arial" pitchFamily="34" charset="0"/>
              <a:buChar char="•"/>
            </a:pPr>
            <a:r>
              <a:rPr lang="en-US" sz="2400" dirty="0" smtClean="0"/>
              <a:t>5.G.1, 5.G.2 &amp; 5.OA.3 – These standards go well together and all deal with the coordinate graph. Students will learn how the coordinate graph works, use it in real world problems and graph points generated by a pattern rule. </a:t>
            </a:r>
          </a:p>
          <a:p>
            <a:pPr>
              <a:buFont typeface="Arial" pitchFamily="34" charset="0"/>
              <a:buChar char="•"/>
            </a:pPr>
            <a:endParaRPr lang="en-US" sz="2400" dirty="0" smtClean="0"/>
          </a:p>
          <a:p>
            <a:pPr>
              <a:buFont typeface="Arial" pitchFamily="34" charset="0"/>
              <a:buChar char="•"/>
            </a:pPr>
            <a:r>
              <a:rPr lang="en-US" sz="2400" dirty="0" smtClean="0"/>
              <a:t>5.G.3 &amp; 5.G.4- Properties of shapes help us to classify the shapes. A hierarchy results and the shapes in one category also belong to all the subcategories of that category.</a:t>
            </a:r>
          </a:p>
          <a:p>
            <a:pPr>
              <a:buFont typeface="Arial" pitchFamily="34" charset="0"/>
              <a:buChar char="•"/>
            </a:pPr>
            <a:endParaRPr lang="en-US" sz="2400" dirty="0" smtClean="0"/>
          </a:p>
          <a:p>
            <a:pPr>
              <a:buFont typeface="Arial" pitchFamily="34" charset="0"/>
              <a:buChar char="•"/>
            </a:pPr>
            <a:r>
              <a:rPr lang="en-US" sz="2400" dirty="0" smtClean="0"/>
              <a:t>5.NBT.5 &amp; 5.NBT.6- Continue working with multiplication and division problems. Looking for more sophistication in student thinking.</a:t>
            </a:r>
          </a:p>
          <a:p>
            <a:pPr>
              <a:buFont typeface="Arial" pitchFamily="34" charset="0"/>
              <a:buChar char="•"/>
            </a:pPr>
            <a:endParaRPr lang="en-US" sz="2400" dirty="0" smtClean="0"/>
          </a:p>
          <a:p>
            <a:pPr>
              <a:buFont typeface="Arial" pitchFamily="34" charset="0"/>
              <a:buChar char="•"/>
            </a:pPr>
            <a:r>
              <a:rPr lang="en-US" sz="2400" dirty="0" smtClean="0"/>
              <a:t>5.OA.1 &amp; 5.OA.2- Notation! Work on notating student thinking in their work. </a:t>
            </a:r>
            <a:endParaRPr lang="en-US" sz="2400" dirty="0"/>
          </a:p>
        </p:txBody>
      </p:sp>
      <p:pic>
        <p:nvPicPr>
          <p:cNvPr id="4" name="Recorded Sound">
            <a:hlinkClick r:id="" action="ppaction://media"/>
          </p:cNvPr>
          <p:cNvPicPr>
            <a:picLocks noRot="1" noChangeAspect="1"/>
          </p:cNvPicPr>
          <p:nvPr>
            <a:wavAudioFile r:embed="rId1" name="Recorded Sound"/>
          </p:nvPr>
        </p:nvPicPr>
        <p:blipFill>
          <a:blip r:embed="rId3" cstate="print"/>
          <a:stretch>
            <a:fillRect/>
          </a:stretch>
        </p:blipFill>
        <p:spPr>
          <a:xfrm>
            <a:off x="88392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6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335481" y="2120785"/>
            <a:ext cx="1395803" cy="1117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a:picLocks noChangeAspect="1" noChangeArrowheads="1"/>
          </p:cNvPicPr>
          <p:nvPr/>
        </p:nvPicPr>
        <p:blipFill>
          <a:blip r:embed="rId4" cstate="print"/>
          <a:srcRect/>
          <a:stretch>
            <a:fillRect/>
          </a:stretch>
        </p:blipFill>
        <p:spPr bwMode="auto">
          <a:xfrm>
            <a:off x="7467600" y="457200"/>
            <a:ext cx="1452171" cy="1076325"/>
          </a:xfrm>
          <a:prstGeom prst="rect">
            <a:avLst/>
          </a:prstGeom>
          <a:noFill/>
          <a:ln w="9525">
            <a:noFill/>
            <a:miter lim="800000"/>
            <a:headEnd/>
            <a:tailEnd/>
          </a:ln>
        </p:spPr>
      </p:pic>
      <p:grpSp>
        <p:nvGrpSpPr>
          <p:cNvPr id="2" name="Group 16"/>
          <p:cNvGrpSpPr/>
          <p:nvPr/>
        </p:nvGrpSpPr>
        <p:grpSpPr>
          <a:xfrm>
            <a:off x="5410200" y="152400"/>
            <a:ext cx="1828800" cy="1600200"/>
            <a:chOff x="6172200" y="-228600"/>
            <a:chExt cx="1447800" cy="1447800"/>
          </a:xfrm>
        </p:grpSpPr>
        <p:sp>
          <p:nvSpPr>
            <p:cNvPr id="15" name="Oval 3"/>
            <p:cNvSpPr>
              <a:spLocks noChangeArrowheads="1"/>
            </p:cNvSpPr>
            <p:nvPr/>
          </p:nvSpPr>
          <p:spPr bwMode="auto">
            <a:xfrm>
              <a:off x="6172200" y="-2286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4"/>
            <p:cNvSpPr txBox="1">
              <a:spLocks noChangeArrowheads="1"/>
            </p:cNvSpPr>
            <p:nvPr/>
          </p:nvSpPr>
          <p:spPr bwMode="auto">
            <a:xfrm>
              <a:off x="6222125" y="76200"/>
              <a:ext cx="1316251" cy="7573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20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600" b="1" i="0" u="none" strike="noStrike" cap="none" normalizeH="0" baseline="0" dirty="0" smtClean="0">
                  <a:ln>
                    <a:noFill/>
                  </a:ln>
                  <a:solidFill>
                    <a:schemeClr val="tx1"/>
                  </a:solidFill>
                  <a:effectLst/>
                  <a:latin typeface="Calibri" pitchFamily="34" charset="0"/>
                  <a:cs typeface="Arial" pitchFamily="34" charset="0"/>
                </a:rPr>
                <a:t> the</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9" name="TextBox 8"/>
          <p:cNvSpPr txBox="1"/>
          <p:nvPr/>
        </p:nvSpPr>
        <p:spPr>
          <a:xfrm>
            <a:off x="6172200" y="3352800"/>
            <a:ext cx="2895600" cy="2862322"/>
          </a:xfrm>
          <a:prstGeom prst="rect">
            <a:avLst/>
          </a:prstGeom>
          <a:noFill/>
        </p:spPr>
        <p:txBody>
          <a:bodyPr wrap="square" rtlCol="0">
            <a:spAutoFit/>
          </a:bodyPr>
          <a:lstStyle/>
          <a:p>
            <a:pPr algn="ctr"/>
            <a:r>
              <a:rPr lang="en-US" dirty="0" smtClean="0"/>
              <a:t>Where are they going?</a:t>
            </a:r>
          </a:p>
          <a:p>
            <a:pPr algn="ctr"/>
            <a:endParaRPr lang="en-US" dirty="0" smtClean="0"/>
          </a:p>
          <a:p>
            <a:pPr algn="ctr"/>
            <a:r>
              <a:rPr lang="en-US" dirty="0" smtClean="0"/>
              <a:t>How does the work in your grade level extend into the grade level above?</a:t>
            </a:r>
          </a:p>
          <a:p>
            <a:pPr algn="ctr"/>
            <a:endParaRPr lang="en-US" dirty="0" smtClean="0"/>
          </a:p>
          <a:p>
            <a:pPr algn="ctr"/>
            <a:r>
              <a:rPr lang="en-US" dirty="0" smtClean="0"/>
              <a:t>What do you need to emphasize this quarter to ensure they are ready for the next grade level?</a:t>
            </a:r>
            <a:endParaRPr lang="en-US" dirty="0"/>
          </a:p>
        </p:txBody>
      </p:sp>
      <p:sp>
        <p:nvSpPr>
          <p:cNvPr id="18" name="Up-Down Arrow 17"/>
          <p:cNvSpPr/>
          <p:nvPr/>
        </p:nvSpPr>
        <p:spPr>
          <a:xfrm>
            <a:off x="4876800" y="2971800"/>
            <a:ext cx="1219200" cy="3276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96000" y="1981200"/>
            <a:ext cx="2895600" cy="1200329"/>
          </a:xfrm>
          <a:prstGeom prst="rect">
            <a:avLst/>
          </a:prstGeom>
          <a:noFill/>
        </p:spPr>
        <p:txBody>
          <a:bodyPr wrap="square" lIns="91440" tIns="45720" rIns="91440" bIns="45720">
            <a:spAutoFit/>
          </a:bodyPr>
          <a:lstStyle/>
          <a:p>
            <a:pPr algn="ct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Vertical Exploration</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11" name="Diagram 10"/>
          <p:cNvGraphicFramePr/>
          <p:nvPr/>
        </p:nvGraphicFramePr>
        <p:xfrm>
          <a:off x="76200" y="533400"/>
          <a:ext cx="5257800" cy="2743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7" name="Group 26"/>
          <p:cNvGrpSpPr/>
          <p:nvPr/>
        </p:nvGrpSpPr>
        <p:grpSpPr>
          <a:xfrm>
            <a:off x="457200" y="3352800"/>
            <a:ext cx="4469130" cy="2743200"/>
            <a:chOff x="457200" y="2743200"/>
            <a:chExt cx="4469130" cy="2743200"/>
          </a:xfrm>
        </p:grpSpPr>
        <p:sp>
          <p:nvSpPr>
            <p:cNvPr id="20" name="Right Arrow 19"/>
            <p:cNvSpPr/>
            <p:nvPr/>
          </p:nvSpPr>
          <p:spPr>
            <a:xfrm>
              <a:off x="457200" y="2743200"/>
              <a:ext cx="4469130" cy="27432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21" name="Group 20"/>
            <p:cNvGrpSpPr/>
            <p:nvPr/>
          </p:nvGrpSpPr>
          <p:grpSpPr>
            <a:xfrm>
              <a:off x="982980" y="3566160"/>
              <a:ext cx="1577340" cy="1097280"/>
              <a:chOff x="920114" y="822960"/>
              <a:chExt cx="1577340" cy="1097280"/>
            </a:xfrm>
          </p:grpSpPr>
          <p:sp>
            <p:nvSpPr>
              <p:cNvPr id="25" name="Rounded Rectangle 24"/>
              <p:cNvSpPr/>
              <p:nvPr/>
            </p:nvSpPr>
            <p:spPr>
              <a:xfrm>
                <a:off x="920114" y="822960"/>
                <a:ext cx="1577340" cy="1097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5"/>
              <p:cNvSpPr/>
              <p:nvPr/>
            </p:nvSpPr>
            <p:spPr>
              <a:xfrm>
                <a:off x="973679" y="876525"/>
                <a:ext cx="1470210" cy="990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5</a:t>
                </a:r>
                <a:r>
                  <a:rPr lang="en-US" sz="1400" kern="1200" baseline="30000" dirty="0" smtClean="0"/>
                  <a:t>th</a:t>
                </a:r>
                <a:r>
                  <a:rPr lang="en-US" sz="1400" kern="1200" dirty="0" smtClean="0"/>
                  <a:t> Grade: 5.NBT.6</a:t>
                </a:r>
              </a:p>
              <a:p>
                <a:pPr lvl="0" algn="ctr" defTabSz="622300">
                  <a:lnSpc>
                    <a:spcPct val="90000"/>
                  </a:lnSpc>
                  <a:spcBef>
                    <a:spcPct val="0"/>
                  </a:spcBef>
                  <a:spcAft>
                    <a:spcPct val="35000"/>
                  </a:spcAft>
                </a:pPr>
                <a:r>
                  <a:rPr lang="en-US" sz="1400" dirty="0" smtClean="0"/>
                  <a:t>Divide using a variety of strategies</a:t>
                </a:r>
                <a:endParaRPr lang="en-US" sz="1400" kern="1200" dirty="0"/>
              </a:p>
            </p:txBody>
          </p:sp>
        </p:grpSp>
        <p:grpSp>
          <p:nvGrpSpPr>
            <p:cNvPr id="22" name="Group 21"/>
            <p:cNvGrpSpPr/>
            <p:nvPr/>
          </p:nvGrpSpPr>
          <p:grpSpPr>
            <a:xfrm>
              <a:off x="2823211" y="3566160"/>
              <a:ext cx="1577340" cy="1097280"/>
              <a:chOff x="2760345" y="822960"/>
              <a:chExt cx="1577340" cy="1097280"/>
            </a:xfrm>
          </p:grpSpPr>
          <p:sp>
            <p:nvSpPr>
              <p:cNvPr id="23" name="Rounded Rectangle 22"/>
              <p:cNvSpPr/>
              <p:nvPr/>
            </p:nvSpPr>
            <p:spPr>
              <a:xfrm>
                <a:off x="2760345" y="822960"/>
                <a:ext cx="1577340" cy="10972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7"/>
              <p:cNvSpPr/>
              <p:nvPr/>
            </p:nvSpPr>
            <p:spPr>
              <a:xfrm>
                <a:off x="2813910" y="876525"/>
                <a:ext cx="1470210" cy="9901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6</a:t>
                </a:r>
                <a:r>
                  <a:rPr lang="en-US" sz="1400" kern="1200" baseline="30000" dirty="0" smtClean="0"/>
                  <a:t>th</a:t>
                </a:r>
                <a:r>
                  <a:rPr lang="en-US" sz="1400" kern="1200" dirty="0" smtClean="0"/>
                  <a:t> Grade: </a:t>
                </a:r>
              </a:p>
              <a:p>
                <a:pPr lvl="0" algn="ctr" defTabSz="622300">
                  <a:lnSpc>
                    <a:spcPct val="90000"/>
                  </a:lnSpc>
                  <a:spcBef>
                    <a:spcPct val="0"/>
                  </a:spcBef>
                  <a:spcAft>
                    <a:spcPct val="35000"/>
                  </a:spcAft>
                </a:pPr>
                <a:r>
                  <a:rPr lang="en-US" sz="1400" kern="1200" dirty="0" smtClean="0"/>
                  <a:t>6.NS.2 Fluently Divide</a:t>
                </a:r>
                <a:endParaRPr lang="en-US" sz="1400" kern="1200" dirty="0"/>
              </a:p>
            </p:txBody>
          </p:sp>
        </p:grpSp>
      </p:grpSp>
      <p:pic>
        <p:nvPicPr>
          <p:cNvPr id="29" name="Recorded Sound">
            <a:hlinkClick r:id="" action="ppaction://media"/>
          </p:cNvPr>
          <p:cNvPicPr>
            <a:picLocks noRot="1" noChangeAspect="1"/>
          </p:cNvPicPr>
          <p:nvPr>
            <a:wavAudioFile r:embed="rId1" name="Recorded Sound"/>
          </p:nvPr>
        </p:nvPicPr>
        <p:blipFill>
          <a:blip r:embed="rId10" cstate="print"/>
          <a:stretch>
            <a:fillRect/>
          </a:stretch>
        </p:blipFill>
        <p:spPr>
          <a:xfrm>
            <a:off x="86868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298"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 y="152402"/>
          <a:ext cx="7315197" cy="6511556"/>
        </p:xfrm>
        <a:graphic>
          <a:graphicData uri="http://schemas.openxmlformats.org/drawingml/2006/table">
            <a:tbl>
              <a:tblPr firstRow="1" bandRow="1">
                <a:tableStyleId>{5C22544A-7EE6-4342-B048-85BDC9FD1C3A}</a:tableStyleId>
              </a:tblPr>
              <a:tblGrid>
                <a:gridCol w="1011673"/>
                <a:gridCol w="2697440"/>
                <a:gridCol w="3606084"/>
              </a:tblGrid>
              <a:tr h="782389">
                <a:tc>
                  <a:txBody>
                    <a:bodyPr/>
                    <a:lstStyle/>
                    <a:p>
                      <a:pPr algn="ctr"/>
                      <a:r>
                        <a:rPr lang="en-US" sz="1400" dirty="0" smtClean="0"/>
                        <a:t>Week</a:t>
                      </a:r>
                      <a:endParaRPr lang="en-US" sz="1400" dirty="0"/>
                    </a:p>
                  </a:txBody>
                  <a:tcPr anchor="ctr"/>
                </a:tc>
                <a:tc>
                  <a:txBody>
                    <a:bodyPr/>
                    <a:lstStyle/>
                    <a:p>
                      <a:pPr algn="ctr"/>
                      <a:r>
                        <a:rPr lang="en-US" sz="1800" dirty="0" smtClean="0"/>
                        <a:t>Standards</a:t>
                      </a:r>
                      <a:endParaRPr lang="en-US" sz="1800" dirty="0"/>
                    </a:p>
                  </a:txBody>
                  <a:tcPr anchor="ctr"/>
                </a:tc>
                <a:tc>
                  <a:txBody>
                    <a:bodyPr/>
                    <a:lstStyle/>
                    <a:p>
                      <a:pPr algn="ctr"/>
                      <a:r>
                        <a:rPr lang="en-US" sz="1800" dirty="0" smtClean="0"/>
                        <a:t>Structure/Resources</a:t>
                      </a:r>
                      <a:endParaRPr lang="en-US" sz="1800" dirty="0"/>
                    </a:p>
                  </a:txBody>
                  <a:tcPr anchor="ctr"/>
                </a:tc>
              </a:tr>
              <a:tr h="2525762">
                <a:tc>
                  <a:txBody>
                    <a:bodyPr/>
                    <a:lstStyle/>
                    <a:p>
                      <a:pPr algn="ctr"/>
                      <a:r>
                        <a:rPr lang="en-US" sz="2400" dirty="0" smtClean="0"/>
                        <a:t>1- 1 ½ </a:t>
                      </a:r>
                      <a:endParaRPr lang="en-US" sz="2400" b="1" dirty="0"/>
                    </a:p>
                  </a:txBody>
                  <a:tcPr anchor="ctr" anchorCtr="1"/>
                </a:tc>
                <a:tc>
                  <a:txBody>
                    <a:bodyPr/>
                    <a:lstStyle/>
                    <a:p>
                      <a:pPr>
                        <a:buFont typeface="Arial" pitchFamily="34" charset="0"/>
                        <a:buNone/>
                      </a:pPr>
                      <a:r>
                        <a:rPr lang="en-US" sz="1400" b="1" baseline="0" dirty="0" smtClean="0"/>
                        <a:t>5.G.1 Coordinate Grid</a:t>
                      </a:r>
                    </a:p>
                    <a:p>
                      <a:pPr>
                        <a:buFont typeface="Arial" pitchFamily="34" charset="0"/>
                        <a:buNone/>
                      </a:pPr>
                      <a:r>
                        <a:rPr lang="en-US" sz="1400" b="1" baseline="0" dirty="0" smtClean="0"/>
                        <a:t>5.G.2 Coordinate Grid –real world problems</a:t>
                      </a:r>
                    </a:p>
                    <a:p>
                      <a:pPr>
                        <a:buFont typeface="Arial" pitchFamily="34" charset="0"/>
                        <a:buNone/>
                      </a:pPr>
                      <a:r>
                        <a:rPr lang="en-US" sz="1400" b="1" baseline="0" dirty="0" smtClean="0"/>
                        <a:t>5.OA.3 Generate number patterns, determine rule, and plot points.</a:t>
                      </a:r>
                    </a:p>
                    <a:p>
                      <a:pPr>
                        <a:buFont typeface="Arial" pitchFamily="34" charset="0"/>
                        <a:buNone/>
                      </a:pPr>
                      <a:endParaRPr lang="en-US" sz="1400" b="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baseline="0" dirty="0" smtClean="0"/>
                        <a:t>5.NBT.5 (x) and 5.NBT.6 (</a:t>
                      </a:r>
                      <a:r>
                        <a:rPr lang="en-US" sz="1800" kern="1200" dirty="0" smtClean="0">
                          <a:solidFill>
                            <a:schemeClr val="dk1"/>
                          </a:solidFill>
                          <a:latin typeface="+mn-lt"/>
                          <a:ea typeface="+mn-ea"/>
                          <a:cs typeface="+mn-cs"/>
                        </a:rPr>
                        <a:t>÷</a:t>
                      </a:r>
                      <a:r>
                        <a:rPr lang="en-US" sz="1400" b="1"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baseline="0" dirty="0" smtClean="0">
                          <a:solidFill>
                            <a:schemeClr val="dk1"/>
                          </a:solidFill>
                          <a:latin typeface="+mn-lt"/>
                          <a:ea typeface="+mn-ea"/>
                          <a:cs typeface="+mn-cs"/>
                        </a:rPr>
                        <a:t>5.OA.1 Use parentheses in expression and evaluate expressions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baseline="0" dirty="0" smtClean="0">
                          <a:solidFill>
                            <a:schemeClr val="dk1"/>
                          </a:solidFill>
                          <a:latin typeface="+mn-lt"/>
                          <a:ea typeface="+mn-ea"/>
                          <a:cs typeface="+mn-cs"/>
                        </a:rPr>
                        <a:t>5.OA.2 interpret expressions</a:t>
                      </a:r>
                      <a:endParaRPr lang="en-US"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dirty="0" smtClean="0">
                          <a:solidFill>
                            <a:schemeClr val="dk1"/>
                          </a:solidFill>
                          <a:latin typeface="+mn-lt"/>
                          <a:ea typeface="+mn-ea"/>
                          <a:cs typeface="+mn-cs"/>
                          <a:hlinkClick r:id="rId4"/>
                        </a:rPr>
                        <a:t>Coordinate Grid</a:t>
                      </a:r>
                      <a:r>
                        <a:rPr lang="en-US" sz="1200" b="0" i="0" kern="1200" dirty="0" smtClean="0">
                          <a:solidFill>
                            <a:schemeClr val="dk1"/>
                          </a:solidFill>
                          <a:latin typeface="+mn-lt"/>
                          <a:ea typeface="+mn-ea"/>
                          <a:cs typeface="+mn-cs"/>
                        </a:rPr>
                        <a:t>   SMART Notebook</a:t>
                      </a:r>
                      <a:endParaRPr lang="en-US" sz="1200" b="1" i="0" u="sng"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sng" kern="1200" dirty="0" smtClean="0">
                          <a:solidFill>
                            <a:schemeClr val="dk1"/>
                          </a:solidFill>
                          <a:latin typeface="+mn-lt"/>
                          <a:ea typeface="+mn-ea"/>
                          <a:cs typeface="+mn-cs"/>
                        </a:rPr>
                        <a:t>Graph Points on Coordinate Plane with Real-world Problems </a:t>
                      </a:r>
                      <a:r>
                        <a:rPr lang="en-US" sz="1200" b="0" i="0" kern="1200" dirty="0" smtClean="0">
                          <a:solidFill>
                            <a:schemeClr val="dk1"/>
                          </a:solidFill>
                          <a:latin typeface="+mn-lt"/>
                          <a:ea typeface="+mn-ea"/>
                          <a:cs typeface="+mn-cs"/>
                        </a:rPr>
                        <a:t>(5.G.1-2)</a:t>
                      </a:r>
                      <a:br>
                        <a:rPr lang="en-US" sz="1200" b="0" i="0" kern="1200" dirty="0" smtClean="0">
                          <a:solidFill>
                            <a:schemeClr val="dk1"/>
                          </a:solidFill>
                          <a:latin typeface="+mn-lt"/>
                          <a:ea typeface="+mn-ea"/>
                          <a:cs typeface="+mn-cs"/>
                        </a:rPr>
                      </a:br>
                      <a:r>
                        <a:rPr lang="en-US" sz="1200" b="0" i="0" u="none" strike="noStrike" kern="1200" dirty="0" smtClean="0">
                          <a:solidFill>
                            <a:schemeClr val="dk1"/>
                          </a:solidFill>
                          <a:latin typeface="+mn-lt"/>
                          <a:ea typeface="+mn-ea"/>
                          <a:cs typeface="+mn-cs"/>
                          <a:hlinkClick r:id="rId5"/>
                        </a:rPr>
                        <a:t>Air Traffic Controller</a:t>
                      </a:r>
                      <a:r>
                        <a:rPr lang="en-US" sz="1200" dirty="0" smtClean="0"/>
                        <a:t/>
                      </a:r>
                      <a:br>
                        <a:rPr lang="en-US" sz="1200" dirty="0" smtClean="0"/>
                      </a:br>
                      <a:r>
                        <a:rPr lang="en-US" sz="1200" b="0" i="0" u="sng" kern="1200" dirty="0" smtClean="0">
                          <a:solidFill>
                            <a:schemeClr val="dk1"/>
                          </a:solidFill>
                          <a:latin typeface="+mn-lt"/>
                          <a:ea typeface="+mn-ea"/>
                          <a:cs typeface="+mn-cs"/>
                          <a:hlinkClick r:id="rId6"/>
                        </a:rPr>
                        <a:t>Earth Day Project</a:t>
                      </a:r>
                      <a:r>
                        <a:rPr lang="en-US" sz="1200" b="0" i="0" kern="1200" dirty="0" smtClean="0">
                          <a:solidFill>
                            <a:schemeClr val="dk1"/>
                          </a:solidFill>
                          <a:latin typeface="+mn-lt"/>
                          <a:ea typeface="+mn-ea"/>
                          <a:cs typeface="+mn-cs"/>
                        </a:rPr>
                        <a:t> (includes 5.OA.3, 5.OA.5)</a:t>
                      </a:r>
                      <a:br>
                        <a:rPr lang="en-US" sz="1200" b="0" i="0" kern="1200" dirty="0" smtClean="0">
                          <a:solidFill>
                            <a:schemeClr val="dk1"/>
                          </a:solidFill>
                          <a:latin typeface="+mn-lt"/>
                          <a:ea typeface="+mn-ea"/>
                          <a:cs typeface="+mn-cs"/>
                        </a:rPr>
                      </a:br>
                      <a:r>
                        <a:rPr lang="en-US" sz="1200" b="0" i="0" u="none" strike="noStrike" kern="1200" dirty="0" smtClean="0">
                          <a:solidFill>
                            <a:schemeClr val="dk1"/>
                          </a:solidFill>
                          <a:latin typeface="+mn-lt"/>
                          <a:ea typeface="+mn-ea"/>
                          <a:cs typeface="+mn-cs"/>
                          <a:hlinkClick r:id="rId7"/>
                        </a:rPr>
                        <a:t>First to Arrive</a:t>
                      </a:r>
                      <a:r>
                        <a:rPr lang="en-US" sz="1200" b="0" i="0" kern="1200" dirty="0" smtClean="0">
                          <a:solidFill>
                            <a:schemeClr val="dk1"/>
                          </a:solidFill>
                          <a:latin typeface="+mn-lt"/>
                          <a:ea typeface="+mn-ea"/>
                          <a:cs typeface="+mn-cs"/>
                        </a:rPr>
                        <a:t> (includes 5.OA.3)</a:t>
                      </a:r>
                      <a:br>
                        <a:rPr lang="en-US" sz="1200" b="0" i="0" kern="1200" dirty="0" smtClean="0">
                          <a:solidFill>
                            <a:schemeClr val="dk1"/>
                          </a:solidFill>
                          <a:latin typeface="+mn-lt"/>
                          <a:ea typeface="+mn-ea"/>
                          <a:cs typeface="+mn-cs"/>
                        </a:rPr>
                      </a:br>
                      <a:r>
                        <a:rPr lang="en-US" sz="1200" b="0" i="0" u="none" strike="noStrike" kern="1200" dirty="0" smtClean="0">
                          <a:solidFill>
                            <a:schemeClr val="dk1"/>
                          </a:solidFill>
                          <a:latin typeface="+mn-lt"/>
                          <a:ea typeface="+mn-ea"/>
                          <a:cs typeface="+mn-cs"/>
                          <a:hlinkClick r:id="rId8"/>
                        </a:rPr>
                        <a:t>Shoo Fly</a:t>
                      </a:r>
                      <a:r>
                        <a:rPr lang="en-US" sz="1200" dirty="0" smtClean="0"/>
                        <a:t/>
                      </a:r>
                      <a:br>
                        <a:rPr lang="en-US" sz="1200" dirty="0" smtClean="0"/>
                      </a:br>
                      <a:r>
                        <a:rPr lang="en-US" sz="1200" b="0" i="0" u="none" strike="noStrike" kern="1200" dirty="0" smtClean="0">
                          <a:solidFill>
                            <a:schemeClr val="dk1"/>
                          </a:solidFill>
                          <a:latin typeface="+mn-lt"/>
                          <a:ea typeface="+mn-ea"/>
                          <a:cs typeface="+mn-cs"/>
                          <a:hlinkClick r:id="rId9"/>
                        </a:rPr>
                        <a:t>Tell Me a Story</a:t>
                      </a:r>
                      <a:r>
                        <a:rPr lang="en-US" sz="1200" dirty="0" smtClean="0"/>
                        <a:t/>
                      </a:r>
                      <a:br>
                        <a:rPr lang="en-US" sz="1200" dirty="0" smtClean="0"/>
                      </a:br>
                      <a:r>
                        <a:rPr lang="en-US" sz="1200" b="0" i="0" u="none" strike="noStrike" kern="1200" dirty="0" smtClean="0">
                          <a:solidFill>
                            <a:schemeClr val="dk1"/>
                          </a:solidFill>
                          <a:latin typeface="+mn-lt"/>
                          <a:ea typeface="+mn-ea"/>
                          <a:cs typeface="+mn-cs"/>
                          <a:hlinkClick r:id="rId10"/>
                        </a:rPr>
                        <a:t>What's the Better Buy</a:t>
                      </a:r>
                      <a:r>
                        <a:rPr lang="en-US" sz="1200" b="0" i="0" kern="1200" dirty="0" smtClean="0">
                          <a:solidFill>
                            <a:schemeClr val="dk1"/>
                          </a:solidFill>
                          <a:latin typeface="+mn-lt"/>
                          <a:ea typeface="+mn-ea"/>
                          <a:cs typeface="+mn-cs"/>
                        </a:rPr>
                        <a:t> (includes 5.OA.3)</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kern="1200" baseline="0" dirty="0" smtClean="0">
                          <a:solidFill>
                            <a:schemeClr val="tx1"/>
                          </a:solidFill>
                          <a:latin typeface="+mn-lt"/>
                          <a:ea typeface="+mn-ea"/>
                          <a:cs typeface="+mn-cs"/>
                          <a:hlinkClick r:id="rId11"/>
                        </a:rPr>
                        <a:t>http://www.k-5mathteachingresources.com/support-files/the-fly-on-the-ceiling.pdf</a:t>
                      </a: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1" i="0" u="none" kern="1200" baseline="0" dirty="0" smtClean="0">
                        <a:solidFill>
                          <a:schemeClr val="tx1"/>
                        </a:solidFill>
                        <a:latin typeface="+mn-lt"/>
                        <a:ea typeface="+mn-ea"/>
                        <a:cs typeface="+mn-cs"/>
                      </a:endParaRPr>
                    </a:p>
                  </a:txBody>
                  <a:tcPr/>
                </a:tc>
              </a:tr>
              <a:tr h="3016447">
                <a:tc>
                  <a:txBody>
                    <a:bodyPr/>
                    <a:lstStyle/>
                    <a:p>
                      <a:pPr algn="ctr"/>
                      <a:r>
                        <a:rPr lang="en-US" sz="2400" dirty="0" smtClean="0"/>
                        <a:t>1 ½</a:t>
                      </a:r>
                      <a:r>
                        <a:rPr lang="en-US" sz="2400" baseline="0" dirty="0" smtClean="0"/>
                        <a:t> -3</a:t>
                      </a:r>
                      <a:endParaRPr lang="en-US" sz="2400" b="1" dirty="0"/>
                    </a:p>
                  </a:txBody>
                  <a:tcPr anchor="ctr" anchorCtr="1"/>
                </a:tc>
                <a:tc>
                  <a:txBody>
                    <a:bodyPr/>
                    <a:lstStyle/>
                    <a:p>
                      <a:pPr>
                        <a:buFont typeface="Arial" pitchFamily="34" charset="0"/>
                        <a:buNone/>
                      </a:pPr>
                      <a:r>
                        <a:rPr lang="en-US" sz="1400" b="1" baseline="0" dirty="0" smtClean="0"/>
                        <a:t>5.G.3 Understand that attributes belonging to a category of 2D figures also belong to all subcategories.</a:t>
                      </a:r>
                    </a:p>
                    <a:p>
                      <a:pPr>
                        <a:buFont typeface="Arial" pitchFamily="34" charset="0"/>
                        <a:buNone/>
                      </a:pPr>
                      <a:r>
                        <a:rPr lang="en-US" sz="1400" b="1" baseline="0" dirty="0" smtClean="0"/>
                        <a:t>5.G.4 Classify 2D figures in a hierarchy based on properties</a:t>
                      </a:r>
                    </a:p>
                    <a:p>
                      <a:pPr>
                        <a:buFont typeface="Arial" pitchFamily="34" charset="0"/>
                        <a:buNone/>
                      </a:pPr>
                      <a:endParaRPr lang="en-US" sz="1400" b="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baseline="0" dirty="0" smtClean="0"/>
                        <a:t>5.NBT.5 (x) and 5.NBT.6 (</a:t>
                      </a:r>
                      <a:r>
                        <a:rPr lang="en-US" sz="1800" kern="1200" dirty="0" smtClean="0">
                          <a:solidFill>
                            <a:schemeClr val="dk1"/>
                          </a:solidFill>
                          <a:latin typeface="+mn-lt"/>
                          <a:ea typeface="+mn-ea"/>
                          <a:cs typeface="+mn-cs"/>
                        </a:rPr>
                        <a:t>÷</a:t>
                      </a:r>
                      <a:r>
                        <a:rPr lang="en-US" sz="1400" b="1"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baseline="0" dirty="0" smtClean="0">
                          <a:solidFill>
                            <a:schemeClr val="dk1"/>
                          </a:solidFill>
                          <a:latin typeface="+mn-lt"/>
                          <a:ea typeface="+mn-ea"/>
                          <a:cs typeface="+mn-cs"/>
                        </a:rPr>
                        <a:t>5.OA.1 Use parentheses in expression and evaluate expressions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baseline="0" dirty="0" smtClean="0">
                          <a:solidFill>
                            <a:schemeClr val="dk1"/>
                          </a:solidFill>
                          <a:latin typeface="+mn-lt"/>
                          <a:ea typeface="+mn-ea"/>
                          <a:cs typeface="+mn-cs"/>
                        </a:rPr>
                        <a:t>5.OA.2 interpret expressions</a:t>
                      </a:r>
                      <a:endParaRPr lang="en-US" sz="1800" kern="1200" dirty="0" smtClean="0">
                        <a:solidFill>
                          <a:schemeClr val="dk1"/>
                        </a:solidFill>
                        <a:latin typeface="+mn-lt"/>
                        <a:ea typeface="+mn-ea"/>
                        <a:cs typeface="+mn-cs"/>
                      </a:endParaRPr>
                    </a:p>
                    <a:p>
                      <a:pPr>
                        <a:buFont typeface="Arial" pitchFamily="34" charset="0"/>
                        <a:buNone/>
                      </a:pPr>
                      <a:endParaRPr lang="en-US" sz="1400" b="1"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sng" kern="1200" dirty="0" smtClean="0">
                          <a:solidFill>
                            <a:schemeClr val="dk1"/>
                          </a:solidFill>
                          <a:latin typeface="+mn-lt"/>
                          <a:ea typeface="+mn-ea"/>
                          <a:cs typeface="+mn-cs"/>
                        </a:rPr>
                        <a:t>Classify Two-Dimensional Figures  </a:t>
                      </a:r>
                      <a:r>
                        <a:rPr lang="en-US" sz="1200" b="0" i="0" kern="1200" dirty="0" smtClean="0">
                          <a:solidFill>
                            <a:schemeClr val="dk1"/>
                          </a:solidFill>
                          <a:latin typeface="+mn-lt"/>
                          <a:ea typeface="+mn-ea"/>
                          <a:cs typeface="+mn-cs"/>
                        </a:rPr>
                        <a:t>(5.G.3-4)</a:t>
                      </a:r>
                      <a:br>
                        <a:rPr lang="en-US" sz="1200" b="0" i="0" kern="1200" dirty="0" smtClean="0">
                          <a:solidFill>
                            <a:schemeClr val="dk1"/>
                          </a:solidFill>
                          <a:latin typeface="+mn-lt"/>
                          <a:ea typeface="+mn-ea"/>
                          <a:cs typeface="+mn-cs"/>
                        </a:rPr>
                      </a:br>
                      <a:r>
                        <a:rPr lang="en-US" sz="1200" b="0" i="0" u="none" strike="noStrike" kern="1200" dirty="0" smtClean="0">
                          <a:solidFill>
                            <a:schemeClr val="dk1"/>
                          </a:solidFill>
                          <a:latin typeface="+mn-lt"/>
                          <a:ea typeface="+mn-ea"/>
                          <a:cs typeface="+mn-cs"/>
                          <a:hlinkClick r:id="rId12"/>
                        </a:rPr>
                        <a:t>Investigating Quadrilaterals</a:t>
                      </a:r>
                      <a:r>
                        <a:rPr lang="en-US" sz="1200" dirty="0" smtClean="0"/>
                        <a:t/>
                      </a:r>
                      <a:br>
                        <a:rPr lang="en-US" sz="1200" dirty="0" smtClean="0"/>
                      </a:br>
                      <a:r>
                        <a:rPr lang="en-US" sz="1200" b="0" i="0" u="sng" kern="1200" dirty="0" smtClean="0">
                          <a:solidFill>
                            <a:schemeClr val="dk1"/>
                          </a:solidFill>
                          <a:latin typeface="+mn-lt"/>
                          <a:ea typeface="+mn-ea"/>
                          <a:cs typeface="+mn-cs"/>
                          <a:hlinkClick r:id="rId13"/>
                        </a:rPr>
                        <a:t>My Many Triangles</a:t>
                      </a:r>
                      <a:r>
                        <a:rPr lang="en-US" sz="1200" dirty="0" smtClean="0"/>
                        <a:t/>
                      </a:r>
                      <a:br>
                        <a:rPr lang="en-US" sz="1200" dirty="0" smtClean="0"/>
                      </a:br>
                      <a:r>
                        <a:rPr lang="en-US" sz="1200" b="0" i="0" u="none" strike="noStrike" kern="1200" dirty="0" smtClean="0">
                          <a:solidFill>
                            <a:schemeClr val="dk1"/>
                          </a:solidFill>
                          <a:latin typeface="+mn-lt"/>
                          <a:ea typeface="+mn-ea"/>
                          <a:cs typeface="+mn-cs"/>
                          <a:hlinkClick r:id="rId14"/>
                        </a:rPr>
                        <a:t>Polygon Capture</a:t>
                      </a:r>
                      <a:r>
                        <a:rPr lang="en-US" sz="1200" dirty="0" smtClean="0"/>
                        <a:t/>
                      </a:r>
                      <a:br>
                        <a:rPr lang="en-US" sz="1200" dirty="0" smtClean="0"/>
                      </a:br>
                      <a:r>
                        <a:rPr lang="en-US" sz="1200" b="0" i="0" u="none" strike="noStrike" kern="1200" dirty="0" smtClean="0">
                          <a:solidFill>
                            <a:schemeClr val="dk1"/>
                          </a:solidFill>
                          <a:latin typeface="+mn-lt"/>
                          <a:ea typeface="+mn-ea"/>
                          <a:cs typeface="+mn-cs"/>
                          <a:hlinkClick r:id="rId15"/>
                        </a:rPr>
                        <a:t>Property List of Quadrilaterals</a:t>
                      </a:r>
                      <a:r>
                        <a:rPr lang="en-US" sz="1200" dirty="0" smtClean="0"/>
                        <a:t/>
                      </a:r>
                      <a:br>
                        <a:rPr lang="en-US" sz="1200" dirty="0" smtClean="0"/>
                      </a:br>
                      <a:r>
                        <a:rPr lang="en-US" sz="1200" b="0" i="0" u="none" strike="noStrike" kern="1200" dirty="0" smtClean="0">
                          <a:solidFill>
                            <a:schemeClr val="dk1"/>
                          </a:solidFill>
                          <a:latin typeface="+mn-lt"/>
                          <a:ea typeface="+mn-ea"/>
                          <a:cs typeface="+mn-cs"/>
                          <a:hlinkClick r:id="rId16"/>
                        </a:rPr>
                        <a:t>Quadrilateral Hierarchy Diagram</a:t>
                      </a:r>
                      <a:r>
                        <a:rPr lang="en-US" sz="1200" dirty="0" smtClean="0"/>
                        <a:t/>
                      </a:r>
                      <a:br>
                        <a:rPr lang="en-US" sz="1200" dirty="0" smtClean="0"/>
                      </a:br>
                      <a:r>
                        <a:rPr lang="en-US" sz="1200" b="0" i="0" u="none" strike="noStrike" kern="1200" dirty="0" smtClean="0">
                          <a:solidFill>
                            <a:schemeClr val="dk1"/>
                          </a:solidFill>
                          <a:latin typeface="+mn-lt"/>
                          <a:ea typeface="+mn-ea"/>
                          <a:cs typeface="+mn-cs"/>
                          <a:hlinkClick r:id="rId17"/>
                        </a:rPr>
                        <a:t>Rectangles and Parallelograms</a:t>
                      </a:r>
                      <a:r>
                        <a:rPr lang="en-US" sz="1200" dirty="0" smtClean="0"/>
                        <a:t/>
                      </a:r>
                      <a:br>
                        <a:rPr lang="en-US" sz="1200" dirty="0" smtClean="0"/>
                      </a:br>
                      <a:r>
                        <a:rPr lang="en-US" sz="1200" b="0" i="0" u="none" strike="noStrike" kern="1200" dirty="0" smtClean="0">
                          <a:solidFill>
                            <a:schemeClr val="dk1"/>
                          </a:solidFill>
                          <a:latin typeface="+mn-lt"/>
                          <a:ea typeface="+mn-ea"/>
                          <a:cs typeface="+mn-cs"/>
                          <a:hlinkClick r:id="rId18"/>
                        </a:rPr>
                        <a:t>Shapely Pairs and Logic of Shapes</a:t>
                      </a:r>
                      <a:r>
                        <a:rPr lang="en-US" sz="1200" dirty="0" smtClean="0"/>
                        <a:t/>
                      </a:r>
                      <a:br>
                        <a:rPr lang="en-US" sz="1200" dirty="0" smtClean="0"/>
                      </a:br>
                      <a:r>
                        <a:rPr lang="en-US" sz="1200" b="0" i="0" u="none" strike="noStrike" kern="1200" dirty="0" smtClean="0">
                          <a:solidFill>
                            <a:schemeClr val="dk1"/>
                          </a:solidFill>
                          <a:latin typeface="+mn-lt"/>
                          <a:ea typeface="+mn-ea"/>
                          <a:cs typeface="+mn-cs"/>
                          <a:hlinkClick r:id="rId19"/>
                        </a:rPr>
                        <a:t>Tangling with Triangles</a:t>
                      </a:r>
                      <a:r>
                        <a:rPr lang="en-US" sz="1200" dirty="0" smtClean="0"/>
                        <a:t/>
                      </a:r>
                      <a:br>
                        <a:rPr lang="en-US" sz="1200" dirty="0" smtClean="0"/>
                      </a:br>
                      <a:r>
                        <a:rPr lang="en-US" sz="1200" b="0" i="0" u="none" strike="noStrike" kern="1200" dirty="0" smtClean="0">
                          <a:solidFill>
                            <a:schemeClr val="dk1"/>
                          </a:solidFill>
                          <a:latin typeface="+mn-lt"/>
                          <a:ea typeface="+mn-ea"/>
                          <a:cs typeface="+mn-cs"/>
                          <a:hlinkClick r:id="rId20"/>
                        </a:rPr>
                        <a:t>Triangle Hierarchy</a:t>
                      </a:r>
                      <a:endParaRPr lang="en-US" sz="1200" b="0" i="0" u="none" strike="noStrike"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dirty="0" smtClean="0">
                          <a:solidFill>
                            <a:schemeClr val="dk1"/>
                          </a:solidFill>
                          <a:latin typeface="+mn-lt"/>
                          <a:ea typeface="+mn-ea"/>
                          <a:cs typeface="+mn-cs"/>
                          <a:hlinkClick r:id="rId21"/>
                        </a:rPr>
                        <a:t>Triangle Hierarchy ver. 1</a:t>
                      </a:r>
                      <a:r>
                        <a:rPr lang="en-US" sz="1200" b="0" i="0" kern="1200" dirty="0" smtClean="0">
                          <a:solidFill>
                            <a:schemeClr val="dk1"/>
                          </a:solidFill>
                          <a:latin typeface="+mn-lt"/>
                          <a:ea typeface="+mn-ea"/>
                          <a:cs typeface="+mn-cs"/>
                        </a:rPr>
                        <a:t/>
                      </a:r>
                      <a:br>
                        <a:rPr lang="en-US" sz="1200" b="0" i="0" kern="1200" dirty="0" smtClean="0">
                          <a:solidFill>
                            <a:schemeClr val="dk1"/>
                          </a:solidFill>
                          <a:latin typeface="+mn-lt"/>
                          <a:ea typeface="+mn-ea"/>
                          <a:cs typeface="+mn-cs"/>
                        </a:rPr>
                      </a:br>
                      <a:r>
                        <a:rPr lang="en-US" sz="1200" b="0" i="0" u="sng" kern="1200" dirty="0" smtClean="0">
                          <a:solidFill>
                            <a:schemeClr val="dk1"/>
                          </a:solidFill>
                          <a:latin typeface="+mn-lt"/>
                          <a:ea typeface="+mn-ea"/>
                          <a:cs typeface="+mn-cs"/>
                          <a:hlinkClick r:id="rId22"/>
                        </a:rPr>
                        <a:t>Triangle Hierarchy ver. 2</a:t>
                      </a:r>
                      <a:r>
                        <a:rPr lang="en-US" sz="1200" b="0" i="0" kern="1200" dirty="0" smtClean="0">
                          <a:solidFill>
                            <a:schemeClr val="dk1"/>
                          </a:solidFill>
                          <a:latin typeface="+mn-lt"/>
                          <a:ea typeface="+mn-ea"/>
                          <a:cs typeface="+mn-cs"/>
                        </a:rPr>
                        <a:t/>
                      </a:r>
                      <a:br>
                        <a:rPr lang="en-US" sz="1200" b="0" i="0" kern="1200" dirty="0" smtClean="0">
                          <a:solidFill>
                            <a:schemeClr val="dk1"/>
                          </a:solidFill>
                          <a:latin typeface="+mn-lt"/>
                          <a:ea typeface="+mn-ea"/>
                          <a:cs typeface="+mn-cs"/>
                        </a:rPr>
                      </a:br>
                      <a:r>
                        <a:rPr lang="en-US" sz="1200" b="0" i="0" u="none" strike="noStrike" kern="1200" dirty="0" smtClean="0">
                          <a:solidFill>
                            <a:schemeClr val="dk1"/>
                          </a:solidFill>
                          <a:latin typeface="+mn-lt"/>
                          <a:ea typeface="+mn-ea"/>
                          <a:cs typeface="+mn-cs"/>
                          <a:hlinkClick r:id="rId23"/>
                        </a:rPr>
                        <a:t>Polygon Hierarchy </a:t>
                      </a:r>
                      <a:r>
                        <a:rPr lang="en-US" sz="1200" b="0" i="0" kern="1200" dirty="0" smtClean="0">
                          <a:solidFill>
                            <a:schemeClr val="dk1"/>
                          </a:solidFill>
                          <a:latin typeface="+mn-lt"/>
                          <a:ea typeface="+mn-ea"/>
                          <a:cs typeface="+mn-cs"/>
                        </a:rPr>
                        <a:t/>
                      </a:r>
                      <a:br>
                        <a:rPr lang="en-US" sz="1200" b="0" i="0" kern="1200" dirty="0" smtClean="0">
                          <a:solidFill>
                            <a:schemeClr val="dk1"/>
                          </a:solidFill>
                          <a:latin typeface="+mn-lt"/>
                          <a:ea typeface="+mn-ea"/>
                          <a:cs typeface="+mn-cs"/>
                        </a:rPr>
                      </a:br>
                      <a:r>
                        <a:rPr lang="en-US" sz="1200" b="0" i="0" u="none" strike="noStrike" kern="1200" dirty="0" smtClean="0">
                          <a:solidFill>
                            <a:schemeClr val="dk1"/>
                          </a:solidFill>
                          <a:latin typeface="+mn-lt"/>
                          <a:ea typeface="+mn-ea"/>
                          <a:cs typeface="+mn-cs"/>
                          <a:hlinkClick r:id="rId24"/>
                        </a:rPr>
                        <a:t>Quadrilateral Hierarchy </a:t>
                      </a:r>
                      <a:endParaRPr lang="en-US" sz="1200" b="0" i="0" u="none" strike="noStrike"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1" i="0" u="none" strike="noStrike" kern="1200" dirty="0" smtClean="0">
                        <a:solidFill>
                          <a:srgbClr val="000000"/>
                        </a:solidFill>
                        <a:latin typeface="+mn-lt"/>
                        <a:ea typeface="+mn-ea"/>
                        <a:cs typeface="+mn-cs"/>
                      </a:endParaRPr>
                    </a:p>
                  </a:txBody>
                  <a:tcPr/>
                </a:tc>
              </a:tr>
            </a:tbl>
          </a:graphicData>
        </a:graphic>
      </p:graphicFrame>
      <p:pic>
        <p:nvPicPr>
          <p:cNvPr id="8" name="Picture 7"/>
          <p:cNvPicPr>
            <a:picLocks noChangeAspect="1" noChangeArrowheads="1"/>
          </p:cNvPicPr>
          <p:nvPr/>
        </p:nvPicPr>
        <p:blipFill>
          <a:blip r:embed="rId25" cstate="print"/>
          <a:srcRect/>
          <a:stretch>
            <a:fillRect/>
          </a:stretch>
        </p:blipFill>
        <p:spPr bwMode="auto">
          <a:xfrm>
            <a:off x="7391400" y="304800"/>
            <a:ext cx="1595347" cy="1295400"/>
          </a:xfrm>
          <a:prstGeom prst="rect">
            <a:avLst/>
          </a:prstGeom>
          <a:noFill/>
          <a:ln w="9525">
            <a:noFill/>
            <a:miter lim="800000"/>
            <a:headEnd/>
            <a:tailEnd/>
          </a:ln>
        </p:spPr>
      </p:pic>
      <p:grpSp>
        <p:nvGrpSpPr>
          <p:cNvPr id="2" name="Group 2"/>
          <p:cNvGrpSpPr>
            <a:grpSpLocks/>
          </p:cNvGrpSpPr>
          <p:nvPr/>
        </p:nvGrpSpPr>
        <p:grpSpPr bwMode="auto">
          <a:xfrm>
            <a:off x="7391400" y="2057400"/>
            <a:ext cx="1577975" cy="1606550"/>
            <a:chOff x="4602" y="9880"/>
            <a:chExt cx="2486" cy="2531"/>
          </a:xfrm>
        </p:grpSpPr>
        <p:sp>
          <p:nvSpPr>
            <p:cNvPr id="23555" name="Oval 3"/>
            <p:cNvSpPr>
              <a:spLocks noChangeArrowheads="1"/>
            </p:cNvSpPr>
            <p:nvPr/>
          </p:nvSpPr>
          <p:spPr bwMode="auto">
            <a:xfrm>
              <a:off x="4602"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7" name="Recorded Sound">
            <a:hlinkClick r:id="" action="ppaction://media"/>
          </p:cNvPr>
          <p:cNvPicPr>
            <a:picLocks noRot="1" noChangeAspect="1"/>
          </p:cNvPicPr>
          <p:nvPr>
            <a:wavAudioFile r:embed="rId1" name="Recorded Sound"/>
          </p:nvPr>
        </p:nvPicPr>
        <p:blipFill>
          <a:blip r:embed="rId26" cstate="print"/>
          <a:stretch>
            <a:fillRect/>
          </a:stretch>
        </p:blipFill>
        <p:spPr>
          <a:xfrm>
            <a:off x="86106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03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43600" y="914400"/>
            <a:ext cx="1600200" cy="1447800"/>
            <a:chOff x="4598" y="1976"/>
            <a:chExt cx="2486" cy="2531"/>
          </a:xfrm>
        </p:grpSpPr>
        <p:sp>
          <p:nvSpPr>
            <p:cNvPr id="18435" name="Oval 3"/>
            <p:cNvSpPr>
              <a:spLocks noChangeArrowheads="1"/>
            </p:cNvSpPr>
            <p:nvPr/>
          </p:nvSpPr>
          <p:spPr bwMode="auto">
            <a:xfrm>
              <a:off x="4598" y="1976"/>
              <a:ext cx="2486" cy="2531"/>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18436" name="Text Box 4"/>
            <p:cNvSpPr txBox="1">
              <a:spLocks noChangeArrowheads="1"/>
            </p:cNvSpPr>
            <p:nvPr/>
          </p:nvSpPr>
          <p:spPr bwMode="auto">
            <a:xfrm>
              <a:off x="4733" y="2518"/>
              <a:ext cx="2262" cy="1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Gather and study the</a:t>
              </a:r>
              <a:r>
                <a:rPr lang="en-US" sz="1600" b="1" dirty="0" smtClean="0">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RESOURCES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6" name="Picture 15"/>
          <p:cNvPicPr>
            <a:picLocks noChangeAspect="1" noChangeArrowheads="1"/>
          </p:cNvPicPr>
          <p:nvPr/>
        </p:nvPicPr>
        <p:blipFill>
          <a:blip r:embed="rId4" cstate="print"/>
          <a:srcRect/>
          <a:stretch>
            <a:fillRect/>
          </a:stretch>
        </p:blipFill>
        <p:spPr bwMode="auto">
          <a:xfrm>
            <a:off x="7543801" y="152402"/>
            <a:ext cx="1452171" cy="1076325"/>
          </a:xfrm>
          <a:prstGeom prst="rect">
            <a:avLst/>
          </a:prstGeom>
          <a:noFill/>
          <a:ln w="9525">
            <a:noFill/>
            <a:miter lim="800000"/>
            <a:headEnd/>
            <a:tailEnd/>
          </a:ln>
        </p:spPr>
      </p:pic>
      <p:pic>
        <p:nvPicPr>
          <p:cNvPr id="5131" name="Picture 11"/>
          <p:cNvPicPr>
            <a:picLocks noChangeAspect="1" noChangeArrowheads="1"/>
          </p:cNvPicPr>
          <p:nvPr/>
        </p:nvPicPr>
        <p:blipFill>
          <a:blip r:embed="rId5" cstate="print"/>
          <a:srcRect/>
          <a:stretch>
            <a:fillRect/>
          </a:stretch>
        </p:blipFill>
        <p:spPr bwMode="auto">
          <a:xfrm>
            <a:off x="6705600" y="3276600"/>
            <a:ext cx="921326" cy="1143000"/>
          </a:xfrm>
          <a:prstGeom prst="rect">
            <a:avLst/>
          </a:prstGeom>
          <a:noFill/>
          <a:ln w="9525">
            <a:noFill/>
            <a:miter lim="800000"/>
            <a:headEnd/>
            <a:tailEnd/>
          </a:ln>
        </p:spPr>
      </p:pic>
      <p:pic>
        <p:nvPicPr>
          <p:cNvPr id="34818" name="Picture 2"/>
          <p:cNvPicPr>
            <a:picLocks noChangeAspect="1" noChangeArrowheads="1"/>
          </p:cNvPicPr>
          <p:nvPr/>
        </p:nvPicPr>
        <p:blipFill>
          <a:blip r:embed="rId6" cstate="print"/>
          <a:srcRect l="57188" t="7813" r="7500" b="2344"/>
          <a:stretch>
            <a:fillRect/>
          </a:stretch>
        </p:blipFill>
        <p:spPr bwMode="auto">
          <a:xfrm>
            <a:off x="152400" y="609600"/>
            <a:ext cx="5316110" cy="5410200"/>
          </a:xfrm>
          <a:prstGeom prst="rect">
            <a:avLst/>
          </a:prstGeom>
          <a:noFill/>
          <a:ln w="9525">
            <a:noFill/>
            <a:miter lim="800000"/>
            <a:headEnd/>
            <a:tailEnd/>
          </a:ln>
        </p:spPr>
      </p:pic>
      <p:pic>
        <p:nvPicPr>
          <p:cNvPr id="8" name="Recorded Sound">
            <a:hlinkClick r:id="" action="ppaction://media"/>
          </p:cNvPr>
          <p:cNvPicPr>
            <a:picLocks noRot="1" noChangeAspect="1"/>
          </p:cNvPicPr>
          <p:nvPr>
            <a:wavAudioFile r:embed="rId1" name="Recorded Sound"/>
          </p:nvPr>
        </p:nvPicPr>
        <p:blipFill>
          <a:blip r:embed="rId7" cstate="print"/>
          <a:stretch>
            <a:fillRect/>
          </a:stretch>
        </p:blipFill>
        <p:spPr>
          <a:xfrm>
            <a:off x="88392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4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4272</TotalTime>
  <Words>923</Words>
  <Application>Microsoft Office PowerPoint</Application>
  <PresentationFormat>On-screen Show (4:3)</PresentationFormat>
  <Paragraphs>145</Paragraphs>
  <Slides>15</Slides>
  <Notes>10</Notes>
  <HiddenSlides>0</HiddenSlides>
  <MMClips>15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Geometry and the Coordinate Plane 3 weeks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ST User</cp:lastModifiedBy>
  <cp:revision>392</cp:revision>
  <dcterms:created xsi:type="dcterms:W3CDTF">2014-04-27T12:11:11Z</dcterms:created>
  <dcterms:modified xsi:type="dcterms:W3CDTF">2015-03-16T13:19:50Z</dcterms:modified>
</cp:coreProperties>
</file>