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332" r:id="rId3"/>
    <p:sldId id="323" r:id="rId4"/>
    <p:sldId id="295" r:id="rId5"/>
    <p:sldId id="263" r:id="rId6"/>
    <p:sldId id="309" r:id="rId7"/>
    <p:sldId id="339" r:id="rId8"/>
    <p:sldId id="343" r:id="rId9"/>
    <p:sldId id="341" r:id="rId10"/>
    <p:sldId id="342" r:id="rId11"/>
    <p:sldId id="285" r:id="rId12"/>
    <p:sldId id="330" r:id="rId13"/>
    <p:sldId id="329" r:id="rId14"/>
    <p:sldId id="338" r:id="rId15"/>
    <p:sldId id="312" r:id="rId16"/>
    <p:sldId id="344" r:id="rId17"/>
    <p:sldId id="345" r:id="rId18"/>
    <p:sldId id="346" r:id="rId19"/>
    <p:sldId id="325" r:id="rId20"/>
    <p:sldId id="334" r:id="rId21"/>
    <p:sldId id="347" r:id="rId22"/>
    <p:sldId id="353" r:id="rId23"/>
    <p:sldId id="348" r:id="rId24"/>
    <p:sldId id="351" r:id="rId25"/>
    <p:sldId id="352" r:id="rId26"/>
    <p:sldId id="335" r:id="rId27"/>
    <p:sldId id="33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C0FC68"/>
    <a:srgbClr val="86DE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5703" autoAdjust="0"/>
  </p:normalViewPr>
  <p:slideViewPr>
    <p:cSldViewPr>
      <p:cViewPr>
        <p:scale>
          <a:sx n="80" d="100"/>
          <a:sy n="80" d="100"/>
        </p:scale>
        <p:origin x="-84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AA515-E9AA-41D4-A239-590818F638BE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61532-9BBA-4582-81D6-6E4C460E17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668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92115-2419-4893-A8FF-04D8E3F1B19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you highlighting any</a:t>
            </a:r>
            <a:r>
              <a:rPr lang="en-US" baseline="0" dirty="0" smtClean="0"/>
              <a:t> specific resource in this quarter?  Borrowing/adapting from other grade </a:t>
            </a:r>
            <a:r>
              <a:rPr lang="en-US" baseline="0" smtClean="0"/>
              <a:t>level’s resources?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get here…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 MD.1 </a:t>
            </a:r>
          </a:p>
          <a:p>
            <a:r>
              <a:rPr lang="en-US" dirty="0" smtClean="0"/>
              <a:t>Could use </a:t>
            </a:r>
            <a:r>
              <a:rPr lang="en-US" i="1" u="sng" dirty="0" smtClean="0"/>
              <a:t>Millions to Measure </a:t>
            </a:r>
            <a:r>
              <a:rPr lang="en-US" dirty="0" smtClean="0"/>
              <a:t>book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Vertically</a:t>
            </a:r>
            <a:r>
              <a:rPr lang="en-US" baseline="0" dirty="0" smtClean="0"/>
              <a:t> – how do they progress to the next grade level’s standards?</a:t>
            </a:r>
          </a:p>
          <a:p>
            <a:r>
              <a:rPr lang="en-US" baseline="0" dirty="0" smtClean="0"/>
              <a:t>Where are you going?  What do you need to emphasize this quarter to ensure they are ready for the next grade level?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FB66-1098-4F95-83C9-8E0BF1C02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8628-9263-423B-B156-3522460CE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FB66-1098-4F95-83C9-8E0BF1C02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8628-9263-423B-B156-3522460CE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FB66-1098-4F95-83C9-8E0BF1C02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8628-9263-423B-B156-3522460CE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FB66-1098-4F95-83C9-8E0BF1C02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8628-9263-423B-B156-3522460CE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FB66-1098-4F95-83C9-8E0BF1C02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8628-9263-423B-B156-3522460CE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FB66-1098-4F95-83C9-8E0BF1C02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8628-9263-423B-B156-3522460CE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FB66-1098-4F95-83C9-8E0BF1C02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8628-9263-423B-B156-3522460CE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FB66-1098-4F95-83C9-8E0BF1C02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8628-9263-423B-B156-3522460CE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FB66-1098-4F95-83C9-8E0BF1C02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8628-9263-423B-B156-3522460CE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FB66-1098-4F95-83C9-8E0BF1C02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8628-9263-423B-B156-3522460CE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FB66-1098-4F95-83C9-8E0BF1C02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8628-9263-423B-B156-3522460CE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B4160-F992-456B-A5C7-D2A0E18B6F81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1FB66-1098-4F95-83C9-8E0BF1C02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A8628-9263-423B-B156-3522460CE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loud.rpsar.net/edocs/Math/5thGrade/CIResources/Unit4/Supplemental%20Number%20Talks%20Grade%205%20Unit%204.doc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://cloud.rpsar.net/edocs/Math/NumberTalksResources/Fractions%20and%20Decimals%20Number%20Talks.notebook" TargetMode="External"/><Relationship Id="rId4" Type="http://schemas.openxmlformats.org/officeDocument/2006/relationships/hyperlink" Target="http://cloud.rpsar.net/edocs/Math/5thGrade/CIResources/Unit4/Supplemental%20Number%20Talks%20Grade%205%20Unit%204with%20mixednumbers.docx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llustrativemathematics.org/illustrations/139" TargetMode="External"/><Relationship Id="rId13" Type="http://schemas.openxmlformats.org/officeDocument/2006/relationships/hyperlink" Target="http://www.illustrativemathematics.org/illustrations/49" TargetMode="External"/><Relationship Id="rId3" Type="http://schemas.openxmlformats.org/officeDocument/2006/relationships/hyperlink" Target="http://cloud.rpsar.net/edocs/Math/5thGrade/CIResources/Unit4/Supplemental%20Number%20Talks%20Grade%205%20Unit%204.docx" TargetMode="External"/><Relationship Id="rId7" Type="http://schemas.openxmlformats.org/officeDocument/2006/relationships/hyperlink" Target="http://illustrativemathematics.org/illustrations/164" TargetMode="External"/><Relationship Id="rId12" Type="http://schemas.openxmlformats.org/officeDocument/2006/relationships/hyperlink" Target="http://www.illustrativemathematics.org/illustrations/143" TargetMode="External"/><Relationship Id="rId2" Type="http://schemas.openxmlformats.org/officeDocument/2006/relationships/hyperlink" Target="http://cloud.rpsar.net/edocs/Math/NumberTalksResources/Fractions%20and%20Decimals%20Number%20Talks.noteboo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llustrativemathematics.org/illustrations/22" TargetMode="External"/><Relationship Id="rId11" Type="http://schemas.openxmlformats.org/officeDocument/2006/relationships/hyperlink" Target="http://www.illustrativemathematics.org/illustrations/150" TargetMode="External"/><Relationship Id="rId5" Type="http://schemas.openxmlformats.org/officeDocument/2006/relationships/image" Target="../media/image9.png"/><Relationship Id="rId15" Type="http://schemas.openxmlformats.org/officeDocument/2006/relationships/hyperlink" Target="http://www.illustrativemathematics.org/illustrations/297" TargetMode="External"/><Relationship Id="rId10" Type="http://schemas.openxmlformats.org/officeDocument/2006/relationships/hyperlink" Target="http://www.illustrativemathematics.org/illustrations/151" TargetMode="External"/><Relationship Id="rId4" Type="http://schemas.openxmlformats.org/officeDocument/2006/relationships/hyperlink" Target="http://cloud.rpsar.net/edocs/Math/5thGrade/CIResources/Unit4/Supplemental%20Number%20Talks%20Grade%205%20Unit%204with%20mixednumbers.docx" TargetMode="External"/><Relationship Id="rId9" Type="http://schemas.openxmlformats.org/officeDocument/2006/relationships/hyperlink" Target="http://www.illustrativemathematics.org/illustrations/164" TargetMode="External"/><Relationship Id="rId14" Type="http://schemas.openxmlformats.org/officeDocument/2006/relationships/hyperlink" Target="http://www.illustrativemathematics.org/illustrations/296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llustrativemathematics.org/illustrations/143" TargetMode="External"/><Relationship Id="rId13" Type="http://schemas.openxmlformats.org/officeDocument/2006/relationships/hyperlink" Target="http://cloud.rpsar.net/edocs/Math/5thGrade/CIResources/Unit4/Supplemental%20Number%20Talks%20Grade%205%20Unit%204.docx" TargetMode="External"/><Relationship Id="rId3" Type="http://schemas.openxmlformats.org/officeDocument/2006/relationships/hyperlink" Target="http://illustrativemathematics.org/illustrations/164" TargetMode="External"/><Relationship Id="rId7" Type="http://schemas.openxmlformats.org/officeDocument/2006/relationships/hyperlink" Target="http://www.illustrativemathematics.org/illustrations/150" TargetMode="External"/><Relationship Id="rId12" Type="http://schemas.openxmlformats.org/officeDocument/2006/relationships/hyperlink" Target="http://cloud.rpsar.net/edocs/Math/NumberTalksResources/Fractions%20and%20Decimals%20Number%20Talks.notebook" TargetMode="External"/><Relationship Id="rId2" Type="http://schemas.openxmlformats.org/officeDocument/2006/relationships/hyperlink" Target="http://illustrativemathematics.org/illustrations/2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llustrativemathematics.org/illustrations/151" TargetMode="External"/><Relationship Id="rId11" Type="http://schemas.openxmlformats.org/officeDocument/2006/relationships/hyperlink" Target="http://www.illustrativemathematics.org/illustrations/297" TargetMode="External"/><Relationship Id="rId5" Type="http://schemas.openxmlformats.org/officeDocument/2006/relationships/hyperlink" Target="http://www.illustrativemathematics.org/illustrations/164" TargetMode="External"/><Relationship Id="rId15" Type="http://schemas.openxmlformats.org/officeDocument/2006/relationships/image" Target="../media/image9.png"/><Relationship Id="rId10" Type="http://schemas.openxmlformats.org/officeDocument/2006/relationships/hyperlink" Target="http://www.illustrativemathematics.org/illustrations/296" TargetMode="External"/><Relationship Id="rId4" Type="http://schemas.openxmlformats.org/officeDocument/2006/relationships/hyperlink" Target="http://www.illustrativemathematics.org/illustrations/139" TargetMode="External"/><Relationship Id="rId9" Type="http://schemas.openxmlformats.org/officeDocument/2006/relationships/hyperlink" Target="http://www.illustrativemathematics.org/illustrations/49" TargetMode="External"/><Relationship Id="rId14" Type="http://schemas.openxmlformats.org/officeDocument/2006/relationships/hyperlink" Target="http://cloud.rpsar.net/edocs/Math/5thGrade/CIResources/Unit4/Supplemental%20Number%20Talks%20Grade%205%20Unit%204with%20mixednumbers.doc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loud.rpsar.net/edocs/Math/5thGrade/CIResources/Unit4/Supplemental%20Number%20Talks%20Grade%205%20Unit%204with%20mixednumbers.docx" TargetMode="External"/><Relationship Id="rId2" Type="http://schemas.openxmlformats.org/officeDocument/2006/relationships/hyperlink" Target="http://cloud.rpsar.net/edocs/Math/5thGrade/CIResources/Unit4/Supplemental%20Number%20Talks%20Grade%205%20Unit%204.doc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loud.rpsar.net/edocs/Math/5thGrade/CIResources/Unit4/Supplemental%20Number%20Talks%20Grade%205%20Unit%204with%20mixednumbers.docx" TargetMode="External"/><Relationship Id="rId4" Type="http://schemas.openxmlformats.org/officeDocument/2006/relationships/hyperlink" Target="http://cloud.rpsar.net/edocs/Math/5thGrade/CIResources/Unit4/Supplemental%20Number%20Talks%20Grade%205%20Unit%204.docx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loud.rpsar.net/edocs/Math/5thGrade/CIResources/Unit4/Addition_SubtractionwithUnlikeDenominators.notebook" TargetMode="External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8.xml"/><Relationship Id="rId7" Type="http://schemas.openxmlformats.org/officeDocument/2006/relationships/hyperlink" Target="http://www.k-5mathteachingresources.com/support-files/multiplication-and-scale-problems.pdf" TargetMode="External"/><Relationship Id="rId12" Type="http://schemas.openxmlformats.org/officeDocument/2006/relationships/hyperlink" Target="http://www.illustrativemathematics.org/illustrations/1222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hyperlink" Target="http://rogersstaff.ss5.sharpschool.com/UserFiles/Servers/Server_3107337/File/5/Math/Understanding/5.NF.5%20How%20Tall%205-10-12.docx" TargetMode="External"/><Relationship Id="rId11" Type="http://schemas.openxmlformats.org/officeDocument/2006/relationships/hyperlink" Target="http://www.illustrativemathematics.org/illustrations/965" TargetMode="External"/><Relationship Id="rId5" Type="http://schemas.openxmlformats.org/officeDocument/2006/relationships/hyperlink" Target="http://rogersstaff.ss5.sharpschool.com/UserFiles/Servers/Server_3107337/File/5/Math/Understanding/5.NF.5a&amp;b%20Multiplication%20as%20Scaling%205-10-12.docx" TargetMode="External"/><Relationship Id="rId10" Type="http://schemas.openxmlformats.org/officeDocument/2006/relationships/hyperlink" Target="http://cloud.rpsar.net/edocs/Math/5thGrade/CIResources/Unit4/Partial%20Groups%20Multiplication%20Problems.notebook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cloud.rpsar.net/edocs/Math/5thGrade/CIResources/Unit4/Addition%20and%20Subtraction%20Equations%20ECM%20page%20210-211.notebook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llustrativemathematics.org/illustrations/609" TargetMode="External"/><Relationship Id="rId3" Type="http://schemas.openxmlformats.org/officeDocument/2006/relationships/notesSlide" Target="../notesSlides/notesSlide9.xml"/><Relationship Id="rId7" Type="http://schemas.openxmlformats.org/officeDocument/2006/relationships/hyperlink" Target="http://cloud.rpsar.net/edocs/Math/5thGrade/CIResources/Unit4/Partial%20Groups%20Multiplication%20Problems.notebook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hyperlink" Target="http://cloud.rpsar.net/edocs/Math/5thGrade/CIResources/Unit4/Addition%20and%20Subtraction%20Equations%20ECM%20page%20210-211.notebook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://cloud.rpsar.net/edocs/Math/5thGrade/CIResources/Unit4/Addition_SubtractionwithUnlikeDenominators.notebook" TargetMode="External"/><Relationship Id="rId10" Type="http://schemas.openxmlformats.org/officeDocument/2006/relationships/hyperlink" Target="http://illustrativemathematics.org/illustrations/295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illustrativemathematics.org/illustrations/294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-5mathteachingresources.com/support-files/fractions-on-a-line-plot.pdf" TargetMode="External"/><Relationship Id="rId13" Type="http://schemas.openxmlformats.org/officeDocument/2006/relationships/hyperlink" Target="https://rps.k12.ar.us/owa/redir.aspx?C=67bd91f56fb540d0a12938561c8f0180&amp;URL=https://learnzillion.com/lessons/3460-use-the-information-from-more-than-one-line-plot-to-solve-problems" TargetMode="External"/><Relationship Id="rId3" Type="http://schemas.openxmlformats.org/officeDocument/2006/relationships/notesSlide" Target="../notesSlides/notesSlide10.xml"/><Relationship Id="rId7" Type="http://schemas.openxmlformats.org/officeDocument/2006/relationships/hyperlink" Target="http://cloud.rpsar.net/edocs/Math/5thGrade/CIResources/Unit4/Partial%20Groups%20Multiplication%20Problems.notebook" TargetMode="External"/><Relationship Id="rId12" Type="http://schemas.openxmlformats.org/officeDocument/2006/relationships/hyperlink" Target="https://learnzillion.com/lessons/3558-redistribute-items-equally-using-the-information-in-a-line-plot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hyperlink" Target="http://cloud.rpsar.net/edocs/Math/5thGrade/CIResources/Unit4/Addition%20and%20Subtraction%20Equations%20ECM%20page%20210-211.notebook" TargetMode="External"/><Relationship Id="rId11" Type="http://schemas.openxmlformats.org/officeDocument/2006/relationships/hyperlink" Target="https://learnzillion.com/lessons/3554-solve-multi-step-addition-and-multiplication-problems-using-information-in-a-line-plot" TargetMode="External"/><Relationship Id="rId5" Type="http://schemas.openxmlformats.org/officeDocument/2006/relationships/hyperlink" Target="http://cloud.rpsar.net/edocs/Math/5thGrade/CIResources/Unit4/Addition_SubtractionwithUnlikeDenominators.notebook" TargetMode="External"/><Relationship Id="rId10" Type="http://schemas.openxmlformats.org/officeDocument/2006/relationships/hyperlink" Target="https://learnzillion.com/lessons/3455-solve-multi-step-problems-using-information-in-a-line-plot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www.k-5mathteachingresources.com/support-files/sacks-of-flour.pdf" TargetMode="External"/><Relationship Id="rId1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cloud.rpsar.net/edocs/Math/5thGrade/CIResources/Unit4/Partial%20Goups-%20Measurement%20Division.notebook" TargetMode="External"/><Relationship Id="rId13" Type="http://schemas.openxmlformats.org/officeDocument/2006/relationships/hyperlink" Target="http://cloud.rpsar.net/edocs/Math/5thGrade/CIResources/Unit4/Partial_group_sequence_problems.docx" TargetMode="External"/><Relationship Id="rId3" Type="http://schemas.openxmlformats.org/officeDocument/2006/relationships/image" Target="../media/image31.jpeg"/><Relationship Id="rId7" Type="http://schemas.openxmlformats.org/officeDocument/2006/relationships/hyperlink" Target="http://cloud.rpsar.net/edocs/Math/5thGrade/CIResources/Unit4/Addition%20and%20Subtraction%20Equations%20ECM%20page%20210-211.notebook" TargetMode="External"/><Relationship Id="rId12" Type="http://schemas.openxmlformats.org/officeDocument/2006/relationships/hyperlink" Target="http://cloud.rpsar.net/edocs/Math/5thGrade/CIResources/Unit4/Multiplication%20and%20Division%20Open%20Number%20Sentences.notebook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hyperlink" Target="http://cloud.rpsar.net/edocs/Math/5thGrade/CIResources/Unit4/Addition_SubtractionwithUnlikeDenominators.notebook" TargetMode="External"/><Relationship Id="rId11" Type="http://schemas.openxmlformats.org/officeDocument/2006/relationships/hyperlink" Target="http://cloud.rpsar.net/edocs/Math/5thGrade/CIResources/Unit4/Multiplication%20and%20Division%20Equations.notebook" TargetMode="External"/><Relationship Id="rId5" Type="http://schemas.openxmlformats.org/officeDocument/2006/relationships/image" Target="../media/image14.jpeg"/><Relationship Id="rId10" Type="http://schemas.openxmlformats.org/officeDocument/2006/relationships/hyperlink" Target="http://cloud.rpsar.net/edocs/Math/5thGrade/CIResources/Unit4/Partial%20Groups%20Problems-%20Partitive%20Division.notebook" TargetMode="External"/><Relationship Id="rId4" Type="http://schemas.openxmlformats.org/officeDocument/2006/relationships/image" Target="../media/image32.png"/><Relationship Id="rId9" Type="http://schemas.openxmlformats.org/officeDocument/2006/relationships/hyperlink" Target="http://cloud.rpsar.net/edocs/Math/5thGrade/CIResources/Unit4/Partial%20Groups%20Multiplication%20Problems.notebook" TargetMode="External"/><Relationship Id="rId1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wav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42.png"/><Relationship Id="rId5" Type="http://schemas.openxmlformats.org/officeDocument/2006/relationships/hyperlink" Target="https://learnzillion.com/lessons/3455-solve-multi-step-problems-using-information-in-a-line-plot" TargetMode="External"/><Relationship Id="rId4" Type="http://schemas.openxmlformats.org/officeDocument/2006/relationships/hyperlink" Target="https://learnzillion.com/lessons/3460-use-the-information-from-more-than-one-line-plot-to-solve-problem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ogersstaff.ss5.sharpschool.com/k-5_curriculum/5th_grade_curriculum/math/Problem%20Solving%20Resources/problem_type_charts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64008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Operations with Fractions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715000"/>
            <a:ext cx="4953000" cy="9144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Unit Planning Team: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Traci Rhoades (RG), Paige Brown (NS),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Brooke Bradley (LW), Stacy Dustman (ET), Pam Keith (ET)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2286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Grade Unit 4</a:t>
            </a:r>
            <a:endParaRPr lang="en-US" sz="1600" dirty="0"/>
          </a:p>
        </p:txBody>
      </p:sp>
      <p:pic>
        <p:nvPicPr>
          <p:cNvPr id="8" name="Picture 7" descr="Kinder Unit 2 13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7981" y="533400"/>
            <a:ext cx="1332619" cy="1332618"/>
          </a:xfrm>
          <a:prstGeom prst="rect">
            <a:avLst/>
          </a:prstGeom>
        </p:spPr>
      </p:pic>
      <p:pic>
        <p:nvPicPr>
          <p:cNvPr id="9" name="Picture 8" descr="IMG_5240.JPG"/>
          <p:cNvPicPr>
            <a:picLocks noChangeAspect="1"/>
          </p:cNvPicPr>
          <p:nvPr/>
        </p:nvPicPr>
        <p:blipFill>
          <a:blip r:embed="rId3" cstate="print"/>
          <a:srcRect t="27706" b="13420"/>
          <a:stretch>
            <a:fillRect/>
          </a:stretch>
        </p:blipFill>
        <p:spPr>
          <a:xfrm>
            <a:off x="914400" y="2133600"/>
            <a:ext cx="7247965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482875" y="1905000"/>
            <a:ext cx="1577975" cy="1606550"/>
            <a:chOff x="4602" y="9880"/>
            <a:chExt cx="2486" cy="2531"/>
          </a:xfrm>
        </p:grpSpPr>
        <p:sp>
          <p:nvSpPr>
            <p:cNvPr id="23555" name="Oval 3"/>
            <p:cNvSpPr>
              <a:spLocks noChangeArrowheads="1"/>
            </p:cNvSpPr>
            <p:nvPr/>
          </p:nvSpPr>
          <p:spPr bwMode="auto">
            <a:xfrm>
              <a:off x="4602" y="9880"/>
              <a:ext cx="2486" cy="2531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4885" y="10340"/>
              <a:ext cx="2199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DIVIDE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 unit into weeks and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DISTRIBUTE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the standards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3" y="152402"/>
          <a:ext cx="7162800" cy="6608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960"/>
                <a:gridCol w="2723881"/>
                <a:gridCol w="3530959"/>
              </a:tblGrid>
              <a:tr h="7257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Week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Standards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Structure/Resources</a:t>
                      </a:r>
                      <a:endParaRPr lang="en-US" sz="1800" dirty="0"/>
                    </a:p>
                  </a:txBody>
                  <a:tcPr anchor="ctr"/>
                </a:tc>
              </a:tr>
              <a:tr h="2971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/>
                        <a:t>5.NF.1 and 5.NF.2: students will be adding and subtracting fractions when solving equal sharing/multiple groups problems but NF.1 and NF.2 will be directly addressed through problems later in the quarter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200" b="1" baseline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/>
                        <a:t>5.NF.7b Divide whole # by fraction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/>
                        <a:t>5.NF.7c Real world division with fractions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/>
                        <a:t>5.NF.4b Area with fractional side lengths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/>
                        <a:t>5.NF.6 Real world multiplication with fractions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Equal Sharing/ Multiple Groups Problems </a:t>
                      </a:r>
                      <a:r>
                        <a:rPr lang="en-US" sz="1400" b="1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(pg 29-31 ECM Book)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1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Include whole numbers in problems to continue to address NBT. 5 and NBT.6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400" b="1" i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Talks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Supplemental Number Talks for Unit 4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Supplemental Number Talks for Unit 4 with Mixed Numbers</a:t>
                      </a:r>
                      <a:endParaRPr lang="en-US" sz="14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hlinkClick r:id="rId5" tooltip="http://cloud.rpsar.net/edocs/Math/NumberTalksResources/Fractions%20and%20Decimals%20Number%20Talks.notebook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400" b="0" i="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5" tooltip="http://cloud.rpsar.net/edocs/Math/NumberTalksResources/Fractions%20and%20Decimals%20Number%20Talks.notebook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0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 tooltip="http://cloud.rpsar.net/edocs/Math/NumberTalksResources/Fractions%20and%20Decimals%20Number%20Talks.notebook"/>
                        </a:rPr>
                        <a:t>Fractions and Decimals</a:t>
                      </a:r>
                      <a:endParaRPr lang="en-US" sz="1400" b="1" i="0" u="none" strike="noStrike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400" b="1" i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9824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/>
                        <a:t>5.NF.1 and 5.NF.2: students will be adding and subtracting fractions when solving equal sharing/multiple groups problems but NF.1 and NF.2 will be directly addressed through problems later in the quarter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200" b="1" baseline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/>
                        <a:t>5.NF.7b Divide whole # by fraction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/>
                        <a:t>5.NF.7c Real world division with fractions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/>
                        <a:t>5.NF.4b Area with fractional side lengths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/>
                        <a:t>5.NF.6 Real world multiplication with fractions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Equal Sharing/ Multiple Groups Problems </a:t>
                      </a:r>
                      <a:r>
                        <a:rPr lang="en-US" sz="1400" b="1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(pg 29-31 ECM Book)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1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Include whole numbers in problems to continue to address NBT. 5 and NBT.6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400" b="1" i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Talks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sz="1400" b="1" i="0" u="none" strike="noStrike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Supplemental Number Talks for Unit 4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Supplemental Number Talks for Unit 4 with Mixed Numbers</a:t>
                      </a:r>
                      <a:endParaRPr lang="en-US" sz="1400" b="1" i="0" u="none" strike="noStrike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400" b="0" i="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5" tooltip="http://cloud.rpsar.net/edocs/Math/NumberTalksResources/Fractions%20and%20Decimals%20Number%20Talks.notebook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0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 tooltip="http://cloud.rpsar.net/edocs/Math/NumberTalksResources/Fractions%20and%20Decimals%20Number%20Talks.notebook"/>
                        </a:rPr>
                        <a:t>Fractions and Decimals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1" y="381000"/>
            <a:ext cx="159534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3" y="304801"/>
          <a:ext cx="7238997" cy="3117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197"/>
                <a:gridCol w="2514603"/>
                <a:gridCol w="3886197"/>
              </a:tblGrid>
              <a:tr h="64864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Week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Standards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Structure/Resources</a:t>
                      </a:r>
                      <a:endParaRPr lang="en-US" sz="1800" dirty="0"/>
                    </a:p>
                  </a:txBody>
                  <a:tcPr anchor="ctr"/>
                </a:tc>
              </a:tr>
              <a:tr h="239935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/>
                        <a:t>5.NF.1 and 5.NF.2: students will be adding and subtracting fractions when solving equal sharing/multiple groups problems but NF.1 and NF.2 will be directly addressed through problems later in the quarter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/>
                        <a:t>5.NF.7b Divide a whole # by a fraction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/>
                        <a:t>5.NF.7c Real World Division with fractions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/>
                        <a:t>5.NF.4b Area with fractional sides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/>
                        <a:t>5.NF.6 Real world multiplication with fractions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Equal Sharing/ Multiple Groups Problems </a:t>
                      </a:r>
                      <a:r>
                        <a:rPr lang="en-US" sz="1400" b="1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(pg 29-31 ECM Book)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1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Include whole numbers in problems to continue to address NBT. 5 and NBT.6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400" b="1" i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Talks:</a:t>
                      </a:r>
                      <a:endParaRPr lang="en-US" sz="1400" b="1" i="0" u="none" strike="noStrike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100" b="0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tooltip="http://cloud.rpsar.net/edocs/Math/NumberTalksResources/Fractions%20and%20Decimals%20Number%20Talks.notebook"/>
                        </a:rPr>
                        <a:t>Fractions and Decimals</a:t>
                      </a:r>
                      <a:endParaRPr lang="en-US" sz="1100" b="0" i="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100" b="0" i="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Supplemental Number Talks for Unit 4</a:t>
                      </a:r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100" dirty="0" smtClean="0"/>
                        <a:t/>
                      </a:r>
                      <a:br>
                        <a:rPr lang="en-US" sz="1100" dirty="0" smtClean="0"/>
                      </a:br>
                      <a:endParaRPr lang="en-US" sz="11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Supplemental Number Talks for Unit 4 with Mixed Numbers</a:t>
                      </a:r>
                      <a:endParaRPr lang="en-US" sz="1100" b="1" i="0" u="none" strike="noStrike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510153" y="1905001"/>
            <a:ext cx="1577975" cy="1606550"/>
            <a:chOff x="4733" y="9880"/>
            <a:chExt cx="2486" cy="2531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4733" y="9880"/>
              <a:ext cx="2486" cy="2531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4885" y="10340"/>
              <a:ext cx="2199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DIVIDE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 unit into weeks and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DISTRIBUTE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the standards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9062" y="457200"/>
            <a:ext cx="16449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3413760"/>
          <a:ext cx="723900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2485831"/>
                <a:gridCol w="3914969"/>
              </a:tblGrid>
              <a:tr h="2971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5.NF.1 +/- fractions with unlike denominators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5.NF.2 Word problems +/- fractions with unlike denominators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5.NF.7b Divide a whole # by a fraction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5.NF.7c Real World Division with fractions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5.NF.4b Area with fractional sides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5.NF.6 Real world multiplication with fractions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5.NF.5 Interpret multiplication as scaling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endParaRPr lang="en-US" sz="1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Equivalence Problems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from (Chapter 6 ECM) 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These types of problems are necessary to build idea of equivalence which is important before adding and subtracting fractions</a:t>
                      </a:r>
                    </a:p>
                    <a:p>
                      <a:pPr algn="l"/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Tasks addressing 5.NF.5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05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Running a Mile</a:t>
                      </a:r>
                      <a:r>
                        <a:rPr lang="en-US" sz="105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 </a:t>
                      </a:r>
                      <a:r>
                        <a:rPr lang="en-US" sz="1050" dirty="0" smtClean="0"/>
                        <a:t/>
                      </a:r>
                      <a:br>
                        <a:rPr lang="en-US" sz="1050" dirty="0" smtClean="0"/>
                      </a:br>
                      <a:r>
                        <a:rPr lang="en-US" sz="105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Comparing a Number and a Product</a:t>
                      </a:r>
                      <a:r>
                        <a:rPr lang="en-US" sz="105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050" dirty="0" smtClean="0"/>
                        <a:t/>
                      </a:r>
                      <a:br>
                        <a:rPr lang="en-US" sz="1050" dirty="0" smtClean="0"/>
                      </a:br>
                      <a:r>
                        <a:rPr lang="en-US" sz="1050" b="0" i="0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Comparing Products</a:t>
                      </a:r>
                      <a:r>
                        <a:rPr lang="en-US" sz="105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en-US" sz="1050" dirty="0" smtClean="0"/>
                        <a:t/>
                      </a:r>
                      <a:br>
                        <a:rPr lang="en-US" sz="1050" dirty="0" smtClean="0"/>
                      </a:br>
                      <a:r>
                        <a:rPr lang="en-US" sz="105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Comparing a Number and a Product parts a-h</a:t>
                      </a:r>
                      <a:r>
                        <a:rPr lang="en-US" sz="105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en-US" sz="1050" dirty="0" smtClean="0"/>
                        <a:t/>
                      </a:r>
                      <a:br>
                        <a:rPr lang="en-US" sz="1050" dirty="0" smtClean="0"/>
                      </a:br>
                      <a:r>
                        <a:rPr lang="en-US" sz="105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Calculator Trouble</a:t>
                      </a:r>
                      <a:r>
                        <a:rPr lang="en-US" sz="105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br>
                        <a:rPr lang="en-US" sz="105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5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Fundraising</a:t>
                      </a:r>
                      <a:r>
                        <a:rPr lang="en-US" sz="105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en-US" sz="1050" dirty="0" smtClean="0"/>
                        <a:t/>
                      </a:r>
                      <a:br>
                        <a:rPr lang="en-US" sz="1050" dirty="0" smtClean="0"/>
                      </a:br>
                      <a:r>
                        <a:rPr lang="en-US" sz="105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Grass Seedlings  </a:t>
                      </a:r>
                      <a:r>
                        <a:rPr lang="en-US" sz="1050" dirty="0" smtClean="0"/>
                        <a:t/>
                      </a:r>
                      <a:br>
                        <a:rPr lang="en-US" sz="1050" dirty="0" smtClean="0"/>
                      </a:br>
                      <a:r>
                        <a:rPr lang="en-US" sz="105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Reasoning about Multiplication</a:t>
                      </a:r>
                      <a:r>
                        <a:rPr lang="en-US" sz="105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br>
                        <a:rPr lang="en-US" sz="105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5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14"/>
                        </a:rPr>
                        <a:t>Half a Recipe</a:t>
                      </a:r>
                      <a:r>
                        <a:rPr lang="en-US" sz="105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br>
                        <a:rPr lang="en-US" sz="105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5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15"/>
                        </a:rPr>
                        <a:t>Making Cookies</a:t>
                      </a:r>
                      <a:r>
                        <a:rPr lang="en-US" sz="105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endParaRPr lang="en-US" sz="105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Talks: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tooltip="http://cloud.rpsar.net/edocs/Math/NumberTalksResources/Fractions%20and%20Decimals%20Number%20Talks.notebook"/>
                        </a:rPr>
                        <a:t>Fractions and Decimals</a:t>
                      </a:r>
                      <a:endParaRPr lang="en-US" sz="1100" b="0" i="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Supplemental Number Talks for Unit 4</a:t>
                      </a:r>
                      <a:r>
                        <a:rPr lang="en-US" sz="11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100" dirty="0" smtClean="0"/>
                        <a:t/>
                      </a:r>
                      <a:br>
                        <a:rPr lang="en-US" sz="1100" dirty="0" smtClean="0"/>
                      </a:br>
                      <a:r>
                        <a:rPr lang="en-US" sz="11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Supplemental Number Talks for Unit 4 with Mixed Numbers</a:t>
                      </a:r>
                      <a:endParaRPr lang="en-US" sz="14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0"/>
          <a:ext cx="6858000" cy="4118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352"/>
                <a:gridCol w="2067448"/>
                <a:gridCol w="3886200"/>
              </a:tblGrid>
              <a:tr h="5985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Week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Standards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Structure/Resources</a:t>
                      </a:r>
                      <a:endParaRPr lang="en-US" sz="1800" dirty="0"/>
                    </a:p>
                  </a:txBody>
                  <a:tcPr anchor="ctr"/>
                </a:tc>
              </a:tr>
              <a:tr h="313525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</a:t>
                      </a:r>
                      <a:endParaRPr 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5.NF.1 +/- fractions with unlike denominators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5.NF.2 Word problems +/- fractions with unlike denominators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5.NF.7b Divide a whole # by a fraction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5.NF.7c Real World Division with fractions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5.NF.4b Area with fractional sides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5.NF.6 Real world multiplication with fractions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5.NF.5 Interpret multiplication as scaling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200" b="1" baseline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Equivalence Problems 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from (Chapter 6 ECM) </a:t>
                      </a:r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These types of problems are necessary to build idea of equivalence which is important before adding and subtracting fractions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Tasks addressing 5.NF.5</a:t>
                      </a: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r>
                        <a:rPr lang="en-US" sz="11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Running a Mile</a:t>
                      </a:r>
                      <a:r>
                        <a:rPr lang="en-US" sz="11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 </a:t>
                      </a:r>
                      <a:r>
                        <a:rPr lang="en-US" sz="1100" dirty="0" smtClean="0"/>
                        <a:t/>
                      </a:r>
                      <a:br>
                        <a:rPr lang="en-US" sz="1100" dirty="0" smtClean="0"/>
                      </a:br>
                      <a:r>
                        <a:rPr lang="en-US" sz="11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Comparing a Number and a Product</a:t>
                      </a:r>
                      <a:r>
                        <a:rPr lang="en-US" sz="11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100" dirty="0" smtClean="0"/>
                        <a:t/>
                      </a:r>
                      <a:br>
                        <a:rPr lang="en-US" sz="1100" dirty="0" smtClean="0"/>
                      </a:br>
                      <a:r>
                        <a:rPr lang="en-US" sz="1100" b="0" i="0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Comparing Products</a:t>
                      </a:r>
                      <a:r>
                        <a:rPr lang="en-US" sz="11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en-US" sz="1100" dirty="0" smtClean="0"/>
                        <a:t/>
                      </a:r>
                      <a:br>
                        <a:rPr lang="en-US" sz="1100" dirty="0" smtClean="0"/>
                      </a:br>
                      <a:r>
                        <a:rPr lang="en-US" sz="11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Comparing a Number and a Product parts a-h</a:t>
                      </a:r>
                      <a:r>
                        <a:rPr lang="en-US" sz="11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en-US" sz="1100" dirty="0" smtClean="0"/>
                        <a:t/>
                      </a:r>
                      <a:br>
                        <a:rPr lang="en-US" sz="1100" dirty="0" smtClean="0"/>
                      </a:br>
                      <a:r>
                        <a:rPr lang="en-US" sz="11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Calculator Trouble</a:t>
                      </a:r>
                      <a:r>
                        <a:rPr lang="en-US" sz="11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br>
                        <a:rPr lang="en-US" sz="11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Fundraising</a:t>
                      </a:r>
                      <a:r>
                        <a:rPr lang="en-US" sz="11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en-US" sz="1100" dirty="0" smtClean="0"/>
                        <a:t/>
                      </a:r>
                      <a:br>
                        <a:rPr lang="en-US" sz="1100" dirty="0" smtClean="0"/>
                      </a:br>
                      <a:r>
                        <a:rPr lang="en-US" sz="11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Grass Seedlings  </a:t>
                      </a:r>
                      <a:r>
                        <a:rPr lang="en-US" sz="1100" dirty="0" smtClean="0"/>
                        <a:t/>
                      </a:r>
                      <a:br>
                        <a:rPr lang="en-US" sz="1100" dirty="0" smtClean="0"/>
                      </a:br>
                      <a:r>
                        <a:rPr lang="en-US" sz="11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Reasoning about Multiplication</a:t>
                      </a:r>
                      <a:r>
                        <a:rPr lang="en-US" sz="11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br>
                        <a:rPr lang="en-US" sz="11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Half a Recipe</a:t>
                      </a:r>
                      <a:r>
                        <a:rPr lang="en-US" sz="11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en-US" sz="14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Making Cookies</a:t>
                      </a:r>
                      <a:r>
                        <a:rPr lang="en-US" sz="11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endParaRPr lang="en-US" sz="11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Talks: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 tooltip="http://cloud.rpsar.net/edocs/Math/NumberTalksResources/Fractions%20and%20Decimals%20Number%20Talks.notebook"/>
                        </a:rPr>
                        <a:t>Fractions and Decimals</a:t>
                      </a:r>
                      <a:endParaRPr lang="en-US" sz="1100" b="0" i="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Supplemental Number Talks for Unit 4</a:t>
                      </a:r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100" dirty="0" smtClean="0"/>
                        <a:t/>
                      </a:r>
                      <a:br>
                        <a:rPr lang="en-US" sz="1100" dirty="0" smtClean="0"/>
                      </a:br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4"/>
                        </a:rPr>
                        <a:t>Supplemental Number Talks for Unit 4 with Mixed Numbers</a:t>
                      </a:r>
                      <a:endParaRPr lang="en-US" sz="1400" b="1" dirty="0" smtClean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391403" y="1905001"/>
            <a:ext cx="1577975" cy="1606550"/>
            <a:chOff x="4733" y="9880"/>
            <a:chExt cx="2486" cy="2531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4733" y="9880"/>
              <a:ext cx="2486" cy="2531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4885" y="10340"/>
              <a:ext cx="2199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DIVIDE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 unit into weeks and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DISTRIBUTE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the standards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9001" y="381000"/>
            <a:ext cx="174774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4099560"/>
          <a:ext cx="6858000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9"/>
                <a:gridCol w="2057401"/>
                <a:gridCol w="3886200"/>
              </a:tblGrid>
              <a:tr h="2758440"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5.NF.1 +/- fractions with unlike denominators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5.NF.2 Word problems +/- fractions with unlike denominators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Adding and Subtracting Fraction Problems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ECM pg 209-211) Include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decimal number sets when posing these problems to keep students thinking about decimal operations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Talks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Supplemental Number Talks for Unit 4</a:t>
                      </a:r>
                      <a:r>
                        <a:rPr lang="en-US" sz="14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14"/>
                        </a:rPr>
                        <a:t>Supplemental Number Talks for Unit 4 with Mixed Numbers</a:t>
                      </a:r>
                      <a:endParaRPr lang="en-US" sz="14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2" y="304800"/>
          <a:ext cx="6324598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709"/>
                <a:gridCol w="2394594"/>
                <a:gridCol w="3128295"/>
              </a:tblGrid>
              <a:tr h="9127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Week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Standards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Structure/Resources</a:t>
                      </a:r>
                      <a:endParaRPr lang="en-US" sz="1800" dirty="0"/>
                    </a:p>
                  </a:txBody>
                  <a:tcPr anchor="ctr"/>
                </a:tc>
              </a:tr>
              <a:tr h="404029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</a:t>
                      </a:r>
                      <a:endParaRPr 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5.NF.1 +/- fractions with unlike denominators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5.NF.2 Word problems +/- fractions with unlike denominators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Adding and Subtracting Fraction Problems (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ECM pg 209-211) Include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decimal number sets when posing these problems to keep students thinking about decimal operations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Talks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Supplemental Number Talks for Unit 4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Supplemental Number Talks for Unit 4 with Mixed Numbers</a:t>
                      </a:r>
                      <a:endParaRPr lang="en-US" sz="14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1" y="381000"/>
            <a:ext cx="174774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487884" y="2196986"/>
            <a:ext cx="1395803" cy="111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DIVIDE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the unit into weeks and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DISTRIBUTE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the standards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391403" y="1905001"/>
            <a:ext cx="1577975" cy="1606550"/>
            <a:chOff x="4733" y="9880"/>
            <a:chExt cx="2486" cy="2531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733" y="9880"/>
              <a:ext cx="2486" cy="2531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4885" y="10340"/>
              <a:ext cx="2199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DIVIDE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 unit into weeks and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DISTRIBUTE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the standards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91494" y="1828831"/>
            <a:ext cx="1577975" cy="1606550"/>
            <a:chOff x="4373" y="9760"/>
            <a:chExt cx="2486" cy="2531"/>
          </a:xfrm>
        </p:grpSpPr>
        <p:sp>
          <p:nvSpPr>
            <p:cNvPr id="23555" name="Oval 3"/>
            <p:cNvSpPr>
              <a:spLocks noChangeArrowheads="1"/>
            </p:cNvSpPr>
            <p:nvPr/>
          </p:nvSpPr>
          <p:spPr bwMode="auto">
            <a:xfrm>
              <a:off x="4373" y="9760"/>
              <a:ext cx="2486" cy="2531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4613" y="10240"/>
              <a:ext cx="2199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DIVIDE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 unit into weeks and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DISTRIBUTE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the standards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1" y="304802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1130368"/>
          <a:ext cx="6857999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2590800"/>
                <a:gridCol w="3352799"/>
              </a:tblGrid>
              <a:tr h="245103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5.NF.1 +/- fractions with unlike denominators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5.NF.2 Word problems +/- fractions with unlike denominators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Adding and Subtracting Fraction Problems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(ECM pg 209-211) Include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decimal number sets when posing these problems to keep students thinking about decimal operations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Talks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Supplemental Number Talks for Unit 4</a:t>
                      </a:r>
                      <a:r>
                        <a:rPr lang="en-US" sz="14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Supplemental Number Talks for Unit 4 with Mixed Numbers</a:t>
                      </a:r>
                      <a:endParaRPr lang="en-US" sz="14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6480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</a:t>
                      </a:r>
                      <a:endParaRPr 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5.NF.1 +/- fractions with unlike denominators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5.NF.2 Word problems +/- fractions with unlike denominators</a:t>
                      </a:r>
                    </a:p>
                    <a:p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5.NF.4a Interpret products of fraction multiplication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5.NF.4b Area with fractional sides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5.NF.6 Real world multiplication with fractions</a:t>
                      </a:r>
                    </a:p>
                    <a:p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5.NF.7a Divide a unit fraction by a whole #</a:t>
                      </a:r>
                    </a:p>
                    <a:p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5.NF.7c Solve real world problems involving division of fraction by whole #s &amp; of whole # by fractions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  Days: Adding and Subtracting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Fractions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(ECM pg 209-211) Include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decimal number sets when posing these problems to keep students thinking about decimal operations</a:t>
                      </a:r>
                      <a:endParaRPr lang="en-US" sz="1400" b="1" i="0" u="none" strike="noStrike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3 Days: Partial Groups Problems (ECM Book pg 212-213)  **Include area problems and whole numbers for NBT.5 and NBT.6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4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Talks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533400"/>
          <a:ext cx="6858000" cy="5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352"/>
                <a:gridCol w="2572943"/>
                <a:gridCol w="3380705"/>
              </a:tblGrid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Week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Standards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Structure/Resources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489825" y="1828800"/>
            <a:ext cx="1577975" cy="1606550"/>
            <a:chOff x="4373" y="9760"/>
            <a:chExt cx="2486" cy="2531"/>
          </a:xfrm>
        </p:grpSpPr>
        <p:sp>
          <p:nvSpPr>
            <p:cNvPr id="23555" name="Oval 3"/>
            <p:cNvSpPr>
              <a:spLocks noChangeArrowheads="1"/>
            </p:cNvSpPr>
            <p:nvPr/>
          </p:nvSpPr>
          <p:spPr bwMode="auto">
            <a:xfrm>
              <a:off x="4373" y="9760"/>
              <a:ext cx="2486" cy="2531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4613" y="10240"/>
              <a:ext cx="2199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DIVIDE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 unit into weeks and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DISTRIBUTE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the standards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1" y="304802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762000"/>
          <a:ext cx="7086599" cy="6202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880"/>
                <a:gridCol w="2255520"/>
                <a:gridCol w="3886199"/>
              </a:tblGrid>
              <a:tr h="2788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5.NF.5 Interpret Multiplication as Scaling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5.NF.4 Extend understanding of multiplication to fractions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5.NF.6 Real world multiplication with fractions</a:t>
                      </a:r>
                    </a:p>
                    <a:p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5.NF.7a Divide a unit fraction by a whole #</a:t>
                      </a:r>
                    </a:p>
                    <a:p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5.NF.7c Solve real world problems involving division of fraction by whole #s &amp; of whole # by fractions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What Is Multiplication as Scaling</a:t>
                      </a:r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How Tall?</a:t>
                      </a:r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Multiplication and Scale Problems</a:t>
                      </a:r>
                      <a:r>
                        <a:rPr lang="en-US" sz="12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  Days: Adding and Subtracting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Fractions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(ECM pg 209-211) Include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decimal number sets when posing these problems to keep students thinking about decimal operations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3 Days: Partial Groups Problems (ECM Book pg 212-213)  **Include area problems and whole numbers for NBT.5 and NBT.6</a:t>
                      </a:r>
                      <a:endParaRPr lang="en-US" sz="12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Talks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SMART Notebook files with problems from the ECM book: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1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8" tooltip="http://cloud.rpsar.net/edocs/Math/5thGrade/CIResources/Unit4/Addition_SubtractionwithUnlikeDenominators.notebook"/>
                        </a:rPr>
                        <a:t>Addition and Subtraction with Unlike Denominators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(p. 209-211)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1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9" tooltip="http://cloud.rpsar.net/edocs/Math/5thGrade/CIResources/Unit4/Addition%20and%20Subtraction%20Equations%20ECM%20page%20210-211.notebook"/>
                        </a:rPr>
                        <a:t>Addition and Subtraction Equations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(p. 210-211)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1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0" tooltip="http://cloud.rpsar.net/edocs/Math/5thGrade/CIResources/Unit4/Partial%20Groups%20Multiplication%20Problems.notebook"/>
                        </a:rPr>
                        <a:t>Partial Groups Multiplication Problems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(p.212)</a:t>
                      </a:r>
                      <a:endParaRPr lang="en-US" sz="11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9387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11</a:t>
                      </a:r>
                      <a:endParaRPr 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5.NF.1 +/- fractions with unlike denominators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5.NF.2 Word problems +/- fractions with unlike denominators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5.NF.7a Divide a  fraction by a whole #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5.NF.7c Real World Division with fractions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5.NF.4 Extend understanding of multiplication to fractions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5.NF.6 Real world multiplication with fractions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endParaRPr lang="en-US" sz="1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  Days: Adding and Subtracting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Fractions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(ECM pg 209-211) Include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decimal number sets when posing these problems to keep students thinking about decimal operations</a:t>
                      </a:r>
                      <a:endParaRPr lang="en-US" sz="1200" b="1" i="0" u="none" strike="noStrike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Tasks addressing 5.NF.4b</a:t>
                      </a:r>
                      <a:r>
                        <a:rPr lang="en-US" sz="1200" dirty="0" smtClean="0"/>
                        <a:t/>
                      </a:r>
                      <a:br>
                        <a:rPr lang="en-US" sz="1200" dirty="0" smtClean="0"/>
                      </a:br>
                      <a:r>
                        <a:rPr lang="en-US" sz="1200" b="0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Folding Strips of Paper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br>
                        <a:rPr lang="en-US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Seeing is Believing</a:t>
                      </a:r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3 Days: Partial Groups Problems (ECM Book pg 212-213)  **Include area problems and whole numbers for NBT.5 and NBT.6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Talks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1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SMART Notebook files with problems from the ECM book: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8" tooltip="http://cloud.rpsar.net/edocs/Math/5thGrade/CIResources/Unit4/Addition_SubtractionwithUnlikeDenominators.notebook"/>
                        </a:rPr>
                        <a:t>Addition and Subtraction with Unlike Denominators</a:t>
                      </a:r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(p. 209-211)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9" tooltip="http://cloud.rpsar.net/edocs/Math/5thGrade/CIResources/Unit4/Addition%20and%20Subtraction%20Equations%20ECM%20page%20210-211.notebook"/>
                        </a:rPr>
                        <a:t>Addition and Subtraction Equations</a:t>
                      </a:r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(p. 210-211)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0" tooltip="http://cloud.rpsar.net/edocs/Math/5thGrade/CIResources/Unit4/Partial%20Groups%20Multiplication%20Problems.notebook"/>
                        </a:rPr>
                        <a:t>Partial Groups Multiplication Problems</a:t>
                      </a:r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(p.212)</a:t>
                      </a:r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2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None/>
                      </a:pP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52400"/>
          <a:ext cx="7086600" cy="5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497"/>
                <a:gridCol w="2265903"/>
                <a:gridCol w="3886200"/>
              </a:tblGrid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Week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Standards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Structure/Resources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3" cstate="print"/>
          <a:stretch>
            <a:fillRect/>
          </a:stretch>
        </p:blipFill>
        <p:spPr>
          <a:xfrm>
            <a:off x="8153400" y="4800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38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1" y="304802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731520"/>
          <a:ext cx="7239000" cy="6286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200"/>
                <a:gridCol w="2734734"/>
                <a:gridCol w="3539066"/>
              </a:tblGrid>
              <a:tr h="32229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5.NF.1 +/- fractions with unlike denominators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5.NF.2 Word problems +/- fractions with unlike denominators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5.NF.7a Divide a  fraction by a whole #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5.NF.7c Real World Division with fractions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5.NF.4 Extend understanding of multiplication to fractions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5.NF.6 Real world multiplication with fractions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5.NBT.5 Fluently multiply whole #s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5.NBT.6 Divide whole #s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  Days: Adding and Subtracting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Fractions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(ECM pg 209-211) Include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decimal number sets when posing these problems to keep students thinking about decimal operations.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3 Days: Partial Groups Problems (ECM Book pg 212-213)  **Include area problems and whole numbers for NBT.5 and NBT.6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1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SMART Notebook files with problems from the ECM book:</a:t>
                      </a:r>
                      <a:r>
                        <a:rPr lang="en-US" sz="1200" dirty="0" smtClean="0"/>
                        <a:t/>
                      </a:r>
                      <a:br>
                        <a:rPr lang="en-US" sz="1200" dirty="0" smtClean="0"/>
                      </a:br>
                      <a:r>
                        <a:rPr lang="en-US" sz="12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5" tooltip="http://cloud.rpsar.net/edocs/Math/5thGrade/CIResources/Unit4/Addition_SubtractionwithUnlikeDenominators.notebook"/>
                        </a:rPr>
                        <a:t>Addition and Subtraction with Unlike Denominators</a:t>
                      </a:r>
                      <a:r>
                        <a:rPr lang="en-US" sz="12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(p. 209-211)</a:t>
                      </a:r>
                      <a:r>
                        <a:rPr lang="en-US" sz="1200" dirty="0" smtClean="0"/>
                        <a:t/>
                      </a:r>
                      <a:br>
                        <a:rPr lang="en-US" sz="1200" dirty="0" smtClean="0"/>
                      </a:br>
                      <a:r>
                        <a:rPr lang="en-US" sz="12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6" tooltip="http://cloud.rpsar.net/edocs/Math/5thGrade/CIResources/Unit4/Addition%20and%20Subtraction%20Equations%20ECM%20page%20210-211.notebook"/>
                        </a:rPr>
                        <a:t>Addition and Subtraction Equations</a:t>
                      </a:r>
                      <a:r>
                        <a:rPr lang="en-US" sz="12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(p. 210-211)</a:t>
                      </a:r>
                      <a:r>
                        <a:rPr lang="en-US" sz="1200" dirty="0" smtClean="0"/>
                        <a:t/>
                      </a:r>
                      <a:br>
                        <a:rPr lang="en-US" sz="1200" dirty="0" smtClean="0"/>
                      </a:br>
                      <a:r>
                        <a:rPr lang="en-US" sz="12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7" tooltip="http://cloud.rpsar.net/edocs/Math/5thGrade/CIResources/Unit4/Partial%20Groups%20Multiplication%20Problems.notebook"/>
                        </a:rPr>
                        <a:t>Partial Groups Multiplication Problems</a:t>
                      </a:r>
                      <a:r>
                        <a:rPr lang="en-US" sz="12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(p.212)</a:t>
                      </a:r>
                      <a:endParaRPr lang="en-US" sz="12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Talks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Tasks addressing 5.NF.6</a:t>
                      </a:r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en-US" sz="12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/>
                      </a:r>
                      <a:br>
                        <a:rPr lang="en-US" sz="12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</a:br>
                      <a:r>
                        <a:rPr lang="en-US" sz="12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To Multiply or not to Multiply</a:t>
                      </a:r>
                      <a:r>
                        <a:rPr lang="en-US" sz="12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en-US" sz="1200" dirty="0" smtClean="0"/>
                        <a:t/>
                      </a:r>
                      <a:br>
                        <a:rPr lang="en-US" sz="1200" dirty="0" smtClean="0"/>
                      </a:br>
                      <a:r>
                        <a:rPr lang="en-US" sz="12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Running to School</a:t>
                      </a:r>
                      <a:r>
                        <a:rPr lang="en-US" sz="12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en-US" sz="1200" dirty="0" smtClean="0"/>
                        <a:t/>
                      </a:r>
                      <a:br>
                        <a:rPr lang="en-US" sz="1200" dirty="0" smtClean="0"/>
                      </a:br>
                      <a:r>
                        <a:rPr lang="en-US" sz="12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Drinking Juice </a:t>
                      </a:r>
                      <a:r>
                        <a:rPr lang="en-US" sz="12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  </a:t>
                      </a:r>
                      <a:endParaRPr lang="en-US" sz="12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90354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13</a:t>
                      </a:r>
                      <a:endParaRPr 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5.NF.1 +/- fractions with unlike denominators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5.NF.2 Word problems +/- fractions with unlike denominators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5.NF.7a Divide a  fraction by a whole #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5.NF.7c Real World Division with fractions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5.NF.4 Extend understanding of multiplication to fractions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5.NF.6 Real world multiplication with fractions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5.NBT.5 Fluently multiply whole #s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5.NBT.6 Divide whole #s</a:t>
                      </a:r>
                      <a:endParaRPr lang="en-US" sz="1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  Days: Adding and Subtracting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Fractions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(ECM pg 209-211) Include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decimal number sets when posing these problems to keep students thinking about decimal operations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3 Days: Partial Groups Problems (ECM Book pg 212-213)  **Include area problems and whole numbers for NBT.5 and NBT.6</a:t>
                      </a:r>
                      <a:endParaRPr lang="en-US" sz="12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Talks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1200" b="1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SMART Notebook files with problems from the ECM book:</a:t>
                      </a:r>
                      <a:r>
                        <a:rPr lang="en-US" sz="1200" dirty="0" smtClean="0"/>
                        <a:t/>
                      </a:r>
                      <a:br>
                        <a:rPr lang="en-US" sz="1200" dirty="0" smtClean="0"/>
                      </a:br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 tooltip="http://cloud.rpsar.net/edocs/Math/5thGrade/CIResources/Unit4/Addition_SubtractionwithUnlikeDenominators.notebook"/>
                        </a:rPr>
                        <a:t>Addition and Subtraction with Unlike Denominators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(p. 209-211)</a:t>
                      </a:r>
                      <a:r>
                        <a:rPr lang="en-US" sz="1200" dirty="0" smtClean="0"/>
                        <a:t/>
                      </a:r>
                      <a:br>
                        <a:rPr lang="en-US" sz="1200" dirty="0" smtClean="0"/>
                      </a:br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 tooltip="http://cloud.rpsar.net/edocs/Math/5thGrade/CIResources/Unit4/Addition%20and%20Subtraction%20Equations%20ECM%20page%20210-211.notebook"/>
                        </a:rPr>
                        <a:t>Addition and Subtraction Equations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(p. 210-211)</a:t>
                      </a:r>
                      <a:r>
                        <a:rPr lang="en-US" sz="1200" dirty="0" smtClean="0"/>
                        <a:t/>
                      </a:r>
                      <a:br>
                        <a:rPr lang="en-US" sz="1200" dirty="0" smtClean="0"/>
                      </a:br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 tooltip="http://cloud.rpsar.net/edocs/Math/5thGrade/CIResources/Unit4/Partial%20Groups%20Multiplication%20Problems.notebook"/>
                        </a:rPr>
                        <a:t>Partial Groups Multiplication Problems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(p.212)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52400"/>
          <a:ext cx="7239000" cy="5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594"/>
                <a:gridCol w="2715884"/>
                <a:gridCol w="3568522"/>
              </a:tblGrid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Week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Standards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Structure/Resources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413625" y="1981200"/>
            <a:ext cx="1577975" cy="1606550"/>
            <a:chOff x="4373" y="9760"/>
            <a:chExt cx="2486" cy="2531"/>
          </a:xfrm>
        </p:grpSpPr>
        <p:sp>
          <p:nvSpPr>
            <p:cNvPr id="23555" name="Oval 3"/>
            <p:cNvSpPr>
              <a:spLocks noChangeArrowheads="1"/>
            </p:cNvSpPr>
            <p:nvPr/>
          </p:nvSpPr>
          <p:spPr bwMode="auto">
            <a:xfrm>
              <a:off x="4373" y="9760"/>
              <a:ext cx="2486" cy="2531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4613" y="10240"/>
              <a:ext cx="2199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DIVIDE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 unit into weeks and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DISTRIBUTE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the standards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1" cstate="print"/>
          <a:stretch>
            <a:fillRect/>
          </a:stretch>
        </p:blipFill>
        <p:spPr>
          <a:xfrm>
            <a:off x="8153400" y="518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9429" y="304802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609600"/>
          <a:ext cx="7467601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063"/>
                <a:gridCol w="2795337"/>
                <a:gridCol w="3886201"/>
              </a:tblGrid>
              <a:tr h="2895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5.NF.1 +/- fractions with unlike denominators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5.NF.2 Word problems +/- fractions with unlike denominators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5.NF.7a Divide a  fraction by a whole #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5.NF.7c Real World Division with fractions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5.NF.4 Extend understanding of multiplication to fractions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5.NF.6 Real world multiplication with fractions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5.NBT.5 Fluently multiply whole #s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5.NBT.6 Divide whole #s</a:t>
                      </a:r>
                      <a:endParaRPr lang="en-US" sz="1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  Days: Adding and Subtracting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Fractions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(ECM pg 209-211) Include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decimal number sets when posing these problems to keep students thinking about decimal operations</a:t>
                      </a:r>
                      <a:endParaRPr lang="en-US" sz="1200" b="1" i="0" u="none" strike="noStrike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3 Days: Partial Groups Problems (ECM Book pg 212-213)  **Include area problems and whole numbers for NBT.5 and NBT.6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1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SMART Notebook files with problems from the ECM book:</a:t>
                      </a:r>
                      <a:r>
                        <a:rPr lang="en-US" sz="1200" dirty="0" smtClean="0"/>
                        <a:t/>
                      </a:r>
                      <a:br>
                        <a:rPr lang="en-US" sz="1200" dirty="0" smtClean="0"/>
                      </a:br>
                      <a:r>
                        <a:rPr lang="en-US" sz="12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5" tooltip="http://cloud.rpsar.net/edocs/Math/5thGrade/CIResources/Unit4/Addition_SubtractionwithUnlikeDenominators.notebook"/>
                        </a:rPr>
                        <a:t>Addition and Subtraction with Unlike Denominators</a:t>
                      </a:r>
                      <a:r>
                        <a:rPr lang="en-US" sz="12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(p. 209-211)</a:t>
                      </a:r>
                      <a:r>
                        <a:rPr lang="en-US" sz="1200" dirty="0" smtClean="0"/>
                        <a:t/>
                      </a:r>
                      <a:br>
                        <a:rPr lang="en-US" sz="1200" dirty="0" smtClean="0"/>
                      </a:br>
                      <a:r>
                        <a:rPr lang="en-US" sz="12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6" tooltip="http://cloud.rpsar.net/edocs/Math/5thGrade/CIResources/Unit4/Addition%20and%20Subtraction%20Equations%20ECM%20page%20210-211.notebook"/>
                        </a:rPr>
                        <a:t>Addition and Subtraction Equations</a:t>
                      </a:r>
                      <a:r>
                        <a:rPr lang="en-US" sz="12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(p. 210-211)</a:t>
                      </a:r>
                      <a:r>
                        <a:rPr lang="en-US" sz="1200" dirty="0" smtClean="0"/>
                        <a:t/>
                      </a:r>
                      <a:br>
                        <a:rPr lang="en-US" sz="1200" dirty="0" smtClean="0"/>
                      </a:br>
                      <a:r>
                        <a:rPr lang="en-US" sz="12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7" tooltip="http://cloud.rpsar.net/edocs/Math/5thGrade/CIResources/Unit4/Partial%20Groups%20Multiplication%20Problems.notebook"/>
                        </a:rPr>
                        <a:t>Partial Groups Multiplication Problems</a:t>
                      </a:r>
                      <a:r>
                        <a:rPr lang="en-US" sz="12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(p.212)</a:t>
                      </a:r>
                      <a:endParaRPr lang="en-US" sz="12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2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Talks</a:t>
                      </a:r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94735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15</a:t>
                      </a:r>
                      <a:endParaRPr 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5.NF.1 +/- fractions with unlike denominators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5.NF.2 Word problems +/- fractions with unlike denominators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5.NF.7c Real World Division with fractions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5.NF.6 Real world multiplication with fractions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5.MD.2 Make a line plot with fractions and solve problems using it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0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Fractions on a Line Plot</a:t>
                      </a:r>
                      <a:r>
                        <a:rPr lang="en-US" sz="1200" dirty="0" smtClean="0"/>
                        <a:t/>
                      </a:r>
                      <a:br>
                        <a:rPr lang="en-US" sz="1200" dirty="0" smtClean="0"/>
                      </a:br>
                      <a:r>
                        <a:rPr lang="en-US" sz="1200" b="0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Sacks of Flour</a:t>
                      </a:r>
                      <a:endParaRPr lang="en-US" sz="12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1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Solve multi-step problems using information in a line plot </a:t>
                      </a:r>
                      <a:br>
                        <a:rPr lang="en-US" sz="11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https://learnzillion.com/lessons/3455-solve-multi-step-problems-using-information-in-a-line-plot</a:t>
                      </a:r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Solve multi-step addition and multiplication problems using information in a line plot</a:t>
                      </a:r>
                    </a:p>
                    <a:p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https://learnzillion.com/lessons/3554-solve-multi-step-addition-and-multiplication-problems-using-information-in-a-line-plot</a:t>
                      </a:r>
                      <a:endParaRPr lang="en-US" sz="11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1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Redistribute items equally using the information in a line plot</a:t>
                      </a:r>
                    </a:p>
                    <a:p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https://learnzillion.com/lessons/3558-redistribute-items-equally-using-the-information-in-a-line-plot</a:t>
                      </a:r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the information from more than one line plot to solve problems</a:t>
                      </a:r>
                    </a:p>
                    <a:p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https://learnzillion.com/lessons/3460-use-the-information-from-more-than-one-line-plot-to-solve-problems</a:t>
                      </a:r>
                      <a:endParaRPr lang="en-US" sz="11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None/>
                      </a:pP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" y="76200"/>
          <a:ext cx="7467600" cy="5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03"/>
                <a:gridCol w="2564631"/>
                <a:gridCol w="4148666"/>
              </a:tblGrid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Week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Standards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Structure/Resources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7489825" y="2133600"/>
            <a:ext cx="1577975" cy="1606550"/>
            <a:chOff x="7566025" y="1752600"/>
            <a:chExt cx="1577975" cy="1606550"/>
          </a:xfrm>
        </p:grpSpPr>
        <p:sp>
          <p:nvSpPr>
            <p:cNvPr id="23555" name="Oval 3"/>
            <p:cNvSpPr>
              <a:spLocks noChangeArrowheads="1"/>
            </p:cNvSpPr>
            <p:nvPr/>
          </p:nvSpPr>
          <p:spPr bwMode="auto">
            <a:xfrm>
              <a:off x="7566025" y="1752600"/>
              <a:ext cx="1577975" cy="1606550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7671997" y="2057280"/>
              <a:ext cx="1395803" cy="1117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DIVIDE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 unit into weeks and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DISTRIBUTE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the standards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4" cstate="print"/>
          <a:stretch>
            <a:fillRect/>
          </a:stretch>
        </p:blipFill>
        <p:spPr>
          <a:xfrm>
            <a:off x="8153400" y="50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10200" y="228600"/>
            <a:ext cx="1600200" cy="1447800"/>
            <a:chOff x="4598" y="1976"/>
            <a:chExt cx="2486" cy="2531"/>
          </a:xfrm>
        </p:grpSpPr>
        <p:sp>
          <p:nvSpPr>
            <p:cNvPr id="18435" name="Oval 3"/>
            <p:cNvSpPr>
              <a:spLocks noChangeArrowheads="1"/>
            </p:cNvSpPr>
            <p:nvPr/>
          </p:nvSpPr>
          <p:spPr bwMode="auto">
            <a:xfrm>
              <a:off x="4598" y="1976"/>
              <a:ext cx="2486" cy="253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4733" y="2518"/>
              <a:ext cx="2262" cy="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Gather and study the</a:t>
              </a:r>
              <a:r>
                <a:rPr lang="en-US" sz="1600" b="1" dirty="0" smtClean="0"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RESOURCES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1" y="152402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800600"/>
            <a:ext cx="9213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extending childrens mathematics boo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86600" y="1371600"/>
            <a:ext cx="1436077" cy="1600200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600200" y="4800600"/>
            <a:ext cx="838200" cy="108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978032501019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90800" y="4800600"/>
            <a:ext cx="825610" cy="1066800"/>
          </a:xfrm>
          <a:prstGeom prst="rect">
            <a:avLst/>
          </a:prstGeom>
        </p:spPr>
      </p:pic>
      <p:pic>
        <p:nvPicPr>
          <p:cNvPr id="20" name="Picture 19" descr="tshirt factor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81400" y="4800600"/>
            <a:ext cx="838200" cy="10830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 cstate="print"/>
          <a:srcRect l="57188" t="11719" r="7500" b="6250"/>
          <a:stretch>
            <a:fillRect/>
          </a:stretch>
        </p:blipFill>
        <p:spPr bwMode="auto">
          <a:xfrm>
            <a:off x="228601" y="228600"/>
            <a:ext cx="4510315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4876800" y="35052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1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1" y="152402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" y="152402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Options for Assessment – available online for Unit 4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9" name="Picture 4" descr="C:\Users\Kristy Brown\AppData\Local\Microsoft\Windows\Temporary Internet Files\Content.IE5\NL53MJJI\MC90044131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334000"/>
            <a:ext cx="1676400" cy="16764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257800" y="4953000"/>
            <a:ext cx="2133600" cy="1752598"/>
            <a:chOff x="5036" y="9778"/>
            <a:chExt cx="2629" cy="2531"/>
          </a:xfrm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5036" y="9778"/>
              <a:ext cx="2486" cy="2531"/>
            </a:xfrm>
            <a:prstGeom prst="ellipse">
              <a:avLst/>
            </a:prstGeom>
            <a:solidFill>
              <a:srgbClr val="DBE5F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5036" y="10158"/>
              <a:ext cx="2629" cy="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Make</a:t>
              </a:r>
              <a:r>
                <a:rPr kumimoji="0" lang="en-US" sz="1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or locate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SUMMATIVE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latin typeface="Calibri" pitchFamily="34" charset="0"/>
                  <a:cs typeface="Arial" pitchFamily="34" charset="0"/>
                </a:rPr>
                <a:t>a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nd PERFORMANCE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ASSESSMENTS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/>
          <a:srcRect l="6875" t="21875" r="5938" b="41797"/>
          <a:stretch>
            <a:fillRect/>
          </a:stretch>
        </p:blipFill>
        <p:spPr bwMode="auto">
          <a:xfrm>
            <a:off x="152400" y="609600"/>
            <a:ext cx="571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 cstate="print"/>
          <a:srcRect l="12500" t="21875" r="20938" b="40625"/>
          <a:stretch>
            <a:fillRect/>
          </a:stretch>
        </p:blipFill>
        <p:spPr bwMode="auto">
          <a:xfrm>
            <a:off x="4343400" y="2137893"/>
            <a:ext cx="4724400" cy="2129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7" cstate="print"/>
          <a:srcRect l="16250" t="19531" r="7813" b="7813"/>
          <a:stretch>
            <a:fillRect/>
          </a:stretch>
        </p:blipFill>
        <p:spPr bwMode="auto">
          <a:xfrm>
            <a:off x="152400" y="2971800"/>
            <a:ext cx="4114800" cy="314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8305800" y="472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4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2" y="304802"/>
            <a:ext cx="8237537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1" y="152402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" y="152402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Options for Assessment – available online for Unit 4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9" name="Picture 4" descr="C:\Users\Kristy Brown\AppData\Local\Microsoft\Windows\Temporary Internet Files\Content.IE5\NL53MJJI\MC90044131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334000"/>
            <a:ext cx="1676400" cy="1676400"/>
          </a:xfrm>
          <a:prstGeom prst="rect">
            <a:avLst/>
          </a:prstGeom>
          <a:noFill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5" cstate="print"/>
          <a:srcRect l="13750" t="18750" r="13794" b="10937"/>
          <a:stretch>
            <a:fillRect/>
          </a:stretch>
        </p:blipFill>
        <p:spPr bwMode="auto">
          <a:xfrm>
            <a:off x="152400" y="762000"/>
            <a:ext cx="3733800" cy="289866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6" cstate="print"/>
          <a:srcRect l="13750" t="17969" r="13750" b="13281"/>
          <a:stretch>
            <a:fillRect/>
          </a:stretch>
        </p:blipFill>
        <p:spPr bwMode="auto">
          <a:xfrm>
            <a:off x="5181600" y="1752600"/>
            <a:ext cx="3716482" cy="281940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7" cstate="print"/>
          <a:srcRect l="13750" t="18750" r="13750" b="12500"/>
          <a:stretch>
            <a:fillRect/>
          </a:stretch>
        </p:blipFill>
        <p:spPr bwMode="auto">
          <a:xfrm>
            <a:off x="304800" y="4085897"/>
            <a:ext cx="3352800" cy="254350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38600" y="609600"/>
            <a:ext cx="2133600" cy="1752598"/>
            <a:chOff x="5036" y="9778"/>
            <a:chExt cx="2629" cy="2531"/>
          </a:xfrm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5036" y="9778"/>
              <a:ext cx="2486" cy="2531"/>
            </a:xfrm>
            <a:prstGeom prst="ellipse">
              <a:avLst/>
            </a:prstGeom>
            <a:solidFill>
              <a:srgbClr val="DBE5F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5036" y="10158"/>
              <a:ext cx="2629" cy="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Make</a:t>
              </a:r>
              <a:r>
                <a:rPr kumimoji="0" lang="en-US" sz="1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or locate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SUMMATIVE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latin typeface="Calibri" pitchFamily="34" charset="0"/>
                  <a:cs typeface="Arial" pitchFamily="34" charset="0"/>
                </a:rPr>
                <a:t>a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nd PERFORMANCE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ASSESSMENTS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8" cstate="print"/>
          <a:srcRect l="16250" t="19531" r="15625" b="17188"/>
          <a:stretch>
            <a:fillRect/>
          </a:stretch>
        </p:blipFill>
        <p:spPr bwMode="auto">
          <a:xfrm>
            <a:off x="3962400" y="3886200"/>
            <a:ext cx="3505200" cy="2604781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8229600" y="4953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aspensportsflagstaff.com/wp-content/uploads/2014/03/dreamstime_new_burst_570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81400" cy="2865120"/>
          </a:xfrm>
          <a:prstGeom prst="rect">
            <a:avLst/>
          </a:prstGeom>
          <a:noFill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 l="11250" t="9375" r="11875" b="11719"/>
          <a:stretch>
            <a:fillRect/>
          </a:stretch>
        </p:blipFill>
        <p:spPr bwMode="auto">
          <a:xfrm>
            <a:off x="3657600" y="228599"/>
            <a:ext cx="4953000" cy="406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>
            <a:off x="1600200" y="2514600"/>
            <a:ext cx="21336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Teacher Created Resources!!!</a:t>
            </a:r>
            <a:endParaRPr lang="en-US" sz="1200" dirty="0"/>
          </a:p>
        </p:txBody>
      </p:sp>
      <p:pic>
        <p:nvPicPr>
          <p:cNvPr id="34821" name="Picture 5" descr="ec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400550"/>
            <a:ext cx="1695450" cy="21526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33600" y="4243387"/>
            <a:ext cx="4800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SMART Notebook files with problems from the ECM book: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u="sng" dirty="0" smtClean="0">
                <a:hlinkClick r:id="rId6" tooltip="http://cloud.rpsar.net/edocs/Math/5thGrade/CIResources/Unit4/Addition_SubtractionwithUnlikeDenominators.notebook"/>
              </a:rPr>
              <a:t>Addition and Subtraction with Unlike Denominators</a:t>
            </a:r>
            <a:r>
              <a:rPr lang="en-US" sz="1400" dirty="0" smtClean="0"/>
              <a:t> (p. 209-211)</a:t>
            </a:r>
            <a:br>
              <a:rPr lang="en-US" sz="1400" dirty="0" smtClean="0"/>
            </a:br>
            <a:r>
              <a:rPr lang="en-US" sz="1400" dirty="0" smtClean="0">
                <a:hlinkClick r:id="rId7" tooltip="http://cloud.rpsar.net/edocs/Math/5thGrade/CIResources/Unit4/Addition%20and%20Subtraction%20Equations%20ECM%20page%20210-211.notebook"/>
              </a:rPr>
              <a:t>Addition and Subtraction Equations</a:t>
            </a:r>
            <a:r>
              <a:rPr lang="en-US" sz="1400" dirty="0" smtClean="0"/>
              <a:t> (p. 210-211)</a:t>
            </a:r>
            <a:br>
              <a:rPr lang="en-US" sz="1400" dirty="0" smtClean="0"/>
            </a:br>
            <a:r>
              <a:rPr lang="en-US" sz="1400" dirty="0" smtClean="0">
                <a:hlinkClick r:id="rId8" tooltip="http://cloud.rpsar.net/edocs/Math/5thGrade/CIResources/Unit4/Partial%20Goups-%20Measurement%20Division.notebook"/>
              </a:rPr>
              <a:t>Partial Groups Measurement Division Problems</a:t>
            </a:r>
            <a:r>
              <a:rPr lang="en-US" sz="1400" dirty="0" smtClean="0"/>
              <a:t> (p. 212)</a:t>
            </a:r>
            <a:br>
              <a:rPr lang="en-US" sz="1400" dirty="0" smtClean="0"/>
            </a:br>
            <a:r>
              <a:rPr lang="en-US" sz="1400" dirty="0" smtClean="0">
                <a:hlinkClick r:id="rId9" tooltip="http://cloud.rpsar.net/edocs/Math/5thGrade/CIResources/Unit4/Partial%20Groups%20Multiplication%20Problems.notebook"/>
              </a:rPr>
              <a:t>Partial Groups Multiplication Problems</a:t>
            </a:r>
            <a:r>
              <a:rPr lang="en-US" sz="1400" dirty="0" smtClean="0"/>
              <a:t> (p. 212)</a:t>
            </a:r>
            <a:br>
              <a:rPr lang="en-US" sz="1400" dirty="0" smtClean="0"/>
            </a:br>
            <a:r>
              <a:rPr lang="en-US" sz="1400" dirty="0" smtClean="0">
                <a:hlinkClick r:id="rId10" tooltip="http://cloud.rpsar.net/edocs/Math/5thGrade/CIResources/Unit4/Partial%20Groups%20Problems-%20Partitive%20Division.notebook"/>
              </a:rPr>
              <a:t>Partial Groups </a:t>
            </a:r>
            <a:r>
              <a:rPr lang="en-US" sz="1400" dirty="0" err="1" smtClean="0">
                <a:hlinkClick r:id="rId10" tooltip="http://cloud.rpsar.net/edocs/Math/5thGrade/CIResources/Unit4/Partial%20Groups%20Problems-%20Partitive%20Division.notebook"/>
              </a:rPr>
              <a:t>Partitive</a:t>
            </a:r>
            <a:r>
              <a:rPr lang="en-US" sz="1400" dirty="0" smtClean="0">
                <a:hlinkClick r:id="rId10" tooltip="http://cloud.rpsar.net/edocs/Math/5thGrade/CIResources/Unit4/Partial%20Groups%20Problems-%20Partitive%20Division.notebook"/>
              </a:rPr>
              <a:t> Division Problems</a:t>
            </a:r>
            <a:r>
              <a:rPr lang="en-US" sz="1400" dirty="0" smtClean="0"/>
              <a:t> (p. 213)</a:t>
            </a:r>
            <a:br>
              <a:rPr lang="en-US" sz="1400" dirty="0" smtClean="0"/>
            </a:br>
            <a:r>
              <a:rPr lang="en-US" sz="1400" dirty="0" smtClean="0">
                <a:hlinkClick r:id="rId11" tooltip="http://cloud.rpsar.net/edocs/Math/5thGrade/CIResources/Unit4/Multiplication%20and%20Division%20Equations.notebook"/>
              </a:rPr>
              <a:t>Multiplication and Division Equations</a:t>
            </a:r>
            <a:r>
              <a:rPr lang="en-US" sz="1400" dirty="0" smtClean="0"/>
              <a:t> (p. 214-215)</a:t>
            </a:r>
            <a:br>
              <a:rPr lang="en-US" sz="1400" dirty="0" smtClean="0"/>
            </a:br>
            <a:r>
              <a:rPr lang="en-US" sz="1400" dirty="0" smtClean="0">
                <a:hlinkClick r:id="rId12" tooltip="http://cloud.rpsar.net/edocs/Math/5thGrade/CIResources/Unit4/Multiplication%20and%20Division%20Open%20Number%20Sentences.notebook"/>
              </a:rPr>
              <a:t>Multiplication and Division Open Number Sentences</a:t>
            </a:r>
            <a:r>
              <a:rPr lang="en-US" sz="1400" dirty="0" smtClean="0"/>
              <a:t> (p. 214)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>
                <a:hlinkClick r:id="rId13" tooltip="http://cloud.rpsar.net/edocs/Math/5thGrade/CIResources/Unit4/Partial_group_sequence_problems.docx"/>
              </a:rPr>
              <a:t>Partial Groups Sequence Problems</a:t>
            </a:r>
            <a:r>
              <a:rPr lang="en-US" sz="1400" dirty="0" smtClean="0"/>
              <a:t> (word doc)</a:t>
            </a:r>
            <a:endParaRPr lang="en-US" sz="14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4" cstate="print"/>
          <a:stretch>
            <a:fillRect/>
          </a:stretch>
        </p:blipFill>
        <p:spPr>
          <a:xfrm>
            <a:off x="8305800" y="5562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 l="20938" t="31250" r="29375" b="20703"/>
          <a:stretch>
            <a:fillRect/>
          </a:stretch>
        </p:blipFill>
        <p:spPr bwMode="auto">
          <a:xfrm>
            <a:off x="4495800" y="3124200"/>
            <a:ext cx="453111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 l="15573" t="14815" r="14346" b="11111"/>
          <a:stretch>
            <a:fillRect/>
          </a:stretch>
        </p:blipFill>
        <p:spPr bwMode="auto">
          <a:xfrm>
            <a:off x="7239000" y="0"/>
            <a:ext cx="1371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00400" y="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Week 10 </a:t>
            </a:r>
          </a:p>
          <a:p>
            <a:pPr algn="ctr"/>
            <a:r>
              <a:rPr lang="en-US" sz="3600" b="1" dirty="0" smtClean="0"/>
              <a:t>Possible Lesson</a:t>
            </a:r>
            <a:endParaRPr lang="en-US" sz="3600" b="1" dirty="0"/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487109" y="274211"/>
            <a:ext cx="1397208" cy="111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Plan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DAILY LESSONS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20"/>
          <p:cNvGrpSpPr/>
          <p:nvPr/>
        </p:nvGrpSpPr>
        <p:grpSpPr>
          <a:xfrm>
            <a:off x="381000" y="69822"/>
            <a:ext cx="2951163" cy="1606550"/>
            <a:chOff x="381000" y="215872"/>
            <a:chExt cx="2951163" cy="1606550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381000" y="215872"/>
              <a:ext cx="1579563" cy="1606550"/>
              <a:chOff x="4733" y="12738"/>
              <a:chExt cx="2486" cy="2531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4733" y="12738"/>
                <a:ext cx="2486" cy="2531"/>
              </a:xfrm>
              <a:prstGeom prst="ellipse">
                <a:avLst/>
              </a:prstGeom>
              <a:solidFill>
                <a:srgbClr val="B2A1C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4900" y="13060"/>
                <a:ext cx="2199" cy="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Plan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DAILY LESSONS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1752600" y="215872"/>
              <a:ext cx="1579563" cy="1606550"/>
              <a:chOff x="11416" y="7371"/>
              <a:chExt cx="2486" cy="2531"/>
            </a:xfrm>
          </p:grpSpPr>
          <p:sp>
            <p:nvSpPr>
              <p:cNvPr id="7" name="Oval 11"/>
              <p:cNvSpPr>
                <a:spLocks noChangeArrowheads="1"/>
              </p:cNvSpPr>
              <p:nvPr/>
            </p:nvSpPr>
            <p:spPr bwMode="auto">
              <a:xfrm>
                <a:off x="11416" y="7371"/>
                <a:ext cx="2486" cy="2531"/>
              </a:xfrm>
              <a:prstGeom prst="ellipse">
                <a:avLst/>
              </a:prstGeom>
              <a:solidFill>
                <a:srgbClr val="7F7F7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 Box 12"/>
              <p:cNvSpPr txBox="1">
                <a:spLocks noChangeArrowheads="1"/>
              </p:cNvSpPr>
              <p:nvPr/>
            </p:nvSpPr>
            <p:spPr bwMode="auto">
              <a:xfrm>
                <a:off x="11583" y="7422"/>
                <a:ext cx="2199" cy="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Incorporate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TECHNOLOGY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152400" y="2133600"/>
            <a:ext cx="2819400" cy="415498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Launch </a:t>
            </a:r>
            <a:endParaRPr lang="en-US" sz="1200" i="1" dirty="0" smtClean="0"/>
          </a:p>
          <a:p>
            <a:r>
              <a:rPr lang="en-US" sz="1200" i="1" dirty="0" smtClean="0"/>
              <a:t>-APK –”What’s your favorite type of candy?” </a:t>
            </a:r>
          </a:p>
          <a:p>
            <a:r>
              <a:rPr lang="en-US" sz="1200" i="1" dirty="0" smtClean="0"/>
              <a:t> Picture of candy – “Think of a story problem involving candy”…  </a:t>
            </a:r>
          </a:p>
          <a:p>
            <a:r>
              <a:rPr lang="en-US" sz="1200" i="1" dirty="0" smtClean="0"/>
              <a:t>-Pose the problem 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Students Independently Work</a:t>
            </a:r>
          </a:p>
          <a:p>
            <a:r>
              <a:rPr lang="en-US" sz="1200" i="1" dirty="0" smtClean="0"/>
              <a:t>-Students work to solve the problem</a:t>
            </a:r>
          </a:p>
          <a:p>
            <a:r>
              <a:rPr lang="en-US" sz="1200" i="1" dirty="0" smtClean="0"/>
              <a:t>-Teacher listens, notices and confers</a:t>
            </a:r>
          </a:p>
          <a:p>
            <a:pPr>
              <a:buFontTx/>
              <a:buChar char="-"/>
            </a:pPr>
            <a:r>
              <a:rPr lang="en-US" sz="1200" i="1" dirty="0" smtClean="0"/>
              <a:t>Teacher selects strategies to share</a:t>
            </a:r>
          </a:p>
          <a:p>
            <a:endParaRPr lang="en-US" sz="1200" dirty="0" smtClean="0"/>
          </a:p>
          <a:p>
            <a:r>
              <a:rPr lang="en-US" sz="2400" i="1" dirty="0" smtClean="0"/>
              <a:t>Discussion</a:t>
            </a:r>
          </a:p>
          <a:p>
            <a:r>
              <a:rPr lang="en-US" sz="1200" i="1" dirty="0" smtClean="0"/>
              <a:t>-Compare  and analyze strategies, mathematical understanding, notation, misconceptions, etc.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4200" y="3581400"/>
            <a:ext cx="13089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Anticipating</a:t>
            </a:r>
          </a:p>
          <a:p>
            <a:r>
              <a:rPr lang="en-US" dirty="0" smtClean="0"/>
              <a:t>student</a:t>
            </a:r>
          </a:p>
          <a:p>
            <a:r>
              <a:rPr lang="en-US" dirty="0" smtClean="0"/>
              <a:t>strategies…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3657600" y="44196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81000" y="6324600"/>
            <a:ext cx="193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5.NF.6 and 5.NF.5b</a:t>
            </a:r>
            <a:endParaRPr lang="en-US" dirty="0"/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 cstate="print"/>
          <a:srcRect l="19063" t="21875" r="5000" b="60547"/>
          <a:stretch>
            <a:fillRect/>
          </a:stretch>
        </p:blipFill>
        <p:spPr bwMode="auto">
          <a:xfrm>
            <a:off x="3048000" y="1676400"/>
            <a:ext cx="6019800" cy="11147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36576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2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8125" t="13281" r="3750" b="62500"/>
          <a:stretch>
            <a:fillRect/>
          </a:stretch>
        </p:blipFill>
        <p:spPr bwMode="auto">
          <a:xfrm>
            <a:off x="3306096" y="457200"/>
            <a:ext cx="583790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1133356"/>
            <a:ext cx="39624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400" b="1" i="1" dirty="0" smtClean="0"/>
              <a:t>Launch</a:t>
            </a:r>
            <a:endParaRPr lang="en-US" sz="1600" i="1" dirty="0" smtClean="0"/>
          </a:p>
          <a:p>
            <a:r>
              <a:rPr lang="en-US" sz="1600" i="1" dirty="0" smtClean="0"/>
              <a:t> </a:t>
            </a:r>
            <a:r>
              <a:rPr lang="en-US" sz="1600" dirty="0" smtClean="0"/>
              <a:t>– Show pictures of fudge. What do you think 1 pound of fudge looks like? Is it a lot or a little? How much fudge do you think you could eat (in pounds) Could you eat a whole pound?</a:t>
            </a:r>
          </a:p>
          <a:p>
            <a:r>
              <a:rPr lang="en-US" sz="1600" dirty="0" smtClean="0"/>
              <a:t> </a:t>
            </a:r>
            <a:r>
              <a:rPr lang="en-US" sz="1600" dirty="0"/>
              <a:t>– </a:t>
            </a:r>
            <a:r>
              <a:rPr lang="en-US" sz="1600" dirty="0" smtClean="0"/>
              <a:t>Introduce the problem. Have students visualize the friends eating fudge.</a:t>
            </a:r>
          </a:p>
          <a:p>
            <a:r>
              <a:rPr lang="en-US" sz="1600" dirty="0" smtClean="0"/>
              <a:t> -It is your job to figure out how much fudge they were able to eat.</a:t>
            </a:r>
          </a:p>
          <a:p>
            <a:r>
              <a:rPr lang="en-US" sz="2400" b="1" i="1" dirty="0"/>
              <a:t>Students Independently Work </a:t>
            </a:r>
          </a:p>
          <a:p>
            <a:r>
              <a:rPr lang="en-US" sz="1600" i="1" dirty="0" smtClean="0"/>
              <a:t>-</a:t>
            </a:r>
            <a:r>
              <a:rPr lang="en-US" sz="1600" dirty="0"/>
              <a:t>Students work to solve the problem </a:t>
            </a:r>
            <a:endParaRPr lang="en-US" sz="1600" dirty="0" smtClean="0"/>
          </a:p>
          <a:p>
            <a:r>
              <a:rPr lang="en-US" sz="1600" dirty="0" smtClean="0"/>
              <a:t>-</a:t>
            </a:r>
            <a:r>
              <a:rPr lang="en-US" sz="1600" dirty="0"/>
              <a:t>Teacher listens, notices and confers </a:t>
            </a:r>
          </a:p>
          <a:p>
            <a:r>
              <a:rPr lang="en-US" sz="1600" dirty="0"/>
              <a:t>-Teacher selects strategies to </a:t>
            </a:r>
            <a:r>
              <a:rPr lang="en-US" sz="1600" dirty="0" smtClean="0"/>
              <a:t>share</a:t>
            </a:r>
          </a:p>
          <a:p>
            <a:r>
              <a:rPr lang="en-US" sz="1600" i="1" dirty="0" smtClean="0"/>
              <a:t> </a:t>
            </a:r>
            <a:r>
              <a:rPr lang="en-US" sz="2400" b="1" i="1" dirty="0"/>
              <a:t>Discussion</a:t>
            </a:r>
            <a:r>
              <a:rPr lang="en-US" sz="1600" i="1" dirty="0"/>
              <a:t> </a:t>
            </a:r>
          </a:p>
          <a:p>
            <a:r>
              <a:rPr lang="en-US" sz="1600" dirty="0" smtClean="0"/>
              <a:t>-Compare </a:t>
            </a:r>
            <a:r>
              <a:rPr lang="en-US" sz="1600" dirty="0"/>
              <a:t>and analyze strategies, mathematical understanding, notation, misconceptions, etc.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5.NF.1 and 5.NF.2</a:t>
            </a:r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1676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Possible student strategies </a:t>
            </a:r>
            <a:endParaRPr lang="en-US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7500" t="12222" r="23333" b="1111"/>
          <a:stretch>
            <a:fillRect/>
          </a:stretch>
        </p:blipFill>
        <p:spPr bwMode="auto">
          <a:xfrm rot="5400000">
            <a:off x="4353705" y="2123295"/>
            <a:ext cx="4717561" cy="443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87109" y="274211"/>
            <a:ext cx="1397208" cy="111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Plan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DAILY LESSONS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20"/>
          <p:cNvGrpSpPr/>
          <p:nvPr/>
        </p:nvGrpSpPr>
        <p:grpSpPr>
          <a:xfrm>
            <a:off x="0" y="0"/>
            <a:ext cx="2971800" cy="1454178"/>
            <a:chOff x="381000" y="215872"/>
            <a:chExt cx="2951163" cy="1606550"/>
          </a:xfrm>
        </p:grpSpPr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381000" y="215872"/>
              <a:ext cx="1579563" cy="1606550"/>
              <a:chOff x="4733" y="12738"/>
              <a:chExt cx="2486" cy="2531"/>
            </a:xfrm>
          </p:grpSpPr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4733" y="12738"/>
                <a:ext cx="2486" cy="2531"/>
              </a:xfrm>
              <a:prstGeom prst="ellipse">
                <a:avLst/>
              </a:prstGeom>
              <a:solidFill>
                <a:srgbClr val="B2A1C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4900" y="13060"/>
                <a:ext cx="2199" cy="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Plan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DAILY LESSONS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752600" y="215872"/>
              <a:ext cx="1579563" cy="1606550"/>
              <a:chOff x="11416" y="7371"/>
              <a:chExt cx="2486" cy="2531"/>
            </a:xfrm>
          </p:grpSpPr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11416" y="7371"/>
                <a:ext cx="2486" cy="2531"/>
              </a:xfrm>
              <a:prstGeom prst="ellipse">
                <a:avLst/>
              </a:prstGeom>
              <a:solidFill>
                <a:srgbClr val="7F7F7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11583" y="7422"/>
                <a:ext cx="2199" cy="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Incorporate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TECHNOLOGY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7" name="Rectangle 16"/>
          <p:cNvSpPr/>
          <p:nvPr/>
        </p:nvSpPr>
        <p:spPr>
          <a:xfrm>
            <a:off x="304800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Week 11 </a:t>
            </a:r>
          </a:p>
          <a:p>
            <a:pPr algn="ctr"/>
            <a:r>
              <a:rPr lang="en-US" b="1" dirty="0" smtClean="0"/>
              <a:t>Possible Lesson</a:t>
            </a:r>
            <a:endParaRPr lang="en-US" b="1" dirty="0"/>
          </a:p>
        </p:txBody>
      </p:sp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38100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304800"/>
            <a:ext cx="3593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 </a:t>
            </a:r>
            <a:endParaRPr lang="en-US" sz="6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4364" t="10909" r="5455" b="3637"/>
          <a:stretch>
            <a:fillRect/>
          </a:stretch>
        </p:blipFill>
        <p:spPr bwMode="auto">
          <a:xfrm>
            <a:off x="4267200" y="1447800"/>
            <a:ext cx="462388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09600" y="2286000"/>
            <a:ext cx="2971800" cy="35394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Introductory Lesson </a:t>
            </a:r>
            <a:endParaRPr lang="en-US" sz="1200" i="1" dirty="0" smtClean="0"/>
          </a:p>
          <a:p>
            <a:r>
              <a:rPr lang="en-US" sz="1200" i="1" dirty="0" smtClean="0"/>
              <a:t>-APK – Show </a:t>
            </a:r>
            <a:r>
              <a:rPr lang="en-US" sz="1200" i="1" dirty="0" err="1" smtClean="0"/>
              <a:t>LearnZillion</a:t>
            </a:r>
            <a:r>
              <a:rPr lang="en-US" sz="1200" i="1" dirty="0" smtClean="0"/>
              <a:t> Video .</a:t>
            </a:r>
          </a:p>
          <a:p>
            <a:endParaRPr lang="en-US" sz="1200" i="1" dirty="0"/>
          </a:p>
          <a:p>
            <a:r>
              <a:rPr lang="en-US" sz="2400" i="1" dirty="0" smtClean="0"/>
              <a:t>Students Cooperatively Work</a:t>
            </a:r>
          </a:p>
          <a:p>
            <a:r>
              <a:rPr lang="en-US" sz="1200" i="1" dirty="0" smtClean="0"/>
              <a:t>-Students work on creating the line plot on a piece of construction paper. </a:t>
            </a:r>
          </a:p>
          <a:p>
            <a:r>
              <a:rPr lang="en-US" sz="1200" i="1" dirty="0" smtClean="0"/>
              <a:t>-Students discuss how they will have to label their line plot. </a:t>
            </a:r>
          </a:p>
          <a:p>
            <a:r>
              <a:rPr lang="en-US" sz="2400" i="1" dirty="0" smtClean="0"/>
              <a:t>Questions</a:t>
            </a:r>
          </a:p>
          <a:p>
            <a:pPr>
              <a:buFontTx/>
              <a:buChar char="-"/>
            </a:pPr>
            <a:r>
              <a:rPr lang="en-US" sz="1400" i="1" dirty="0" smtClean="0"/>
              <a:t>Which length has the most? </a:t>
            </a:r>
          </a:p>
          <a:p>
            <a:pPr>
              <a:buFontTx/>
              <a:buChar char="-"/>
            </a:pPr>
            <a:r>
              <a:rPr lang="en-US" sz="1400" i="1" dirty="0" smtClean="0"/>
              <a:t>Which length has the least? </a:t>
            </a:r>
          </a:p>
          <a:p>
            <a:pPr>
              <a:buFontTx/>
              <a:buChar char="-"/>
            </a:pPr>
            <a:r>
              <a:rPr lang="en-US" sz="1400" i="1" dirty="0" smtClean="0"/>
              <a:t>What is the range of our line plot data?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43400" y="6172200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https://learnzillion.com/lessons/3460-use-the-information-from-more-than-one-line-plot-to-solve-problems</a:t>
            </a:r>
            <a:endParaRPr lang="en-US" sz="12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4343400" y="56388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5"/>
              </a:rPr>
              <a:t>https://learnzillion.com/lessons/3455-solve-multi-step-problems-using-information-in-a-line-plot</a:t>
            </a:r>
            <a:endParaRPr lang="en-US" sz="12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029200" y="5257800"/>
            <a:ext cx="2924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Learn Zillion Video Resources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14800" y="5715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114800" y="6172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00400" y="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Week 15 </a:t>
            </a:r>
          </a:p>
          <a:p>
            <a:pPr algn="ctr"/>
            <a:r>
              <a:rPr lang="en-US" sz="3600" b="1" dirty="0" smtClean="0"/>
              <a:t>Possible Lesson</a:t>
            </a:r>
            <a:endParaRPr lang="en-US" sz="3600" b="1" dirty="0"/>
          </a:p>
        </p:txBody>
      </p:sp>
      <p:grpSp>
        <p:nvGrpSpPr>
          <p:cNvPr id="20" name="Group 20"/>
          <p:cNvGrpSpPr/>
          <p:nvPr/>
        </p:nvGrpSpPr>
        <p:grpSpPr>
          <a:xfrm>
            <a:off x="381000" y="69822"/>
            <a:ext cx="2951163" cy="1606550"/>
            <a:chOff x="381000" y="215872"/>
            <a:chExt cx="2951163" cy="1606550"/>
          </a:xfrm>
        </p:grpSpPr>
        <p:grpSp>
          <p:nvGrpSpPr>
            <p:cNvPr id="21" name="Group 7"/>
            <p:cNvGrpSpPr>
              <a:grpSpLocks/>
            </p:cNvGrpSpPr>
            <p:nvPr/>
          </p:nvGrpSpPr>
          <p:grpSpPr bwMode="auto">
            <a:xfrm>
              <a:off x="381000" y="215872"/>
              <a:ext cx="1579563" cy="1606550"/>
              <a:chOff x="4733" y="12738"/>
              <a:chExt cx="2486" cy="2531"/>
            </a:xfrm>
          </p:grpSpPr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>
                <a:off x="4733" y="12738"/>
                <a:ext cx="2486" cy="2531"/>
              </a:xfrm>
              <a:prstGeom prst="ellipse">
                <a:avLst/>
              </a:prstGeom>
              <a:solidFill>
                <a:srgbClr val="B2A1C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Text Box 9"/>
              <p:cNvSpPr txBox="1">
                <a:spLocks noChangeArrowheads="1"/>
              </p:cNvSpPr>
              <p:nvPr/>
            </p:nvSpPr>
            <p:spPr bwMode="auto">
              <a:xfrm>
                <a:off x="4900" y="13060"/>
                <a:ext cx="2199" cy="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Plan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DAILY LESSONS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" name="Group 10"/>
            <p:cNvGrpSpPr>
              <a:grpSpLocks/>
            </p:cNvGrpSpPr>
            <p:nvPr/>
          </p:nvGrpSpPr>
          <p:grpSpPr bwMode="auto">
            <a:xfrm>
              <a:off x="1752600" y="215872"/>
              <a:ext cx="1579563" cy="1606550"/>
              <a:chOff x="11416" y="7371"/>
              <a:chExt cx="2486" cy="2531"/>
            </a:xfrm>
          </p:grpSpPr>
          <p:sp>
            <p:nvSpPr>
              <p:cNvPr id="23" name="Oval 11"/>
              <p:cNvSpPr>
                <a:spLocks noChangeArrowheads="1"/>
              </p:cNvSpPr>
              <p:nvPr/>
            </p:nvSpPr>
            <p:spPr bwMode="auto">
              <a:xfrm>
                <a:off x="11416" y="7371"/>
                <a:ext cx="2486" cy="2531"/>
              </a:xfrm>
              <a:prstGeom prst="ellipse">
                <a:avLst/>
              </a:prstGeom>
              <a:solidFill>
                <a:srgbClr val="7F7F7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Text Box 12"/>
              <p:cNvSpPr txBox="1">
                <a:spLocks noChangeArrowheads="1"/>
              </p:cNvSpPr>
              <p:nvPr/>
            </p:nvSpPr>
            <p:spPr bwMode="auto">
              <a:xfrm>
                <a:off x="11583" y="7422"/>
                <a:ext cx="2199" cy="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Incorporate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TECHNOLOGY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457200" y="6324600"/>
            <a:ext cx="86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5.MD.2</a:t>
            </a:r>
            <a:endParaRPr lang="en-US" dirty="0"/>
          </a:p>
        </p:txBody>
      </p:sp>
      <p:pic>
        <p:nvPicPr>
          <p:cNvPr id="2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36576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010401" y="152400"/>
            <a:ext cx="1960563" cy="3276600"/>
            <a:chOff x="6553200" y="1143000"/>
            <a:chExt cx="1655763" cy="2901950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553200" y="1143000"/>
              <a:ext cx="1579563" cy="1606550"/>
              <a:chOff x="4733" y="12628"/>
              <a:chExt cx="2486" cy="2531"/>
            </a:xfrm>
          </p:grpSpPr>
          <p:sp>
            <p:nvSpPr>
              <p:cNvPr id="7" name="Oval 8"/>
              <p:cNvSpPr>
                <a:spLocks noChangeArrowheads="1"/>
              </p:cNvSpPr>
              <p:nvPr/>
            </p:nvSpPr>
            <p:spPr bwMode="auto">
              <a:xfrm>
                <a:off x="4733" y="12628"/>
                <a:ext cx="2486" cy="2531"/>
              </a:xfrm>
              <a:prstGeom prst="ellipse">
                <a:avLst/>
              </a:prstGeom>
              <a:solidFill>
                <a:srgbClr val="B2A1C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 Box 9"/>
              <p:cNvSpPr txBox="1">
                <a:spLocks noChangeArrowheads="1"/>
              </p:cNvSpPr>
              <p:nvPr/>
            </p:nvSpPr>
            <p:spPr bwMode="auto">
              <a:xfrm>
                <a:off x="4900" y="13060"/>
                <a:ext cx="2199" cy="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Plan</a:t>
                </a:r>
                <a:r>
                  <a:rPr kumimoji="0" lang="en-US" sz="16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</a:t>
                </a:r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DAILY LESSONS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6629400" y="2438400"/>
              <a:ext cx="1579563" cy="1606550"/>
              <a:chOff x="11416" y="7261"/>
              <a:chExt cx="2486" cy="2531"/>
            </a:xfrm>
          </p:grpSpPr>
          <p:sp>
            <p:nvSpPr>
              <p:cNvPr id="5" name="Oval 11"/>
              <p:cNvSpPr>
                <a:spLocks noChangeArrowheads="1"/>
              </p:cNvSpPr>
              <p:nvPr/>
            </p:nvSpPr>
            <p:spPr bwMode="auto">
              <a:xfrm>
                <a:off x="11416" y="7261"/>
                <a:ext cx="2486" cy="2531"/>
              </a:xfrm>
              <a:prstGeom prst="ellipse">
                <a:avLst/>
              </a:prstGeom>
              <a:solidFill>
                <a:srgbClr val="7F7F7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 Box 12"/>
              <p:cNvSpPr txBox="1">
                <a:spLocks noChangeArrowheads="1"/>
              </p:cNvSpPr>
              <p:nvPr/>
            </p:nvSpPr>
            <p:spPr bwMode="auto">
              <a:xfrm>
                <a:off x="11583" y="7422"/>
                <a:ext cx="2199" cy="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Incorporate</a:t>
                </a:r>
                <a:r>
                  <a:rPr kumimoji="0" lang="en-US" sz="16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TECHNOLOGY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9" name="Picture 8" descr="math learn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3" y="3505202"/>
            <a:ext cx="4067175" cy="2980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381000"/>
            <a:ext cx="6172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other Lessons and resources are available online.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8229600" y="5867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robot-kingdom.com/wp-content/uploads/2013/09/Share_Logo.jpg"/>
          <p:cNvPicPr>
            <a:picLocks noChangeAspect="1" noChangeArrowheads="1"/>
          </p:cNvPicPr>
          <p:nvPr/>
        </p:nvPicPr>
        <p:blipFill>
          <a:blip r:embed="rId3" cstate="print"/>
          <a:srcRect t="25373"/>
          <a:stretch>
            <a:fillRect/>
          </a:stretch>
        </p:blipFill>
        <p:spPr bwMode="auto">
          <a:xfrm>
            <a:off x="1981200" y="1524000"/>
            <a:ext cx="4991608" cy="27938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3581402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RESOURCES</a:t>
            </a:r>
            <a:endParaRPr 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4864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Beth </a:t>
            </a:r>
            <a:r>
              <a:rPr lang="en-US" b="1" dirty="0" err="1" smtClean="0"/>
              <a:t>Pesnell</a:t>
            </a:r>
            <a:endParaRPr lang="en-US" b="1" dirty="0" smtClean="0"/>
          </a:p>
          <a:p>
            <a:r>
              <a:rPr lang="en-US" sz="1400" dirty="0" smtClean="0"/>
              <a:t>Elementary Curriculum Specialist</a:t>
            </a:r>
          </a:p>
          <a:p>
            <a:r>
              <a:rPr lang="en-US" b="1" dirty="0" smtClean="0"/>
              <a:t>bpesnell@rps.k12.ar.us</a:t>
            </a:r>
            <a:endParaRPr lang="en-US" b="1" dirty="0"/>
          </a:p>
        </p:txBody>
      </p:sp>
      <p:pic>
        <p:nvPicPr>
          <p:cNvPr id="8" name="Picture 7" descr="RP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2" y="5715000"/>
            <a:ext cx="809297" cy="609600"/>
          </a:xfrm>
          <a:prstGeom prst="rect">
            <a:avLst/>
          </a:prstGeom>
        </p:spPr>
      </p:pic>
      <p:pic>
        <p:nvPicPr>
          <p:cNvPr id="9" name="Picture 8" descr="2014-09-18 08-56-10.4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5257800"/>
            <a:ext cx="914399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3400" y="381002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 Teacher Created Resources pages!!!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83820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71600" y="152402"/>
            <a:ext cx="5715000" cy="1211263"/>
            <a:chOff x="609" y="1451"/>
            <a:chExt cx="13940" cy="2736"/>
          </a:xfrm>
        </p:grpSpPr>
        <p:sp>
          <p:nvSpPr>
            <p:cNvPr id="16390" name="AutoShape 6"/>
            <p:cNvSpPr>
              <a:spLocks noChangeArrowheads="1"/>
            </p:cNvSpPr>
            <p:nvPr/>
          </p:nvSpPr>
          <p:spPr bwMode="auto">
            <a:xfrm>
              <a:off x="609" y="1451"/>
              <a:ext cx="13940" cy="2736"/>
            </a:xfrm>
            <a:prstGeom prst="leftRightArrow">
              <a:avLst>
                <a:gd name="adj1" fmla="val 50000"/>
                <a:gd name="adj2" fmla="val 101901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3244" y="2322"/>
              <a:ext cx="8441" cy="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Essential Questions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1" y="381002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1001" y="1600200"/>
            <a:ext cx="3949995" cy="5110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648200" y="1905000"/>
            <a:ext cx="3886200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How can I apply and extend my understanding of operations with whole numbers to operations with fractions and mixed numbers including real-world situations?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4800600"/>
            <a:ext cx="39624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How can understanding multiplication as scaling help me reason abstractly about their products?</a:t>
            </a:r>
            <a:endParaRPr lang="en-US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1" y="5638802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19149" t="27692" r="2021" b="13846"/>
          <a:stretch>
            <a:fillRect/>
          </a:stretch>
        </p:blipFill>
        <p:spPr bwMode="auto">
          <a:xfrm>
            <a:off x="76200" y="76202"/>
            <a:ext cx="5943600" cy="570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7543800" y="5181600"/>
            <a:ext cx="1447800" cy="1447800"/>
            <a:chOff x="6172200" y="-228600"/>
            <a:chExt cx="1447800" cy="1447800"/>
          </a:xfrm>
        </p:grpSpPr>
        <p:sp>
          <p:nvSpPr>
            <p:cNvPr id="15" name="Oval 3"/>
            <p:cNvSpPr>
              <a:spLocks noChangeArrowheads="1"/>
            </p:cNvSpPr>
            <p:nvPr/>
          </p:nvSpPr>
          <p:spPr bwMode="auto">
            <a:xfrm>
              <a:off x="6172200" y="-228600"/>
              <a:ext cx="1447800" cy="1447800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6248400" y="76200"/>
              <a:ext cx="1289975" cy="75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Identify and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CLARIFY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STANDARDS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19800" y="228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5791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**Highlighted standards are new this unit.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2286000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NF.4 a:  This standard is new. Now the number of groups is a fractional amount, not just a whole number of groups.  </a:t>
            </a:r>
          </a:p>
          <a:p>
            <a:r>
              <a:rPr lang="en-US" sz="1400" dirty="0" smtClean="0"/>
              <a:t>Fraction times a whole number and fraction times a fraction.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4114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NF.5 :  This idea continues from</a:t>
            </a:r>
          </a:p>
          <a:p>
            <a:r>
              <a:rPr lang="en-US" sz="1400" dirty="0" smtClean="0"/>
              <a:t>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grade multiplicative comparison.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0" y="685800"/>
            <a:ext cx="27337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NF.1 and NF.2:  students had</a:t>
            </a:r>
          </a:p>
          <a:p>
            <a:r>
              <a:rPr lang="en-US" sz="1400" dirty="0" smtClean="0"/>
              <a:t>experiences in Unit 2 through their</a:t>
            </a:r>
          </a:p>
          <a:p>
            <a:r>
              <a:rPr lang="en-US" sz="1400" dirty="0" smtClean="0"/>
              <a:t>work with equal sharing and </a:t>
            </a:r>
          </a:p>
          <a:p>
            <a:r>
              <a:rPr lang="en-US" sz="1400" dirty="0" smtClean="0"/>
              <a:t>multiple groups problems.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335481" y="2120785"/>
            <a:ext cx="1395803" cy="111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1" y="5781677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/>
          <p:nvPr/>
        </p:nvGrpSpPr>
        <p:grpSpPr>
          <a:xfrm>
            <a:off x="7467600" y="5410200"/>
            <a:ext cx="1447800" cy="1447800"/>
            <a:chOff x="6172200" y="457200"/>
            <a:chExt cx="1447800" cy="1447800"/>
          </a:xfrm>
        </p:grpSpPr>
        <p:sp>
          <p:nvSpPr>
            <p:cNvPr id="15" name="Oval 3"/>
            <p:cNvSpPr>
              <a:spLocks noChangeArrowheads="1"/>
            </p:cNvSpPr>
            <p:nvPr/>
          </p:nvSpPr>
          <p:spPr bwMode="auto">
            <a:xfrm>
              <a:off x="6172200" y="457200"/>
              <a:ext cx="1447800" cy="1447800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6257228" y="488180"/>
              <a:ext cx="1289975" cy="75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Identify and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CLARIFY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STANDARDS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 l="2326" t="12002" r="2326" b="22449"/>
          <a:stretch>
            <a:fillRect/>
          </a:stretch>
        </p:blipFill>
        <p:spPr bwMode="auto">
          <a:xfrm>
            <a:off x="0" y="152400"/>
            <a:ext cx="6248400" cy="555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5715000"/>
            <a:ext cx="434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**Highlighted standards are new this unit.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457200"/>
            <a:ext cx="251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5.NF. 7a: This standard is new and addresses a unit fraction (1/2, 1/3, 1/7…)  divided by a whole  number.  </a:t>
            </a:r>
          </a:p>
          <a:p>
            <a:endParaRPr lang="en-US" sz="1400" dirty="0" smtClean="0"/>
          </a:p>
          <a:p>
            <a:r>
              <a:rPr lang="en-US" sz="1400" dirty="0" smtClean="0"/>
              <a:t>NF.7 b continues from Unit 2</a:t>
            </a:r>
          </a:p>
          <a:p>
            <a:r>
              <a:rPr lang="en-US" sz="1400" dirty="0" smtClean="0"/>
              <a:t>Whole number divided by a unit fraction</a:t>
            </a:r>
          </a:p>
        </p:txBody>
      </p:sp>
      <p:sp>
        <p:nvSpPr>
          <p:cNvPr id="2055" name="AutoShape 7" descr="data:image/jpeg;base64,/9j/4AAQSkZJRgABAQAAAQABAAD/2wCEAAkGBwgHBgkIBwgKCgkVGSIaGAwVGBseFRAiICMcIiAcHx8kKDQsJCYxJyYfJDItJTU3LzM6Kyk4ODQ0Nys5MTcBCgoKBQUFDgUFDisZExkrKysrKysrKysrKysrKysrKysrKysrKysrKysrKysrKysrKysrKysrKysrKysrKysrK//AABEIAQAAxQMBIgACEQEDEQH/xAAaAAEBAQEBAQEAAAAAAAAAAAAACAcFBgMC/8QANBABAAEDAgUCBQIEBwEAAAAAAAECAwQFBhEXVpHRByESMUFRYYGhE0JTcQgjMjNyssEU/8QAFAEBAAAAAAAAAAAAAAAAAAAAAP/EABQRAQAAAAAAAAAAAAAAAAAAAAD/2gAMAwEAAhEDEQA/ANxAAAAAAAAAAAAAAAAAAAAAAAAAAAAAAAAAAAAAAAAAAAAAAAAAAAAAAAAAAAAAAAAAAAAAAAAAAAAAAAAAAAAAAAAAAAAAAAAAAAAAAAAAAAAAAAAAABx9ybo0TbGPTf1zULWNFX+mieM11/8AGmOMz9OMxHCPqDsDPcb1m2Xfv/wq8zJsx/UrtVfD+3Gf2e7wsvGz8W3lYV+3kY9ccabtExNNUfiYB9wAAAAAAAAAAAAAAAAAAAAAfLKv28XGu5F6fhtUUzVM/aIjjKON0a/m7m1zJ1XUK6qrlc+1HHjFqn+Win8RHt+fnPvKv9cxKtQ0XUMK3PCu5aroiftNVMx/6i2uiu1XVbuUVUVxPCaZjhMTHziYB+Wr/wCH7c2Rhbknb927VVhZEVTTbn5UXKY+LjH240xMT9+FP2ZQ956IYN7M9R9OrtRxotRXcrn7R8M0/wDaqmP1BUoAAAAAAAAAAAAAAAAAAAAADJfUj0do1/ULur7eyLOJmVzxuY9fGLd2frXExx+Gqfr7TEz7+3vM60AmnF9EN3Xr8UXv/gsW/wCpNzjHaImW1enuxcDZOnV2seucjMucP4mVMcJr4fKIj6Ux7+3eXrAAAAAAAAAAAAAAAAAAE7+rW9Ny6Pv7U8HTNZysfFpi38NqmY4U8bdEzw9vvMyCiBJHMfeXUOb3jwcx95dQ5vePAK3Ekcx95dQ5vePBzH3l1Dm948ArcSRzH3l1Dm948HMfeXUOb3jwCtxJHMfeXUOb3jwcx95dQ5vePAK3Ekcx95dQ5vePBzH3l1Dm948ArcSRzH3l1Dm948HMfeXUOb3jwCtxJHMfeXUOb3jw3T0N1nUtd2jk5er5t3LvxkVUxcr+cRFFuYjvMz+oNDAAAAAAAAAATv6tbL3Lq+/9TztM0bKyMWqLfw3aYjhVwt0RPD3+8TCiAEkcuN5dPZvaPJy43l09m9o8q3ASRy43l09m9o8nLjeXT2b2jyrcBJHLjeXT2b2jycuN5dPZvaPKtwEkcuN5dPZvaPJy43l09m9o8q3ASRy43l09m9o8nLjeXT2b2jyrcBJHLjeXT2b2jycuN5dPZvaPKtwEkcuN5dPZvaPLdPQ7RtS0LaOTiavhXcS/ORVVFuv5zE0W4ie8TH6NDAAAAAAAAAAAAAAAAAAZF6i+slOhahe0nbmPZysuieFzJucZt25j50xETHxTH1njERP3BromnE9b93Wb8V34wMi39bc2+EfpMTEts9P98YG9tMryMWibGVRwi7izPGbcz8pifrTPvwn8T7A9UAAAAAAAAAAAAAAAAAAAAADmbnzrmmba1bULH+7asXK6f7001TH7wjKqqquqaq5mqqfeZn5ytfUcO1qOn5WDkRxs3aKqKo/FUTE/tKONw6Lm7e1jJ0vUbc0X7c8OP0rj6VR+Jj3gHOaF6EZ97E9RcPHtz/l36K6Ko/EUzXH70wz1r3+HvbGRk67c3HftTTiWaZpt1z/PXVHCeH4imZif7wCgwAAAAAAAAAAAAAAAAAAAAAHE3LtPQ90Wabet6fbyJp/03PeK6P7VRwnh+Pk7YDPcT0a2ZjX4u14WRkRHv/Dru1fD2jhx/V73FxrGHjW8bEs27FimOFNqiIimmPtER8n1AAAAAAAAAAAAAAAAAAAAAAAAAAAAAAAAAAAAAAAAAAAAAAAAAAAAA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7" name="AutoShape 9" descr="data:image/png;base64,iVBORw0KGgoAAAANSUhEUgAAAMUAAAEACAMAAAA0tEJxAAAAdVBMVEX///8AAAB5eXl4eHj6+vp8fHwgICB/f3/29vYhISH7+/vw8PCJiYlCQkISEhLGxsZHR0eVlZXg4OBMTEzX19e/v7+ZmZldXV1ycnI6OjqNjY1UVFQbGxuGhobS0tIvLy+oqKhkZGTn5+e5ublra2ulpaUNDQ0pm7c0AAACfUlEQVR4nO3ca0/qQBCH8XbLUhQFkbscAY8ev/9HtJf1IDC82Jp2Ms3zSwilXDL/bEmHLW2SAAAAAAAAAAAAAAAAAAAAAAAAAAAAANCxX72t19n7X+06fmGUp98OS+1imppO0h/eBtr1NHJMz23H2hU1sE8vzbVLije4CpGmM+2ior0KKT5H2lVFGkyEFOlRu6xI19+K0pN2WZGkDapwr11XnJ2c4lm7rjgHOcVUu644d3IKY33IjRTGxmIup1ho1xUnl1MY6winYohH7bIijT6lFEftsmKJm5S1PioZCSH+aRcV7/0qxE67pCYuf+sZ/JFUOh+ND+1ymvoxBzLfaxfzC+Ppym/czPR8FAAAAAAAHbjPnXeZc5l3rrz3zpdLPgtL4UHxfLXksnBz1SpfL7nqhVn9irAuvDcLq+onizfkbaSQj5q2aNLGBPtg2HGKu16k+NOLFMNWUtw4VNeadraorlMM2zjE35Mtqh8pOt+iejEW7C9up+i8A2njiOwgrxq/ul0L90XT5rOsbv583e6V60Jj507dXmgT62dc+KDyzldtYOgB68aw+KzqUW7sz1QAAAAAAHRtvJzlGz9bWv734/jj/4TG2tgZSSers4mZB+1ymrk82S3TLqiJVXrJ4Gg8C7N99v6l/SSk2GoXFUsaCnOniCUvYgpr3wxpg7J3jpgYIk21y4ojnVtVsnWS2PhGCluXoejHWPTje5FsxRAH7bIiydc9eNUuK9JCTGFt3508CiGs7fTkC4LY62mFTsreZXIKm4sQTrugZl7sj0RpcbpCi905kKScj/Lr3fphaezaEwAAAAAAAAAAAAAAAAAAAAAAAAAAAEB/fAHJIhcSBCieH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600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Big Ideas for Unit 4: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sz="2000" b="1" u="sng" dirty="0" smtClean="0">
                <a:solidFill>
                  <a:srgbClr val="FF0000"/>
                </a:solidFill>
              </a:rPr>
              <a:t>Fractions</a:t>
            </a:r>
            <a:r>
              <a:rPr lang="en-US" sz="2000" dirty="0" smtClean="0"/>
              <a:t>:  In and out of context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Multiply fractions (including mixed numbers):  NF.4, NF.5, NF.6</a:t>
            </a:r>
          </a:p>
          <a:p>
            <a:r>
              <a:rPr lang="en-US" dirty="0" smtClean="0"/>
              <a:t>             </a:t>
            </a:r>
            <a:r>
              <a:rPr lang="en-US" sz="1600" dirty="0" smtClean="0"/>
              <a:t>Unit 2:  whole number X fraction</a:t>
            </a:r>
          </a:p>
          <a:p>
            <a:r>
              <a:rPr lang="en-US" dirty="0" smtClean="0"/>
              <a:t>             Unit 4:  fraction X whole number </a:t>
            </a:r>
          </a:p>
          <a:p>
            <a:r>
              <a:rPr lang="en-US" dirty="0" smtClean="0"/>
              <a:t>                           fraction X fraction </a:t>
            </a:r>
          </a:p>
          <a:p>
            <a:r>
              <a:rPr lang="en-US" dirty="0" smtClean="0"/>
              <a:t>                           area problems  </a:t>
            </a:r>
          </a:p>
          <a:p>
            <a:r>
              <a:rPr lang="en-US" dirty="0" smtClean="0"/>
              <a:t>                           scaling idea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Dividing fractions:  (NF.7)</a:t>
            </a:r>
          </a:p>
          <a:p>
            <a:r>
              <a:rPr lang="en-US" dirty="0" smtClean="0"/>
              <a:t>             </a:t>
            </a:r>
            <a:r>
              <a:rPr lang="en-US" sz="1600" dirty="0" smtClean="0"/>
              <a:t>Unit 2:    Whole number divided by </a:t>
            </a:r>
            <a:r>
              <a:rPr lang="en-US" sz="1600" b="1" dirty="0" smtClean="0"/>
              <a:t>unit</a:t>
            </a:r>
            <a:r>
              <a:rPr lang="en-US" sz="1600" dirty="0" smtClean="0"/>
              <a:t> fraction</a:t>
            </a:r>
          </a:p>
          <a:p>
            <a:r>
              <a:rPr lang="en-US" dirty="0" smtClean="0"/>
              <a:t>             Unit 4:  </a:t>
            </a:r>
            <a:r>
              <a:rPr lang="en-US" b="1" dirty="0" smtClean="0"/>
              <a:t>Unit</a:t>
            </a:r>
            <a:r>
              <a:rPr lang="en-US" dirty="0" smtClean="0"/>
              <a:t> fraction divided by whole number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Add/Subtract fractions:  (NF.1, NF.2) with  like and unlike  denominators</a:t>
            </a:r>
          </a:p>
          <a:p>
            <a:r>
              <a:rPr lang="en-US" dirty="0" smtClean="0"/>
              <a:t>             </a:t>
            </a:r>
            <a:r>
              <a:rPr lang="en-US" sz="1600" dirty="0" smtClean="0"/>
              <a:t>Unit 2:   experiences through equal sharing and multiple groups problems</a:t>
            </a:r>
          </a:p>
          <a:p>
            <a:r>
              <a:rPr lang="en-US" dirty="0" smtClean="0"/>
              <a:t>             Unit 4:  Continued experiences through equal sharing and multiple</a:t>
            </a:r>
          </a:p>
          <a:p>
            <a:r>
              <a:rPr lang="en-US" dirty="0" smtClean="0"/>
              <a:t>                           groups problems PLUS equivalency problems and addition and </a:t>
            </a:r>
          </a:p>
          <a:p>
            <a:r>
              <a:rPr lang="en-US" dirty="0" smtClean="0"/>
              <a:t>                           subtraction problem types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(MD.2:  solve fraction problems involving information presented in line plots)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u="sng" dirty="0" smtClean="0">
                <a:solidFill>
                  <a:srgbClr val="FF0000"/>
                </a:solidFill>
              </a:rPr>
              <a:t>Whole Number Operations</a:t>
            </a:r>
            <a:r>
              <a:rPr lang="en-US" dirty="0" smtClean="0"/>
              <a:t>:  (NBT.5, NBT.6)</a:t>
            </a:r>
          </a:p>
          <a:p>
            <a:r>
              <a:rPr lang="en-US" dirty="0" smtClean="0"/>
              <a:t>When solving multiplication and division problems involving fractions, whole number  </a:t>
            </a:r>
          </a:p>
          <a:p>
            <a:r>
              <a:rPr lang="en-US" dirty="0" smtClean="0"/>
              <a:t>sets can be included  as well as decimal number sets.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335481" y="2120785"/>
            <a:ext cx="1395803" cy="111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57200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/>
          <p:nvPr/>
        </p:nvGrpSpPr>
        <p:grpSpPr>
          <a:xfrm>
            <a:off x="5410200" y="152400"/>
            <a:ext cx="1828800" cy="1600200"/>
            <a:chOff x="6172200" y="-228600"/>
            <a:chExt cx="1447800" cy="1447800"/>
          </a:xfrm>
        </p:grpSpPr>
        <p:sp>
          <p:nvSpPr>
            <p:cNvPr id="15" name="Oval 3"/>
            <p:cNvSpPr>
              <a:spLocks noChangeArrowheads="1"/>
            </p:cNvSpPr>
            <p:nvPr/>
          </p:nvSpPr>
          <p:spPr bwMode="auto">
            <a:xfrm>
              <a:off x="6172200" y="-228600"/>
              <a:ext cx="1447800" cy="1447800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6222125" y="76200"/>
              <a:ext cx="1316251" cy="75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Identify and 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CLARIFY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</a:t>
              </a:r>
              <a:r>
                <a:rPr kumimoji="0" lang="en-US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STANDARDS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172200" y="3352800"/>
            <a:ext cx="289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Where are they going?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How does the work in your grade level extend into the grade level above?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What do you need to emphasize this quarter to ensure they are ready for the next grade level?</a:t>
            </a:r>
            <a:endParaRPr lang="en-US" dirty="0"/>
          </a:p>
        </p:txBody>
      </p:sp>
      <p:sp>
        <p:nvSpPr>
          <p:cNvPr id="18" name="Up-Down Arrow 17"/>
          <p:cNvSpPr/>
          <p:nvPr/>
        </p:nvSpPr>
        <p:spPr>
          <a:xfrm>
            <a:off x="4876800" y="2971800"/>
            <a:ext cx="1219200" cy="3276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096000" y="1981200"/>
            <a:ext cx="2895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Vertical Exploration</a:t>
            </a:r>
            <a:endParaRPr lang="en-US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ctionProgress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762000"/>
            <a:ext cx="7023157" cy="5410200"/>
          </a:xfrm>
          <a:prstGeom prst="rect">
            <a:avLst/>
          </a:prstGeom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3400" y="1524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Whole Number Operations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5400000">
            <a:off x="5833764" y="2929237"/>
            <a:ext cx="5410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</a:rPr>
              <a:t>Multi-Digit Division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 with up to four-digit dividends and two-digit divisors</a:t>
            </a:r>
          </a:p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5.NBT.6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2648634" y="3105834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</a:rPr>
              <a:t>Multi-Digit Multiplication</a:t>
            </a:r>
          </a:p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5.NBT.5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62484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4F81BD">
                    <a:lumMod val="20000"/>
                    <a:lumOff val="80000"/>
                  </a:srgbClr>
                </a:solidFill>
                <a:hlinkClick r:id="rId3"/>
              </a:rPr>
              <a:t>Problem Type Charts</a:t>
            </a:r>
            <a:endParaRPr lang="en-US" sz="1600" dirty="0">
              <a:solidFill>
                <a:srgbClr val="4F81BD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/>
        </p:nvGrpSpPr>
        <p:grpSpPr>
          <a:xfrm>
            <a:off x="76200" y="152400"/>
            <a:ext cx="8915400" cy="6629400"/>
            <a:chOff x="76200" y="152400"/>
            <a:chExt cx="8915400" cy="6629400"/>
          </a:xfrm>
        </p:grpSpPr>
        <p:sp>
          <p:nvSpPr>
            <p:cNvPr id="29" name="Down Arrow 28"/>
            <p:cNvSpPr/>
            <p:nvPr/>
          </p:nvSpPr>
          <p:spPr>
            <a:xfrm rot="19117167">
              <a:off x="6594979" y="2603073"/>
              <a:ext cx="304800" cy="472056"/>
            </a:xfrm>
            <a:prstGeom prst="downArrow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Down Arrow 27"/>
            <p:cNvSpPr/>
            <p:nvPr/>
          </p:nvSpPr>
          <p:spPr>
            <a:xfrm rot="2589420">
              <a:off x="2253817" y="2592316"/>
              <a:ext cx="304800" cy="472056"/>
            </a:xfrm>
            <a:prstGeom prst="downArrow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oup 21"/>
            <p:cNvGrpSpPr/>
            <p:nvPr/>
          </p:nvGrpSpPr>
          <p:grpSpPr>
            <a:xfrm>
              <a:off x="76200" y="152400"/>
              <a:ext cx="8915400" cy="1219200"/>
              <a:chOff x="76200" y="152400"/>
              <a:chExt cx="8915400" cy="1219200"/>
            </a:xfrm>
          </p:grpSpPr>
          <p:sp>
            <p:nvSpPr>
              <p:cNvPr id="4" name="Down Arrow Callout 3"/>
              <p:cNvSpPr/>
              <p:nvPr/>
            </p:nvSpPr>
            <p:spPr>
              <a:xfrm>
                <a:off x="76200" y="152400"/>
                <a:ext cx="8915400" cy="1219200"/>
              </a:xfrm>
              <a:prstGeom prst="downArrowCallout">
                <a:avLst>
                  <a:gd name="adj1" fmla="val 15204"/>
                  <a:gd name="adj2" fmla="val 25000"/>
                  <a:gd name="adj3" fmla="val 25000"/>
                  <a:gd name="adj4" fmla="val 64977"/>
                </a:avLst>
              </a:prstGeom>
              <a:solidFill>
                <a:schemeClr val="bg2"/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prstClr val="black"/>
                    </a:solidFill>
                  </a:rPr>
                  <a:t>Equal Sharing Problems:            </a:t>
                </a:r>
                <a:r>
                  <a:rPr lang="en-US" sz="1050" b="1" dirty="0" smtClean="0">
                    <a:solidFill>
                      <a:prstClr val="black"/>
                    </a:solidFill>
                  </a:rPr>
                  <a:t>ECM Chapter 1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sz="1000" dirty="0" smtClean="0">
                    <a:solidFill>
                      <a:prstClr val="black"/>
                    </a:solidFill>
                  </a:rPr>
                  <a:t>Number of objects is greater than the number of sharers – resulting in a mixed number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sz="1000" dirty="0" smtClean="0">
                    <a:solidFill>
                      <a:prstClr val="black"/>
                    </a:solidFill>
                  </a:rPr>
                  <a:t>Number of sharers is greater than the number of objects</a:t>
                </a:r>
              </a:p>
              <a:p>
                <a:r>
                  <a:rPr lang="en-US" sz="1000" dirty="0" smtClean="0">
                    <a:solidFill>
                      <a:prstClr val="black"/>
                    </a:solidFill>
                  </a:rPr>
                  <a:t>Examples of both types are in ECM p. 29-31</a:t>
                </a:r>
              </a:p>
              <a:p>
                <a:r>
                  <a:rPr lang="en-US" sz="1000" b="1" dirty="0" smtClean="0">
                    <a:solidFill>
                      <a:prstClr val="black"/>
                    </a:solidFill>
                  </a:rPr>
                  <a:t>NF.1 and NF.2</a:t>
                </a:r>
                <a:r>
                  <a:rPr lang="en-US" sz="1000" dirty="0" smtClean="0">
                    <a:solidFill>
                      <a:prstClr val="black"/>
                    </a:solidFill>
                  </a:rPr>
                  <a:t>  Addition/Subtraction of fractions and equivalency ideas will come out in equal sharing problems as well.</a:t>
                </a:r>
                <a:endParaRPr lang="en-US" sz="1100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7315200" y="228600"/>
                <a:ext cx="10668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>
                    <a:solidFill>
                      <a:prstClr val="white"/>
                    </a:solidFill>
                  </a:rPr>
                  <a:t>5.NF.7b,c</a:t>
                </a:r>
              </a:p>
              <a:p>
                <a:pPr algn="ctr"/>
                <a:r>
                  <a:rPr lang="en-US" sz="1100" dirty="0" smtClean="0">
                    <a:solidFill>
                      <a:prstClr val="white"/>
                    </a:solidFill>
                  </a:rPr>
                  <a:t>5.NF.1</a:t>
                </a:r>
              </a:p>
              <a:p>
                <a:pPr algn="ctr"/>
                <a:r>
                  <a:rPr lang="en-US" sz="1100" dirty="0" smtClean="0">
                    <a:solidFill>
                      <a:prstClr val="white"/>
                    </a:solidFill>
                  </a:rPr>
                  <a:t>5.NF.2</a:t>
                </a:r>
                <a:endParaRPr lang="en-US" sz="11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" name="Group 22"/>
            <p:cNvGrpSpPr/>
            <p:nvPr/>
          </p:nvGrpSpPr>
          <p:grpSpPr>
            <a:xfrm>
              <a:off x="76200" y="1447800"/>
              <a:ext cx="8915400" cy="1295400"/>
              <a:chOff x="76200" y="1447800"/>
              <a:chExt cx="8915400" cy="12954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76200" y="1447800"/>
                <a:ext cx="8915400" cy="1295400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prstClr val="black"/>
                    </a:solidFill>
                  </a:rPr>
                  <a:t>Multiple Groups Problems:            </a:t>
                </a:r>
                <a:r>
                  <a:rPr lang="en-US" sz="1050" b="1" dirty="0" smtClean="0">
                    <a:solidFill>
                      <a:prstClr val="black"/>
                    </a:solidFill>
                  </a:rPr>
                  <a:t>ECM Chapter 3</a:t>
                </a:r>
              </a:p>
              <a:p>
                <a:r>
                  <a:rPr lang="en-US" sz="1050" b="1" dirty="0" smtClean="0">
                    <a:solidFill>
                      <a:prstClr val="black"/>
                    </a:solidFill>
                  </a:rPr>
                  <a:t>Number of groups is a whole number and number in each group is a fraction or mixed number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sz="1000" dirty="0" smtClean="0">
                    <a:solidFill>
                      <a:prstClr val="black"/>
                    </a:solidFill>
                  </a:rPr>
                  <a:t>Multiplication: Whole number times a unit fraction  24 x ¼ = </a:t>
                </a:r>
                <a:r>
                  <a:rPr lang="en-US" sz="1000" i="1" dirty="0" smtClean="0">
                    <a:solidFill>
                      <a:prstClr val="black"/>
                    </a:solidFill>
                  </a:rPr>
                  <a:t>n</a:t>
                </a:r>
                <a:endParaRPr lang="en-US" sz="1000" dirty="0" smtClean="0">
                  <a:solidFill>
                    <a:prstClr val="black"/>
                  </a:solidFill>
                </a:endParaRPr>
              </a:p>
              <a:p>
                <a:pPr>
                  <a:buFont typeface="Wingdings" pitchFamily="2" charset="2"/>
                  <a:buChar char="v"/>
                </a:pPr>
                <a:r>
                  <a:rPr lang="en-US" sz="1000" dirty="0" smtClean="0">
                    <a:solidFill>
                      <a:prstClr val="black"/>
                    </a:solidFill>
                  </a:rPr>
                  <a:t>Measurement Division:  unit fraction  </a:t>
                </a:r>
                <a:r>
                  <a:rPr lang="en-US" sz="1000" i="1" dirty="0" smtClean="0">
                    <a:solidFill>
                      <a:prstClr val="black"/>
                    </a:solidFill>
                  </a:rPr>
                  <a:t>n</a:t>
                </a:r>
                <a:r>
                  <a:rPr lang="en-US" sz="1000" dirty="0" smtClean="0">
                    <a:solidFill>
                      <a:prstClr val="black"/>
                    </a:solidFill>
                  </a:rPr>
                  <a:t> x ¼ = 6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sz="1000" dirty="0" smtClean="0">
                    <a:solidFill>
                      <a:prstClr val="black"/>
                    </a:solidFill>
                  </a:rPr>
                  <a:t>Multiplication:  Whole number times a non-unit fraction  8 x ¾ = </a:t>
                </a:r>
                <a:r>
                  <a:rPr lang="en-US" sz="1000" i="1" dirty="0" smtClean="0">
                    <a:solidFill>
                      <a:prstClr val="black"/>
                    </a:solidFill>
                  </a:rPr>
                  <a:t>n</a:t>
                </a:r>
                <a:endParaRPr lang="en-US" sz="1000" dirty="0" smtClean="0">
                  <a:solidFill>
                    <a:prstClr val="black"/>
                  </a:solidFill>
                </a:endParaRPr>
              </a:p>
              <a:p>
                <a:pPr>
                  <a:buFont typeface="Wingdings" pitchFamily="2" charset="2"/>
                  <a:buChar char="v"/>
                </a:pPr>
                <a:r>
                  <a:rPr lang="en-US" sz="1000" dirty="0" smtClean="0">
                    <a:solidFill>
                      <a:prstClr val="black"/>
                    </a:solidFill>
                  </a:rPr>
                  <a:t>Measurement Division:  non-unit fraction   </a:t>
                </a:r>
                <a:r>
                  <a:rPr lang="en-US" sz="1000" i="1" dirty="0" smtClean="0">
                    <a:solidFill>
                      <a:prstClr val="black"/>
                    </a:solidFill>
                  </a:rPr>
                  <a:t>n</a:t>
                </a:r>
                <a:r>
                  <a:rPr lang="en-US" sz="1000" dirty="0" smtClean="0">
                    <a:solidFill>
                      <a:prstClr val="black"/>
                    </a:solidFill>
                  </a:rPr>
                  <a:t> x ¾ = 6</a:t>
                </a:r>
              </a:p>
              <a:p>
                <a:r>
                  <a:rPr lang="en-US" sz="1000" dirty="0" smtClean="0">
                    <a:solidFill>
                      <a:prstClr val="black"/>
                    </a:solidFill>
                  </a:rPr>
                  <a:t>Examples of all Multiple Groups problems are in ECM p. 65-67</a:t>
                </a:r>
              </a:p>
              <a:p>
                <a:r>
                  <a:rPr lang="en-US" sz="1000" b="1" dirty="0" smtClean="0">
                    <a:solidFill>
                      <a:prstClr val="black"/>
                    </a:solidFill>
                  </a:rPr>
                  <a:t>NF.1 and NF.2</a:t>
                </a:r>
                <a:r>
                  <a:rPr lang="en-US" sz="1000" dirty="0" smtClean="0">
                    <a:solidFill>
                      <a:prstClr val="black"/>
                    </a:solidFill>
                  </a:rPr>
                  <a:t>  Addition/Subtraction of fractions and equivalency ideas will come out multiple groups problems as well.</a:t>
                </a:r>
                <a:endParaRPr lang="en-US" sz="1100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391400" y="1524000"/>
                <a:ext cx="1066800" cy="1066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>
                    <a:solidFill>
                      <a:prstClr val="white"/>
                    </a:solidFill>
                  </a:rPr>
                  <a:t>5.NF.4 b</a:t>
                </a:r>
              </a:p>
              <a:p>
                <a:pPr algn="ctr"/>
                <a:r>
                  <a:rPr lang="en-US" sz="1100" dirty="0" smtClean="0">
                    <a:solidFill>
                      <a:prstClr val="white"/>
                    </a:solidFill>
                  </a:rPr>
                  <a:t>5.NF.6</a:t>
                </a:r>
              </a:p>
              <a:p>
                <a:pPr algn="ctr"/>
                <a:r>
                  <a:rPr lang="en-US" sz="1100" dirty="0" smtClean="0">
                    <a:solidFill>
                      <a:prstClr val="white"/>
                    </a:solidFill>
                  </a:rPr>
                  <a:t>5.NF.7c</a:t>
                </a:r>
              </a:p>
              <a:p>
                <a:pPr algn="ctr"/>
                <a:r>
                  <a:rPr lang="en-US" sz="1100" dirty="0" smtClean="0">
                    <a:solidFill>
                      <a:prstClr val="white"/>
                    </a:solidFill>
                  </a:rPr>
                  <a:t>5.NF.1</a:t>
                </a:r>
              </a:p>
              <a:p>
                <a:pPr algn="ctr"/>
                <a:r>
                  <a:rPr lang="en-US" sz="1100" dirty="0" smtClean="0">
                    <a:solidFill>
                      <a:prstClr val="white"/>
                    </a:solidFill>
                  </a:rPr>
                  <a:t>5.NF.2        </a:t>
                </a:r>
              </a:p>
            </p:txBody>
          </p:sp>
        </p:grpSp>
        <p:grpSp>
          <p:nvGrpSpPr>
            <p:cNvPr id="10" name="Group 12"/>
            <p:cNvGrpSpPr/>
            <p:nvPr/>
          </p:nvGrpSpPr>
          <p:grpSpPr>
            <a:xfrm>
              <a:off x="152400" y="5562600"/>
              <a:ext cx="8839200" cy="1219200"/>
              <a:chOff x="152400" y="5410200"/>
              <a:chExt cx="8763000" cy="1066800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52400" y="5410200"/>
                <a:ext cx="8763000" cy="1066800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prstClr val="black"/>
                    </a:solidFill>
                  </a:rPr>
                  <a:t>Partial Groups Problems:            </a:t>
                </a:r>
                <a:r>
                  <a:rPr lang="en-US" sz="1050" b="1" dirty="0" smtClean="0">
                    <a:solidFill>
                      <a:prstClr val="black"/>
                    </a:solidFill>
                  </a:rPr>
                  <a:t>ECM Chapter 8</a:t>
                </a:r>
              </a:p>
              <a:p>
                <a:r>
                  <a:rPr lang="en-US" sz="1050" b="1" dirty="0" smtClean="0">
                    <a:solidFill>
                      <a:prstClr val="black"/>
                    </a:solidFill>
                  </a:rPr>
                  <a:t>Number of groups is a fraction (including mixed numbers) and number in each group is a whole number or fraction (including mixed numbers) </a:t>
                </a:r>
              </a:p>
              <a:p>
                <a:pPr algn="ctr"/>
                <a:r>
                  <a:rPr lang="en-US" sz="1050" b="1" dirty="0" smtClean="0">
                    <a:solidFill>
                      <a:srgbClr val="1F497D">
                        <a:lumMod val="75000"/>
                      </a:srgbClr>
                    </a:solidFill>
                  </a:rPr>
                  <a:t>5</a:t>
                </a:r>
                <a:r>
                  <a:rPr lang="en-US" sz="1050" b="1" baseline="30000" dirty="0" smtClean="0">
                    <a:solidFill>
                      <a:srgbClr val="1F497D">
                        <a:lumMod val="75000"/>
                      </a:srgbClr>
                    </a:solidFill>
                  </a:rPr>
                  <a:t>th</a:t>
                </a:r>
                <a:r>
                  <a:rPr lang="en-US" sz="1050" b="1" dirty="0" smtClean="0">
                    <a:solidFill>
                      <a:srgbClr val="1F497D">
                        <a:lumMod val="75000"/>
                      </a:srgbClr>
                    </a:solidFill>
                  </a:rPr>
                  <a:t> grade standards only call for dividing unit fractions by whole numbers and whole numbers by unit fractions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sz="1000" dirty="0" smtClean="0">
                    <a:solidFill>
                      <a:prstClr val="black"/>
                    </a:solidFill>
                  </a:rPr>
                  <a:t>Multiplication: </a:t>
                </a:r>
                <a:r>
                  <a:rPr lang="en-US" sz="1000" baseline="30000" dirty="0" smtClean="0">
                    <a:solidFill>
                      <a:prstClr val="black"/>
                    </a:solidFill>
                  </a:rPr>
                  <a:t>2</a:t>
                </a:r>
                <a:r>
                  <a:rPr lang="en-US" sz="1000" dirty="0" smtClean="0">
                    <a:solidFill>
                      <a:prstClr val="black"/>
                    </a:solidFill>
                  </a:rPr>
                  <a:t>/</a:t>
                </a:r>
                <a:r>
                  <a:rPr lang="en-US" sz="1000" baseline="-25000" dirty="0" smtClean="0">
                    <a:solidFill>
                      <a:prstClr val="black"/>
                    </a:solidFill>
                  </a:rPr>
                  <a:t>3</a:t>
                </a:r>
                <a:r>
                  <a:rPr lang="en-US" sz="1000" dirty="0" smtClean="0">
                    <a:solidFill>
                      <a:prstClr val="black"/>
                    </a:solidFill>
                  </a:rPr>
                  <a:t> x 4 = </a:t>
                </a:r>
                <a:r>
                  <a:rPr lang="en-US" sz="1000" i="1" dirty="0" smtClean="0">
                    <a:solidFill>
                      <a:prstClr val="black"/>
                    </a:solidFill>
                  </a:rPr>
                  <a:t>n</a:t>
                </a:r>
                <a:r>
                  <a:rPr lang="en-US" sz="1000" dirty="0" smtClean="0">
                    <a:solidFill>
                      <a:prstClr val="black"/>
                    </a:solidFill>
                  </a:rPr>
                  <a:t> and  </a:t>
                </a:r>
                <a:r>
                  <a:rPr lang="en-US" sz="1000" baseline="30000" dirty="0" smtClean="0">
                    <a:solidFill>
                      <a:prstClr val="black"/>
                    </a:solidFill>
                  </a:rPr>
                  <a:t>2</a:t>
                </a:r>
                <a:r>
                  <a:rPr lang="en-US" sz="1000" dirty="0" smtClean="0">
                    <a:solidFill>
                      <a:prstClr val="black"/>
                    </a:solidFill>
                  </a:rPr>
                  <a:t>/</a:t>
                </a:r>
                <a:r>
                  <a:rPr lang="en-US" sz="1000" baseline="-25000" dirty="0" smtClean="0">
                    <a:solidFill>
                      <a:prstClr val="black"/>
                    </a:solidFill>
                  </a:rPr>
                  <a:t>3</a:t>
                </a:r>
                <a:r>
                  <a:rPr lang="en-US" sz="1000" dirty="0" smtClean="0">
                    <a:solidFill>
                      <a:prstClr val="black"/>
                    </a:solidFill>
                  </a:rPr>
                  <a:t> x </a:t>
                </a:r>
                <a:r>
                  <a:rPr lang="en-US" sz="1000" baseline="30000" dirty="0" smtClean="0">
                    <a:solidFill>
                      <a:prstClr val="black"/>
                    </a:solidFill>
                  </a:rPr>
                  <a:t>3</a:t>
                </a:r>
                <a:r>
                  <a:rPr lang="en-US" sz="1000" dirty="0" smtClean="0">
                    <a:solidFill>
                      <a:prstClr val="black"/>
                    </a:solidFill>
                  </a:rPr>
                  <a:t>/</a:t>
                </a:r>
                <a:r>
                  <a:rPr lang="en-US" sz="1000" baseline="-25000" dirty="0">
                    <a:solidFill>
                      <a:prstClr val="black"/>
                    </a:solidFill>
                  </a:rPr>
                  <a:t>4</a:t>
                </a:r>
                <a:r>
                  <a:rPr lang="en-US" sz="1000" dirty="0" smtClean="0">
                    <a:solidFill>
                      <a:prstClr val="black"/>
                    </a:solidFill>
                  </a:rPr>
                  <a:t> = </a:t>
                </a:r>
                <a:r>
                  <a:rPr lang="en-US" sz="1000" i="1" dirty="0" smtClean="0">
                    <a:solidFill>
                      <a:prstClr val="black"/>
                    </a:solidFill>
                  </a:rPr>
                  <a:t>n        	</a:t>
                </a:r>
                <a:r>
                  <a:rPr lang="en-US" sz="1000" dirty="0" smtClean="0">
                    <a:solidFill>
                      <a:prstClr val="black"/>
                    </a:solidFill>
                  </a:rPr>
                  <a:t>Examples in ECM p. 212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sz="1000" dirty="0" smtClean="0">
                    <a:solidFill>
                      <a:prstClr val="black"/>
                    </a:solidFill>
                  </a:rPr>
                  <a:t>Measurement Division:  </a:t>
                </a:r>
                <a:r>
                  <a:rPr lang="en-US" sz="1000" i="1" dirty="0" smtClean="0">
                    <a:solidFill>
                      <a:prstClr val="black"/>
                    </a:solidFill>
                  </a:rPr>
                  <a:t>n </a:t>
                </a:r>
                <a:r>
                  <a:rPr lang="en-US" sz="1000" dirty="0" smtClean="0">
                    <a:solidFill>
                      <a:prstClr val="black"/>
                    </a:solidFill>
                  </a:rPr>
                  <a:t>x ¼ = 4 ½                  	Examples in ECM p. 212-213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sz="1000" dirty="0" err="1" smtClean="0">
                    <a:solidFill>
                      <a:prstClr val="black"/>
                    </a:solidFill>
                  </a:rPr>
                  <a:t>Partitive</a:t>
                </a:r>
                <a:r>
                  <a:rPr lang="en-US" sz="1000" dirty="0" smtClean="0">
                    <a:solidFill>
                      <a:prstClr val="black"/>
                    </a:solidFill>
                  </a:rPr>
                  <a:t> Division: ¼ x </a:t>
                </a:r>
                <a:r>
                  <a:rPr lang="en-US" sz="1000" i="1" dirty="0" smtClean="0">
                    <a:solidFill>
                      <a:prstClr val="black"/>
                    </a:solidFill>
                  </a:rPr>
                  <a:t>n</a:t>
                </a:r>
                <a:r>
                  <a:rPr lang="en-US" sz="1000" dirty="0" smtClean="0">
                    <a:solidFill>
                      <a:prstClr val="black"/>
                    </a:solidFill>
                  </a:rPr>
                  <a:t> = 4 ½                              	Examples in ECM p. 213-214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sz="1000" dirty="0" smtClean="0">
                    <a:solidFill>
                      <a:prstClr val="black"/>
                    </a:solidFill>
                  </a:rPr>
                  <a:t>Multiplication and Division equations without context using naked number sentences   Examples in ECM p. 214-216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543800" y="5791200"/>
                <a:ext cx="11430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>
                    <a:solidFill>
                      <a:prstClr val="white"/>
                    </a:solidFill>
                  </a:rPr>
                  <a:t>5.NF.4a,b</a:t>
                </a:r>
              </a:p>
              <a:p>
                <a:pPr algn="ctr"/>
                <a:r>
                  <a:rPr lang="en-US" sz="1100" dirty="0" smtClean="0">
                    <a:solidFill>
                      <a:prstClr val="white"/>
                    </a:solidFill>
                  </a:rPr>
                  <a:t>5.NF.6</a:t>
                </a:r>
              </a:p>
              <a:p>
                <a:pPr algn="ctr"/>
                <a:r>
                  <a:rPr lang="en-US" sz="1100" dirty="0" smtClean="0">
                    <a:solidFill>
                      <a:prstClr val="white"/>
                    </a:solidFill>
                  </a:rPr>
                  <a:t>5.NF.7a,c </a:t>
                </a:r>
              </a:p>
            </p:txBody>
          </p:sp>
        </p:grpSp>
        <p:sp>
          <p:nvSpPr>
            <p:cNvPr id="12" name="Down Arrow Callout 11"/>
            <p:cNvSpPr/>
            <p:nvPr/>
          </p:nvSpPr>
          <p:spPr>
            <a:xfrm>
              <a:off x="152400" y="3048000"/>
              <a:ext cx="4267200" cy="1143000"/>
            </a:xfrm>
            <a:prstGeom prst="downArrowCallout">
              <a:avLst>
                <a:gd name="adj1" fmla="val 11531"/>
                <a:gd name="adj2" fmla="val 18556"/>
                <a:gd name="adj3" fmla="val 26933"/>
                <a:gd name="adj4" fmla="val 64977"/>
              </a:avLst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</a:rPr>
                <a:t>Base Ten Ideas: 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          </a:t>
              </a:r>
              <a:r>
                <a:rPr lang="en-US" sz="1050" b="1" dirty="0" smtClean="0">
                  <a:solidFill>
                    <a:prstClr val="black"/>
                  </a:solidFill>
                </a:rPr>
                <a:t>ECM Chapter 7</a:t>
              </a:r>
              <a:endParaRPr lang="en-US" sz="1100" b="1" dirty="0" smtClean="0">
                <a:solidFill>
                  <a:prstClr val="black"/>
                </a:solidFill>
              </a:endParaRPr>
            </a:p>
            <a:p>
              <a:pPr>
                <a:buFont typeface="Wingdings" pitchFamily="2" charset="2"/>
                <a:buChar char="v"/>
              </a:pPr>
              <a:r>
                <a:rPr lang="en-US" sz="1000" dirty="0" smtClean="0">
                  <a:solidFill>
                    <a:prstClr val="black"/>
                  </a:solidFill>
                </a:rPr>
                <a:t>Power of ten understanding</a:t>
              </a:r>
            </a:p>
            <a:p>
              <a:pPr>
                <a:buFont typeface="Wingdings" pitchFamily="2" charset="2"/>
                <a:buChar char="v"/>
              </a:pPr>
              <a:r>
                <a:rPr lang="en-US" sz="1000" dirty="0" smtClean="0">
                  <a:solidFill>
                    <a:prstClr val="black"/>
                  </a:solidFill>
                </a:rPr>
                <a:t>Multiplication and Measurement Division problems</a:t>
              </a:r>
            </a:p>
            <a:p>
              <a:r>
                <a:rPr lang="en-US" sz="1000" dirty="0" smtClean="0">
                  <a:solidFill>
                    <a:prstClr val="black"/>
                  </a:solidFill>
                </a:rPr>
                <a:t>Examples of problems are in ECM p. 171-173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3429000" y="3096207"/>
              <a:ext cx="877076" cy="6578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prstClr val="white"/>
                  </a:solidFill>
                </a:rPr>
                <a:t>5.NBT.1</a:t>
              </a:r>
            </a:p>
            <a:p>
              <a:pPr algn="ctr"/>
              <a:r>
                <a:rPr lang="en-US" sz="700" dirty="0" smtClean="0">
                  <a:solidFill>
                    <a:prstClr val="white"/>
                  </a:solidFill>
                </a:rPr>
                <a:t>5.NBT2  5.NBT.3  5.NBT.4  5.MD.1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52400" y="4267200"/>
              <a:ext cx="4267200" cy="110909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</a:rPr>
                <a:t>Decimal Operations: 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          </a:t>
              </a:r>
              <a:r>
                <a:rPr lang="en-US" sz="1050" b="1" dirty="0" smtClean="0">
                  <a:solidFill>
                    <a:prstClr val="black"/>
                  </a:solidFill>
                </a:rPr>
                <a:t>ECM Chapter 8</a:t>
              </a:r>
              <a:endParaRPr lang="en-US" sz="1100" b="1" dirty="0" smtClean="0">
                <a:solidFill>
                  <a:prstClr val="black"/>
                </a:solidFill>
              </a:endParaRPr>
            </a:p>
            <a:p>
              <a:pPr>
                <a:buFont typeface="Wingdings" pitchFamily="2" charset="2"/>
                <a:buChar char="v"/>
              </a:pPr>
              <a:r>
                <a:rPr lang="en-US" sz="1000" dirty="0" smtClean="0">
                  <a:solidFill>
                    <a:prstClr val="black"/>
                  </a:solidFill>
                </a:rPr>
                <a:t>Addition, subtraction, multiplication, and division </a:t>
              </a:r>
              <a:r>
                <a:rPr lang="en-US" sz="1000" b="1" i="1" dirty="0" smtClean="0">
                  <a:solidFill>
                    <a:prstClr val="black"/>
                  </a:solidFill>
                </a:rPr>
                <a:t>in context </a:t>
              </a:r>
              <a:r>
                <a:rPr lang="en-US" sz="1000" dirty="0" smtClean="0">
                  <a:solidFill>
                    <a:prstClr val="black"/>
                  </a:solidFill>
                </a:rPr>
                <a:t>using story problems</a:t>
              </a:r>
            </a:p>
            <a:p>
              <a:pPr>
                <a:buFont typeface="Wingdings" pitchFamily="2" charset="2"/>
                <a:buChar char="v"/>
              </a:pPr>
              <a:r>
                <a:rPr lang="en-US" sz="1000" dirty="0" smtClean="0">
                  <a:solidFill>
                    <a:prstClr val="black"/>
                  </a:solidFill>
                </a:rPr>
                <a:t>Addition, subtraction, multiplication, and division equations -  </a:t>
              </a:r>
              <a:r>
                <a:rPr lang="en-US" sz="1000" b="1" i="1" dirty="0" smtClean="0">
                  <a:solidFill>
                    <a:prstClr val="black"/>
                  </a:solidFill>
                </a:rPr>
                <a:t>no context</a:t>
              </a:r>
              <a:endParaRPr lang="en-US" sz="1000" dirty="0" smtClean="0">
                <a:solidFill>
                  <a:prstClr val="black"/>
                </a:solidFill>
              </a:endParaRPr>
            </a:p>
            <a:p>
              <a:r>
                <a:rPr lang="en-US" sz="1000" dirty="0" smtClean="0">
                  <a:solidFill>
                    <a:prstClr val="black"/>
                  </a:solidFill>
                </a:rPr>
                <a:t>Examples of problems are in ECM p. 172-173</a:t>
              </a:r>
            </a:p>
            <a:p>
              <a:endParaRPr lang="en-US" sz="9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429000" y="5029200"/>
              <a:ext cx="762000" cy="3080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prstClr val="white"/>
                  </a:solidFill>
                </a:rPr>
                <a:t>5.NBT.7</a:t>
              </a:r>
            </a:p>
          </p:txBody>
        </p:sp>
        <p:sp>
          <p:nvSpPr>
            <p:cNvPr id="17" name="Down Arrow Callout 16"/>
            <p:cNvSpPr/>
            <p:nvPr/>
          </p:nvSpPr>
          <p:spPr>
            <a:xfrm>
              <a:off x="4800600" y="3055779"/>
              <a:ext cx="4114800" cy="1066800"/>
            </a:xfrm>
            <a:prstGeom prst="downArrowCallout">
              <a:avLst>
                <a:gd name="adj1" fmla="val 11531"/>
                <a:gd name="adj2" fmla="val 18556"/>
                <a:gd name="adj3" fmla="val 26933"/>
                <a:gd name="adj4" fmla="val 64977"/>
              </a:avLst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Fraction equivalence, fraction order and fraction comparison ideas are interwoven throughout.  </a:t>
              </a:r>
            </a:p>
            <a:p>
              <a:pPr algn="ctr"/>
              <a:r>
                <a:rPr lang="en-US" sz="1100" dirty="0" smtClean="0">
                  <a:solidFill>
                    <a:prstClr val="black"/>
                  </a:solidFill>
                </a:rPr>
                <a:t>See ECM Chapter 6 for ways to build these ideas. </a:t>
              </a:r>
            </a:p>
            <a:p>
              <a:pPr algn="ctr"/>
              <a:r>
                <a:rPr lang="en-US" sz="1100" dirty="0" smtClean="0">
                  <a:solidFill>
                    <a:prstClr val="black"/>
                  </a:solidFill>
                </a:rPr>
                <a:t>Examples on p. 139-143</a:t>
              </a:r>
            </a:p>
          </p:txBody>
        </p:sp>
        <p:sp>
          <p:nvSpPr>
            <p:cNvPr id="18" name="Down Arrow Callout 17"/>
            <p:cNvSpPr/>
            <p:nvPr/>
          </p:nvSpPr>
          <p:spPr>
            <a:xfrm>
              <a:off x="4800600" y="4237655"/>
              <a:ext cx="4191000" cy="1295400"/>
            </a:xfrm>
            <a:prstGeom prst="downArrowCallout">
              <a:avLst>
                <a:gd name="adj1" fmla="val 11531"/>
                <a:gd name="adj2" fmla="val 18556"/>
                <a:gd name="adj3" fmla="val 26933"/>
                <a:gd name="adj4" fmla="val 64977"/>
              </a:avLst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</a:rPr>
                <a:t>Adding and Subtracting Fractions: 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</a:t>
              </a:r>
            </a:p>
            <a:p>
              <a:pPr algn="ctr"/>
              <a:r>
                <a:rPr lang="en-US" sz="1050" b="1" dirty="0" smtClean="0">
                  <a:solidFill>
                    <a:prstClr val="black"/>
                  </a:solidFill>
                </a:rPr>
                <a:t>ECM Chapter 8</a:t>
              </a:r>
              <a:endParaRPr lang="en-US" sz="1400" b="1" dirty="0" smtClean="0">
                <a:solidFill>
                  <a:prstClr val="black"/>
                </a:solidFill>
              </a:endParaRPr>
            </a:p>
            <a:p>
              <a:pPr>
                <a:buFont typeface="Wingdings" pitchFamily="2" charset="2"/>
                <a:buChar char="v"/>
              </a:pPr>
              <a:r>
                <a:rPr lang="en-US" sz="1000" b="1" i="1" dirty="0" smtClean="0">
                  <a:solidFill>
                    <a:prstClr val="black"/>
                  </a:solidFill>
                </a:rPr>
                <a:t>In context</a:t>
              </a:r>
              <a:r>
                <a:rPr lang="en-US" sz="1000" dirty="0" smtClean="0">
                  <a:solidFill>
                    <a:prstClr val="black"/>
                  </a:solidFill>
                </a:rPr>
                <a:t>, using story problems  Examples p. 209-210</a:t>
              </a:r>
            </a:p>
            <a:p>
              <a:pPr>
                <a:buFont typeface="Wingdings" pitchFamily="2" charset="2"/>
                <a:buChar char="v"/>
              </a:pPr>
              <a:r>
                <a:rPr lang="en-US" sz="1000" dirty="0" smtClean="0">
                  <a:solidFill>
                    <a:prstClr val="black"/>
                  </a:solidFill>
                </a:rPr>
                <a:t>Equations </a:t>
              </a:r>
              <a:r>
                <a:rPr lang="en-US" sz="1000" b="1" i="1" dirty="0" smtClean="0">
                  <a:solidFill>
                    <a:prstClr val="black"/>
                  </a:solidFill>
                </a:rPr>
                <a:t>without context</a:t>
              </a:r>
              <a:r>
                <a:rPr lang="en-US" sz="1000" dirty="0" smtClean="0">
                  <a:solidFill>
                    <a:prstClr val="black"/>
                  </a:solidFill>
                </a:rPr>
                <a:t> using naked number sentences</a:t>
              </a:r>
              <a:r>
                <a:rPr lang="en-US" sz="1000" dirty="0">
                  <a:solidFill>
                    <a:prstClr val="black"/>
                  </a:solidFill>
                </a:rPr>
                <a:t> </a:t>
              </a:r>
              <a:r>
                <a:rPr lang="en-US" sz="1000" dirty="0" smtClean="0">
                  <a:solidFill>
                    <a:prstClr val="black"/>
                  </a:solidFill>
                </a:rPr>
                <a:t>- Examples p. 210-211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8077200" y="4267200"/>
              <a:ext cx="762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prstClr val="white"/>
                  </a:solidFill>
                </a:rPr>
                <a:t>5.NF.1</a:t>
              </a:r>
            </a:p>
            <a:p>
              <a:pPr algn="ctr"/>
              <a:r>
                <a:rPr lang="en-US" sz="800" dirty="0" smtClean="0">
                  <a:solidFill>
                    <a:prstClr val="white"/>
                  </a:solidFill>
                </a:rPr>
                <a:t>5.NF.2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4216</TotalTime>
  <Words>2554</Words>
  <Application>Microsoft Office PowerPoint</Application>
  <PresentationFormat>On-screen Show (4:3)</PresentationFormat>
  <Paragraphs>454</Paragraphs>
  <Slides>26</Slides>
  <Notes>12</Notes>
  <HiddenSlides>0</HiddenSlides>
  <MMClips>12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1_Office Theme</vt:lpstr>
      <vt:lpstr>Operations with Fractions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ST User</cp:lastModifiedBy>
  <cp:revision>397</cp:revision>
  <dcterms:created xsi:type="dcterms:W3CDTF">2014-04-27T12:11:11Z</dcterms:created>
  <dcterms:modified xsi:type="dcterms:W3CDTF">2015-03-12T19:32:15Z</dcterms:modified>
</cp:coreProperties>
</file>