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3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9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7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1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4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9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3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7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0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8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2048-7026-4989-853F-15857C5A3C1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A0582-B13B-4C22-BBFE-1939282E6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2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latin typeface="AR HERMANN" pitchFamily="2" charset="0"/>
              </a:rPr>
              <a:t>How to Teach Phonological Awareness</a:t>
            </a:r>
            <a:endParaRPr lang="en-US" sz="2800" u="sng" dirty="0">
              <a:latin typeface="AR HERMAN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685800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Start with the </a:t>
            </a:r>
            <a:r>
              <a:rPr lang="en-US" sz="1600" b="1" u="sng" dirty="0" smtClean="0"/>
              <a:t>MULTISENSORY STAGE</a:t>
            </a:r>
            <a:r>
              <a:rPr lang="en-US" sz="1600" dirty="0" smtClean="0"/>
              <a:t>: The student can ONLY do the task with external prompts or helps. The student often makes mistakes.</a:t>
            </a:r>
          </a:p>
          <a:p>
            <a:r>
              <a:rPr lang="en-US" sz="1200" dirty="0" smtClean="0"/>
              <a:t>**Use the word lists from the 1 min. activities from a given level to teach the level. Ex. H1, I2, etc.**</a:t>
            </a:r>
            <a:endParaRPr lang="en-US" sz="1200" dirty="0"/>
          </a:p>
          <a:p>
            <a:endParaRPr lang="en-US" sz="1600" b="1" dirty="0" smtClean="0"/>
          </a:p>
          <a:p>
            <a:r>
              <a:rPr lang="en-US" sz="1600" b="1" dirty="0" smtClean="0"/>
              <a:t>Step 1 (Usually only in grades 2+; Skip this step in K and 1</a:t>
            </a:r>
            <a:r>
              <a:rPr lang="en-US" sz="1600" b="1" baseline="30000" dirty="0" smtClean="0"/>
              <a:t>st</a:t>
            </a:r>
            <a:r>
              <a:rPr lang="en-US" sz="1600" b="1" dirty="0" smtClean="0"/>
              <a:t>): </a:t>
            </a:r>
            <a:r>
              <a:rPr lang="en-US" sz="1400" dirty="0" smtClean="0"/>
              <a:t>Use phonics/spelling to illustrate phonological awareness concepts. (Remember…this is considered phonics because of the presence of print. It is simply used to anchor the concept.)</a:t>
            </a:r>
          </a:p>
          <a:p>
            <a:endParaRPr lang="en-US" sz="1400" dirty="0"/>
          </a:p>
          <a:p>
            <a:r>
              <a:rPr lang="en-US" sz="1600" b="1" dirty="0" smtClean="0"/>
              <a:t>You will ONLY use one activity from Step 2, 3, or 4 in each day. For example, if I am introducing level H1, I would use Step 2, 3 dimensional tokens for my lesson. That would be all for that day from the multisensory stage. In subsequent days, I would use a different activity from Step 2 or an activity from Step 3 or Step 4, moving from more support needed to less support.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Step 2: </a:t>
            </a:r>
            <a:r>
              <a:rPr lang="en-US" sz="1400" dirty="0" smtClean="0"/>
              <a:t>Use visual/spatial cues</a:t>
            </a:r>
          </a:p>
          <a:p>
            <a:r>
              <a:rPr lang="en-US" sz="1400" dirty="0" smtClean="0"/>
              <a:t>**Three dimensional tokens   **Two dimensional tokens     **Invisible token technique</a:t>
            </a:r>
          </a:p>
          <a:p>
            <a:endParaRPr lang="en-US" sz="1400" dirty="0"/>
          </a:p>
          <a:p>
            <a:r>
              <a:rPr lang="en-US" sz="1600" b="1" dirty="0" smtClean="0"/>
              <a:t>Step 3: </a:t>
            </a:r>
            <a:r>
              <a:rPr lang="en-US" sz="1400" dirty="0" smtClean="0"/>
              <a:t>Reinforce segmentation</a:t>
            </a:r>
          </a:p>
          <a:p>
            <a:r>
              <a:rPr lang="en-US" sz="1400" dirty="0" smtClean="0"/>
              <a:t>**Clapping or table tapping             **Hand puppet</a:t>
            </a:r>
          </a:p>
          <a:p>
            <a:endParaRPr lang="en-US" sz="1400" dirty="0"/>
          </a:p>
          <a:p>
            <a:r>
              <a:rPr lang="en-US" sz="1600" b="1" dirty="0" smtClean="0"/>
              <a:t>Step 4: </a:t>
            </a:r>
            <a:r>
              <a:rPr lang="en-US" sz="1400" dirty="0" smtClean="0"/>
              <a:t>Use auditory cues to emphasize sounds</a:t>
            </a:r>
          </a:p>
          <a:p>
            <a:r>
              <a:rPr lang="en-US" sz="1400" dirty="0" smtClean="0"/>
              <a:t>**Whisper technique              **Stretching and repeating sounds</a:t>
            </a:r>
          </a:p>
          <a:p>
            <a:endParaRPr lang="en-US" sz="1400" dirty="0"/>
          </a:p>
          <a:p>
            <a:endParaRPr lang="en-US" sz="1600" b="1" dirty="0" smtClean="0"/>
          </a:p>
          <a:p>
            <a:r>
              <a:rPr lang="en-US" sz="1600" dirty="0" smtClean="0"/>
              <a:t>Move to the </a:t>
            </a:r>
            <a:r>
              <a:rPr lang="en-US" sz="1600" b="1" u="sng" dirty="0" smtClean="0"/>
              <a:t>KNOWLEDGE STAGE</a:t>
            </a:r>
            <a:r>
              <a:rPr lang="en-US" sz="1600" b="1" dirty="0" smtClean="0"/>
              <a:t>: </a:t>
            </a:r>
            <a:r>
              <a:rPr lang="en-US" sz="1600" dirty="0" smtClean="0"/>
              <a:t>The student can do the task mentally with NO external prompts, but not quickly. He or she may still make mistakes.</a:t>
            </a:r>
            <a:endParaRPr lang="en-US" sz="1600" b="1" dirty="0"/>
          </a:p>
          <a:p>
            <a:r>
              <a:rPr lang="en-US" sz="1600" b="1" dirty="0" smtClean="0"/>
              <a:t>(Use the level they have just moved out of from the multisensory stage for Step 5. This is usually one level below their instructional level. </a:t>
            </a:r>
            <a:endParaRPr lang="en-US" sz="1600" b="1" dirty="0"/>
          </a:p>
          <a:p>
            <a:r>
              <a:rPr lang="en-US" sz="1600" b="1" dirty="0" smtClean="0"/>
              <a:t>Step 5: </a:t>
            </a:r>
            <a:r>
              <a:rPr lang="en-US" sz="1400" dirty="0" smtClean="0"/>
              <a:t>Use One Minute Activities to train phonological awareness to automaticity.</a:t>
            </a:r>
          </a:p>
          <a:p>
            <a:endParaRPr lang="en-US" sz="1400" b="1" dirty="0"/>
          </a:p>
          <a:p>
            <a:r>
              <a:rPr lang="en-US" sz="1600" dirty="0" smtClean="0"/>
              <a:t>Move to the </a:t>
            </a:r>
            <a:r>
              <a:rPr lang="en-US" sz="1600" b="1" u="sng" dirty="0" smtClean="0"/>
              <a:t>AUTOMATIC STAGE: </a:t>
            </a:r>
            <a:r>
              <a:rPr lang="en-US" sz="1600" dirty="0" smtClean="0"/>
              <a:t>The student can do a task QUICKLY and with NO APPARENT EFFORT. The student rarely makes mistakes. </a:t>
            </a:r>
            <a:r>
              <a:rPr lang="en-US" sz="1400" dirty="0" smtClean="0"/>
              <a:t>(2 sec or less each item)</a:t>
            </a:r>
            <a:endParaRPr lang="en-US" sz="2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759023"/>
            <a:ext cx="586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Taken from pgs. 79-83 in Equipped for Reading Success by David Kilpatrick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62078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 HERMANN" pitchFamily="2" charset="0"/>
              </a:rPr>
              <a:t>“Struggling readers are not likely to show substantial improvements in reading until they can do phoneme level processing automatically.”  -D. Kilpatrick</a:t>
            </a:r>
            <a:endParaRPr lang="en-US" sz="1400" dirty="0">
              <a:latin typeface="AR HERMAN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380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 HERMANN</vt:lpstr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Della Hutcheson</dc:creator>
  <cp:lastModifiedBy>Sarah Stallings</cp:lastModifiedBy>
  <cp:revision>6</cp:revision>
  <dcterms:created xsi:type="dcterms:W3CDTF">2018-08-21T04:17:47Z</dcterms:created>
  <dcterms:modified xsi:type="dcterms:W3CDTF">2018-08-30T15:47:35Z</dcterms:modified>
</cp:coreProperties>
</file>