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2" r:id="rId2"/>
  </p:sldMasterIdLst>
  <p:notesMasterIdLst>
    <p:notesMasterId r:id="rId24"/>
  </p:notesMasterIdLst>
  <p:sldIdLst>
    <p:sldId id="256" r:id="rId3"/>
    <p:sldId id="257" r:id="rId4"/>
    <p:sldId id="300" r:id="rId5"/>
    <p:sldId id="259" r:id="rId6"/>
    <p:sldId id="263" r:id="rId7"/>
    <p:sldId id="264" r:id="rId8"/>
    <p:sldId id="284" r:id="rId9"/>
    <p:sldId id="301" r:id="rId10"/>
    <p:sldId id="266" r:id="rId11"/>
    <p:sldId id="302" r:id="rId12"/>
    <p:sldId id="303" r:id="rId13"/>
    <p:sldId id="304" r:id="rId14"/>
    <p:sldId id="305" r:id="rId15"/>
    <p:sldId id="306" r:id="rId16"/>
    <p:sldId id="278" r:id="rId17"/>
    <p:sldId id="280" r:id="rId18"/>
    <p:sldId id="281" r:id="rId19"/>
    <p:sldId id="282" r:id="rId20"/>
    <p:sldId id="283" r:id="rId21"/>
    <p:sldId id="273" r:id="rId22"/>
    <p:sldId id="30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F23B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73768" autoAdjust="0"/>
  </p:normalViewPr>
  <p:slideViewPr>
    <p:cSldViewPr>
      <p:cViewPr>
        <p:scale>
          <a:sx n="70" d="100"/>
          <a:sy n="70" d="100"/>
        </p:scale>
        <p:origin x="-522" y="-72"/>
      </p:cViewPr>
      <p:guideLst>
        <p:guide orient="horz" pos="2160"/>
        <p:guide pos="2880"/>
      </p:guideLst>
    </p:cSldViewPr>
  </p:slideViewPr>
  <p:notesTextViewPr>
    <p:cViewPr>
      <p:scale>
        <a:sx n="1" d="1"/>
        <a:sy n="1" d="1"/>
      </p:scale>
      <p:origin x="0" y="0"/>
    </p:cViewPr>
  </p:notesTextViewPr>
  <p:sorterViewPr>
    <p:cViewPr>
      <p:scale>
        <a:sx n="100" d="100"/>
        <a:sy n="100" d="100"/>
      </p:scale>
      <p:origin x="0" y="420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D0FDA-ADCE-47DD-838C-7DE2C791BA24}" type="datetimeFigureOut">
              <a:rPr lang="en-US" smtClean="0"/>
              <a:pPr/>
              <a:t>11/24/2014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B9B980-320B-47FA-82BE-013C7B5297FC}" type="slidenum">
              <a:rPr lang="en-US" smtClean="0"/>
              <a:pPr/>
              <a:t>‹#›</a:t>
            </a:fld>
            <a:endParaRPr lang="en-US"/>
          </a:p>
        </p:txBody>
      </p:sp>
    </p:spTree>
    <p:extLst>
      <p:ext uri="{BB962C8B-B14F-4D97-AF65-F5344CB8AC3E}">
        <p14:creationId xmlns="" xmlns:p14="http://schemas.microsoft.com/office/powerpoint/2010/main" val="2659174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evidences are attached to the Reading, Writing and Vocabulary claims presented by PARCC which will be shared on the following slide. </a:t>
            </a:r>
          </a:p>
          <a:p>
            <a:endParaRPr lang="en-US" dirty="0" smtClean="0"/>
          </a:p>
          <a:p>
            <a:r>
              <a:rPr lang="en-US" dirty="0" smtClean="0"/>
              <a:t>Evidences describe what students might say or do to demonstrate mastery of the standards and on the PARCC assessment an item may measure multiple standards and multiple evidences.</a:t>
            </a:r>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2</a:t>
            </a:fld>
            <a:endParaRPr lang="en-US"/>
          </a:p>
        </p:txBody>
      </p:sp>
    </p:spTree>
    <p:extLst>
      <p:ext uri="{BB962C8B-B14F-4D97-AF65-F5344CB8AC3E}">
        <p14:creationId xmlns="" xmlns:p14="http://schemas.microsoft.com/office/powerpoint/2010/main" val="284040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foundation for preparing students for the linguistic rigors of college and the workplace lies in the texts with which students interact. By the time they graduate, students should be prepared to successfully read and analyze the types of complex texts they will encounter after high school. Selecting passages of appropriate type and complexity for use in assessment is integral to this preparation.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Since the CCSS call for students to comprehend a range of complex texts, it is important to balance texts written by authors with diverse backgrounds, including a balance of authors by gender and ethnicity.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texts students encounter should be worthy of careful attention, be content rich and challenging, and exhibit professional published quality. Texts should also be of sufficient quality and complexity that students can demonstrate that they are the path to achieve college and career readiness. </a:t>
            </a:r>
          </a:p>
          <a:p>
            <a:endParaRPr lang="en-US" dirty="0" smtClean="0"/>
          </a:p>
          <a:p>
            <a:r>
              <a:rPr lang="en-US" sz="1200" b="0" i="0" u="none" strike="noStrike" kern="1200" baseline="0" dirty="0" smtClean="0">
                <a:solidFill>
                  <a:schemeClr val="tx1"/>
                </a:solidFill>
                <a:latin typeface="+mn-lt"/>
                <a:ea typeface="+mn-ea"/>
                <a:cs typeface="+mn-cs"/>
              </a:rPr>
              <a:t>Paired or multiple texts should be selected with the same care as all texts. It is important to expose students to  grade-level texts of appropriate complexity—including texts from the domains of ELA, science, history/social studies, technical subjects, and the arts.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There are several additional criteria for selecting the passages for the standards that require more than one text. These criteria are based on the language of the standard and depend on the explicit purpose of the standard—what it is that students are being asked to do with the text. For more information about selecting texts you may refer </a:t>
            </a:r>
            <a:r>
              <a:rPr lang="en-US" sz="1200" b="0" i="0" u="none" strike="noStrike" kern="1200" baseline="0" dirty="0" err="1" smtClean="0">
                <a:solidFill>
                  <a:schemeClr val="tx1"/>
                </a:solidFill>
                <a:latin typeface="+mn-lt"/>
                <a:ea typeface="+mn-ea"/>
                <a:cs typeface="+mn-cs"/>
              </a:rPr>
              <a:t>tp</a:t>
            </a:r>
            <a:r>
              <a:rPr lang="en-US" sz="1200" b="0" i="0" u="none" strike="noStrike" kern="1200" baseline="0" dirty="0" smtClean="0">
                <a:solidFill>
                  <a:schemeClr val="tx1"/>
                </a:solidFill>
                <a:latin typeface="+mn-lt"/>
                <a:ea typeface="+mn-ea"/>
                <a:cs typeface="+mn-cs"/>
              </a:rPr>
              <a:t> the Passage Selection Guidelines for Assessing the CCSS drafted by PARCC.</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 is equally important to select texts that appeal to students interests and diverse populations. It is important to avoid any topics or issues that are highly controversial or they may be troublesome for some students, For more information about bias and sensitivity when selecting texts you may refer to the Boas and Sensitivity Guidelines drafted by PA RCC.</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11</a:t>
            </a:fld>
            <a:endParaRPr lang="en-US"/>
          </a:p>
        </p:txBody>
      </p:sp>
    </p:spTree>
    <p:extLst>
      <p:ext uri="{BB962C8B-B14F-4D97-AF65-F5344CB8AC3E}">
        <p14:creationId xmlns="" xmlns:p14="http://schemas.microsoft.com/office/powerpoint/2010/main" val="1561448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12</a:t>
            </a:fld>
            <a:endParaRPr lang="en-US"/>
          </a:p>
        </p:txBody>
      </p:sp>
    </p:spTree>
    <p:extLst>
      <p:ext uri="{BB962C8B-B14F-4D97-AF65-F5344CB8AC3E}">
        <p14:creationId xmlns="" xmlns:p14="http://schemas.microsoft.com/office/powerpoint/2010/main" val="623618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58738" algn="l"/>
              </a:tabLst>
            </a:pPr>
            <a:r>
              <a:rPr lang="en-US" dirty="0" smtClean="0">
                <a:ea typeface="Calibri"/>
              </a:rPr>
              <a:t>Here is an example of and informational text dependent question in relation to the main idea.</a:t>
            </a:r>
          </a:p>
          <a:p>
            <a:pPr>
              <a:tabLst>
                <a:tab pos="58738" algn="l"/>
              </a:tabLst>
            </a:pPr>
            <a:endParaRPr lang="en-US" dirty="0" smtClean="0">
              <a:ea typeface="Calibri"/>
            </a:endParaRPr>
          </a:p>
          <a:p>
            <a:pPr>
              <a:tabLst>
                <a:tab pos="58738" algn="l"/>
              </a:tabLst>
            </a:pPr>
            <a:r>
              <a:rPr lang="en-US" dirty="0" smtClean="0">
                <a:ea typeface="Calibri"/>
              </a:rPr>
              <a:t>The question requires students to determine the main idea of the passage.</a:t>
            </a:r>
          </a:p>
          <a:p>
            <a:pPr>
              <a:tabLst>
                <a:tab pos="58738" algn="l"/>
              </a:tabLst>
            </a:pPr>
            <a:endParaRPr lang="en-US" dirty="0" smtClean="0"/>
          </a:p>
          <a:p>
            <a:pPr>
              <a:tabLst>
                <a:tab pos="58738" algn="l"/>
              </a:tabLst>
            </a:pPr>
            <a:r>
              <a:rPr lang="en-US" dirty="0" smtClean="0"/>
              <a:t>Students must </a:t>
            </a:r>
            <a:r>
              <a:rPr lang="en-US" dirty="0" smtClean="0">
                <a:cs typeface="Century Gothic"/>
              </a:rPr>
              <a:t>use </a:t>
            </a:r>
            <a:r>
              <a:rPr lang="en-US" i="1" dirty="0" smtClean="0">
                <a:cs typeface="Century Gothic"/>
              </a:rPr>
              <a:t>close reading </a:t>
            </a:r>
            <a:r>
              <a:rPr lang="en-US" dirty="0" smtClean="0">
                <a:cs typeface="Century Gothic"/>
              </a:rPr>
              <a:t>to not only determine the main idea but to select the </a:t>
            </a:r>
            <a:r>
              <a:rPr lang="en-US" dirty="0" smtClean="0"/>
              <a:t>textual evidence that will justify the chosen main idea.</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14</a:t>
            </a:fld>
            <a:endParaRPr lang="en-US"/>
          </a:p>
        </p:txBody>
      </p:sp>
    </p:spTree>
    <p:extLst>
      <p:ext uri="{BB962C8B-B14F-4D97-AF65-F5344CB8AC3E}">
        <p14:creationId xmlns="" xmlns:p14="http://schemas.microsoft.com/office/powerpoint/2010/main" val="1269934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Written tasks such as this require writing to sources rather than to a de-contextualized or generalized prompt and requires students to apply the knowledge of language and conventions.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emphasis on writing to sources will support the implementation of asking students to demonstrate the critical college- and career-readiness skills of presenting credible evidence from texts, crafting coherent and well-developed prose, and writing clearly with sufficient command of academic English. Learning to present important information from text in an organized piece of writing helps students generate a deeper understanding of a text. Indeed, whether taking notes, answering questions about a text, or crafting a summary or an extended response regarding what they have read, students improve both their reading comprehension and their writing skills as they write in response to texts.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Teachers will be able to provide feedback on how individual pieces of writing meet or do not meet the criteria for quality writing.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15</a:t>
            </a:fld>
            <a:endParaRPr lang="en-US"/>
          </a:p>
        </p:txBody>
      </p:sp>
    </p:spTree>
    <p:extLst>
      <p:ext uri="{BB962C8B-B14F-4D97-AF65-F5344CB8AC3E}">
        <p14:creationId xmlns="" xmlns:p14="http://schemas.microsoft.com/office/powerpoint/2010/main" val="1545532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  proposed writing rubric for grades 3 -11 is now available to teachers. It has three primary components: a reading assessment component; a written expression component (which has several sub-components); and a knowledge of language and conventions component. (Item specific scoring guides will further define how to score specific prompts.) The use of this single rubric—regardless of task purpose—allows for the focus of evaluation of the quality of a written response to be on key traits of quality of reading comprehension (including providing strong evidence from texts) and  on quality writing rather than on any single, discrete criterion.  Consequently, the use of the rubric will reinforce student preparation for prose to be written in college and careers, where quality is defined by addressing the demands of a task, rather than on an isolated skill. </a:t>
            </a:r>
          </a:p>
          <a:p>
            <a:pPr lvl="0"/>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Teachers will be able to provide feedback on how individual pieces of writing meet or do not meet the criteria for quality writing. Consistent use of a common rubric will allow students to internalize the criteria as they take on different writing assignments throughout their academic careers.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16</a:t>
            </a:fld>
            <a:endParaRPr lang="en-US"/>
          </a:p>
        </p:txBody>
      </p:sp>
    </p:spTree>
    <p:extLst>
      <p:ext uri="{BB962C8B-B14F-4D97-AF65-F5344CB8AC3E}">
        <p14:creationId xmlns="" xmlns:p14="http://schemas.microsoft.com/office/powerpoint/2010/main" val="15455321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sample of the reading portion of a grade 6 – 8  rubric where students are assessed on their comprehension of the text or texts read.</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17</a:t>
            </a:fld>
            <a:endParaRPr lang="en-US"/>
          </a:p>
        </p:txBody>
      </p:sp>
    </p:spTree>
    <p:extLst>
      <p:ext uri="{BB962C8B-B14F-4D97-AF65-F5344CB8AC3E}">
        <p14:creationId xmlns="" xmlns:p14="http://schemas.microsoft.com/office/powerpoint/2010/main" val="1545532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sample of the written expression portion of a grade 6 - 8 rubric where students are assessed on their development of ideas, organization and clarity of language.</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18</a:t>
            </a:fld>
            <a:endParaRPr lang="en-US"/>
          </a:p>
        </p:txBody>
      </p:sp>
    </p:spTree>
    <p:extLst>
      <p:ext uri="{BB962C8B-B14F-4D97-AF65-F5344CB8AC3E}">
        <p14:creationId xmlns="" xmlns:p14="http://schemas.microsoft.com/office/powerpoint/2010/main" val="154553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sample of the knowledge of language and conventions portion of a grade 6 - 8 rubric where students are assessed on their command of conventions of standard English.</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19</a:t>
            </a:fld>
            <a:endParaRPr lang="en-US"/>
          </a:p>
        </p:txBody>
      </p:sp>
    </p:spTree>
    <p:extLst>
      <p:ext uri="{BB962C8B-B14F-4D97-AF65-F5344CB8AC3E}">
        <p14:creationId xmlns="" xmlns:p14="http://schemas.microsoft.com/office/powerpoint/2010/main" val="1545532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20</a:t>
            </a:fld>
            <a:endParaRPr lang="en-US"/>
          </a:p>
        </p:txBody>
      </p:sp>
    </p:spTree>
    <p:extLst>
      <p:ext uri="{BB962C8B-B14F-4D97-AF65-F5344CB8AC3E}">
        <p14:creationId xmlns="" xmlns:p14="http://schemas.microsoft.com/office/powerpoint/2010/main" val="29932370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a:t>
            </a:r>
            <a:r>
              <a:rPr lang="en-US" baseline="0" dirty="0" smtClean="0"/>
              <a:t> information about the PARCC assessments and additional updates on released materials, visit PARCC’s website and sign up for the </a:t>
            </a:r>
            <a:r>
              <a:rPr lang="en-US" baseline="0" smtClean="0"/>
              <a:t>PARCC newsletter.</a:t>
            </a:r>
            <a:endParaRPr lang="en-US" dirty="0"/>
          </a:p>
        </p:txBody>
      </p:sp>
      <p:sp>
        <p:nvSpPr>
          <p:cNvPr id="4" name="Slide Number Placeholder 3"/>
          <p:cNvSpPr>
            <a:spLocks noGrp="1"/>
          </p:cNvSpPr>
          <p:nvPr>
            <p:ph type="sldNum" sz="quarter" idx="10"/>
          </p:nvPr>
        </p:nvSpPr>
        <p:spPr/>
        <p:txBody>
          <a:bodyPr/>
          <a:lstStyle/>
          <a:p>
            <a:fld id="{ADAA6EB2-32C2-4FB6-A7A7-1296811B20D8}" type="slidenum">
              <a:rPr lang="en-US" smtClean="0"/>
              <a:pPr/>
              <a:t>21</a:t>
            </a:fld>
            <a:endParaRPr lang="en-US"/>
          </a:p>
        </p:txBody>
      </p:sp>
    </p:spTree>
    <p:extLst>
      <p:ext uri="{BB962C8B-B14F-4D97-AF65-F5344CB8AC3E}">
        <p14:creationId xmlns="" xmlns:p14="http://schemas.microsoft.com/office/powerpoint/2010/main" val="3425380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claims for the PARCC assessments reinforce these instructional shifts.  </a:t>
            </a:r>
            <a:endParaRPr lang="en-US" dirty="0"/>
          </a:p>
        </p:txBody>
      </p:sp>
      <p:sp>
        <p:nvSpPr>
          <p:cNvPr id="4" name="Slide Number Placeholder 3"/>
          <p:cNvSpPr>
            <a:spLocks noGrp="1"/>
          </p:cNvSpPr>
          <p:nvPr>
            <p:ph type="sldNum" sz="quarter" idx="10"/>
          </p:nvPr>
        </p:nvSpPr>
        <p:spPr/>
        <p:txBody>
          <a:bodyPr/>
          <a:lstStyle/>
          <a:p>
            <a:fld id="{39B1C21B-5D40-4303-A0FF-A967A5E5CDAC}" type="slidenum">
              <a:rPr lang="en-US" smtClean="0">
                <a:solidFill>
                  <a:prstClr val="black"/>
                </a:solidFill>
              </a:rPr>
              <a:pPr/>
              <a:t>3</a:t>
            </a:fld>
            <a:endParaRPr lang="en-US">
              <a:solidFill>
                <a:prstClr val="black"/>
              </a:solidFill>
            </a:endParaRPr>
          </a:p>
        </p:txBody>
      </p:sp>
    </p:spTree>
    <p:extLst>
      <p:ext uri="{BB962C8B-B14F-4D97-AF65-F5344CB8AC3E}">
        <p14:creationId xmlns="" xmlns:p14="http://schemas.microsoft.com/office/powerpoint/2010/main" val="4114345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each evidence chart the first line indicates the </a:t>
            </a:r>
            <a:r>
              <a:rPr lang="en-US" b="1" dirty="0" smtClean="0"/>
              <a:t>grade.</a:t>
            </a:r>
            <a:r>
              <a:rPr lang="en-US" dirty="0" smtClean="0"/>
              <a:t> This is followed by the second line which lists the </a:t>
            </a:r>
            <a:r>
              <a:rPr lang="en-US" b="1" dirty="0" smtClean="0"/>
              <a:t>claim </a:t>
            </a:r>
            <a:r>
              <a:rPr lang="en-US" dirty="0" smtClean="0"/>
              <a:t>for </a:t>
            </a:r>
            <a:r>
              <a:rPr lang="en-US" b="1" dirty="0" smtClean="0"/>
              <a:t>reading literature </a:t>
            </a:r>
            <a:r>
              <a:rPr lang="en-US" dirty="0" smtClean="0"/>
              <a:t>or </a:t>
            </a:r>
            <a:r>
              <a:rPr lang="en-US" b="1" dirty="0" smtClean="0"/>
              <a:t>reading informational text </a:t>
            </a:r>
            <a:r>
              <a:rPr lang="en-US" dirty="0" smtClean="0"/>
              <a:t>or </a:t>
            </a:r>
            <a:r>
              <a:rPr lang="en-US" b="1" dirty="0" smtClean="0"/>
              <a:t>vocabulary</a:t>
            </a:r>
            <a:r>
              <a:rPr lang="en-US" dirty="0" smtClean="0"/>
              <a:t>. Next is a statement that the standards and evidences listed below may be reflected in the items designed to measure the claim.</a:t>
            </a:r>
          </a:p>
          <a:p>
            <a:endParaRPr lang="en-US" dirty="0" smtClean="0"/>
          </a:p>
          <a:p>
            <a:r>
              <a:rPr lang="en-US" dirty="0" smtClean="0"/>
              <a:t>In the first column on the left is a list of the </a:t>
            </a:r>
            <a:r>
              <a:rPr lang="en-US" b="1" dirty="0" smtClean="0"/>
              <a:t>standards</a:t>
            </a:r>
            <a:r>
              <a:rPr lang="en-US" dirty="0" smtClean="0"/>
              <a:t>. If it is a </a:t>
            </a:r>
            <a:r>
              <a:rPr lang="en-US" b="1" dirty="0" smtClean="0"/>
              <a:t>reading literature </a:t>
            </a:r>
            <a:r>
              <a:rPr lang="en-US" dirty="0" smtClean="0"/>
              <a:t>standard it be identified with the letters </a:t>
            </a:r>
            <a:r>
              <a:rPr lang="en-US" b="1" dirty="0" smtClean="0"/>
              <a:t>RL</a:t>
            </a:r>
            <a:r>
              <a:rPr lang="en-US" dirty="0" smtClean="0"/>
              <a:t> and if it is an </a:t>
            </a:r>
            <a:r>
              <a:rPr lang="en-US" b="1" dirty="0" smtClean="0"/>
              <a:t>reading informational text </a:t>
            </a:r>
            <a:r>
              <a:rPr lang="en-US" dirty="0" smtClean="0"/>
              <a:t>standard it will be identified with the letters </a:t>
            </a:r>
            <a:r>
              <a:rPr lang="en-US" b="1" dirty="0" smtClean="0"/>
              <a:t>RI.</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next column are the </a:t>
            </a:r>
            <a:r>
              <a:rPr lang="en-US" b="1" dirty="0" smtClean="0"/>
              <a:t>evidences </a:t>
            </a:r>
            <a:r>
              <a:rPr lang="en-US" dirty="0" smtClean="0"/>
              <a:t>to be measured on the PARCC Summative Assessment.</a:t>
            </a:r>
            <a:r>
              <a:rPr lang="en-US" sz="1200" dirty="0" smtClean="0"/>
              <a:t> The </a:t>
            </a:r>
            <a:r>
              <a:rPr lang="en-US" sz="1200" b="1" dirty="0" smtClean="0"/>
              <a:t>e</a:t>
            </a:r>
            <a:r>
              <a:rPr lang="en-US" sz="1200" b="1" dirty="0" smtClean="0">
                <a:solidFill>
                  <a:schemeClr val="accent4">
                    <a:lumMod val="75000"/>
                  </a:schemeClr>
                </a:solidFill>
              </a:rPr>
              <a:t>vidences </a:t>
            </a:r>
            <a:r>
              <a:rPr lang="en-US" sz="1200" dirty="0" smtClean="0"/>
              <a:t>can serve</a:t>
            </a:r>
            <a:r>
              <a:rPr lang="en-US" sz="1200" dirty="0" smtClean="0">
                <a:solidFill>
                  <a:schemeClr val="accent4">
                    <a:lumMod val="75000"/>
                  </a:schemeClr>
                </a:solidFill>
              </a:rPr>
              <a:t> </a:t>
            </a:r>
            <a:r>
              <a:rPr lang="en-US" sz="1200" dirty="0" smtClean="0"/>
              <a:t>as a basis for guiding classroom instruction when teaching reading.</a:t>
            </a:r>
            <a:r>
              <a:rPr lang="en-US" sz="1200" b="1" dirty="0" smtClean="0">
                <a:solidFill>
                  <a:schemeClr val="accent4">
                    <a:lumMod val="75000"/>
                  </a:schemeClr>
                </a:solidFill>
              </a:rPr>
              <a:t>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4</a:t>
            </a:fld>
            <a:endParaRPr lang="en-US"/>
          </a:p>
        </p:txBody>
      </p:sp>
    </p:spTree>
    <p:extLst>
      <p:ext uri="{BB962C8B-B14F-4D97-AF65-F5344CB8AC3E}">
        <p14:creationId xmlns="" xmlns:p14="http://schemas.microsoft.com/office/powerpoint/2010/main" val="1996515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evidence tables for </a:t>
            </a:r>
            <a:r>
              <a:rPr lang="en-US" b="1" dirty="0" smtClean="0"/>
              <a:t>grades 6</a:t>
            </a:r>
            <a:r>
              <a:rPr lang="en-US" b="1" baseline="30000" dirty="0" smtClean="0"/>
              <a:t>th</a:t>
            </a:r>
            <a:r>
              <a:rPr lang="en-US" b="1" dirty="0" smtClean="0"/>
              <a:t> – 11</a:t>
            </a:r>
            <a:r>
              <a:rPr lang="en-US" b="1" baseline="30000" dirty="0" smtClean="0"/>
              <a:t>th</a:t>
            </a:r>
            <a:r>
              <a:rPr lang="en-US" b="1" dirty="0" smtClean="0"/>
              <a:t> </a:t>
            </a:r>
            <a:r>
              <a:rPr lang="en-US" dirty="0" smtClean="0"/>
              <a:t> the first column on the table also lists the literacy standards for  </a:t>
            </a:r>
            <a:r>
              <a:rPr lang="en-US" b="1" dirty="0" smtClean="0"/>
              <a:t>science </a:t>
            </a:r>
            <a:r>
              <a:rPr lang="en-US" dirty="0" smtClean="0"/>
              <a:t>using </a:t>
            </a:r>
            <a:r>
              <a:rPr lang="en-US" b="1" dirty="0" smtClean="0"/>
              <a:t>RST</a:t>
            </a:r>
            <a:r>
              <a:rPr lang="en-US" dirty="0" smtClean="0"/>
              <a:t> to identify the standard and the literacy standards for </a:t>
            </a:r>
            <a:r>
              <a:rPr lang="en-US" b="1" dirty="0" smtClean="0"/>
              <a:t>history</a:t>
            </a:r>
            <a:r>
              <a:rPr lang="en-US" dirty="0" smtClean="0"/>
              <a:t> using </a:t>
            </a:r>
            <a:r>
              <a:rPr lang="en-US" b="1" dirty="0" smtClean="0"/>
              <a:t>RH </a:t>
            </a:r>
            <a:r>
              <a:rPr lang="en-US" dirty="0" smtClean="0"/>
              <a:t>to identify the standard</a:t>
            </a:r>
            <a:r>
              <a:rPr lang="en-US" b="1" dirty="0" smtClean="0"/>
              <a:t>.</a:t>
            </a:r>
            <a:r>
              <a:rPr lang="en-US" dirty="0" smtClean="0"/>
              <a:t>  These are circled in yellow on the chart.</a:t>
            </a:r>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5</a:t>
            </a:fld>
            <a:endParaRPr lang="en-US"/>
          </a:p>
        </p:txBody>
      </p:sp>
    </p:spTree>
    <p:extLst>
      <p:ext uri="{BB962C8B-B14F-4D97-AF65-F5344CB8AC3E}">
        <p14:creationId xmlns="" xmlns:p14="http://schemas.microsoft.com/office/powerpoint/2010/main" val="2305671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evidence tables for </a:t>
            </a:r>
            <a:r>
              <a:rPr lang="en-US" b="1" dirty="0" smtClean="0"/>
              <a:t>vocabulary, </a:t>
            </a:r>
            <a:r>
              <a:rPr lang="en-US" dirty="0" smtClean="0"/>
              <a:t>the first column on the table lists either</a:t>
            </a:r>
            <a:r>
              <a:rPr lang="en-US" baseline="0" dirty="0" smtClean="0"/>
              <a:t> the reading (RL or RI) standards or </a:t>
            </a:r>
            <a:r>
              <a:rPr lang="en-US" dirty="0" smtClean="0"/>
              <a:t>the</a:t>
            </a:r>
            <a:r>
              <a:rPr lang="en-US" b="1" dirty="0" smtClean="0"/>
              <a:t> language </a:t>
            </a:r>
            <a:r>
              <a:rPr lang="en-US" dirty="0" smtClean="0"/>
              <a:t>standards using </a:t>
            </a:r>
            <a:r>
              <a:rPr lang="en-US" b="1" dirty="0" smtClean="0"/>
              <a:t>L</a:t>
            </a:r>
            <a:r>
              <a:rPr lang="en-US" dirty="0" smtClean="0"/>
              <a:t> to identify the standard.  These are circled in yellow on the chart in this slide.</a:t>
            </a:r>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6</a:t>
            </a:fld>
            <a:endParaRPr lang="en-US"/>
          </a:p>
        </p:txBody>
      </p:sp>
    </p:spTree>
    <p:extLst>
      <p:ext uri="{BB962C8B-B14F-4D97-AF65-F5344CB8AC3E}">
        <p14:creationId xmlns="" xmlns:p14="http://schemas.microsoft.com/office/powerpoint/2010/main" val="4076917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each evidence chart the first line indicates the </a:t>
            </a:r>
            <a:r>
              <a:rPr lang="en-US" b="1" dirty="0" smtClean="0"/>
              <a:t>grade.</a:t>
            </a:r>
            <a:r>
              <a:rPr lang="en-US" dirty="0" smtClean="0"/>
              <a:t> This is followed by the second line which lists the </a:t>
            </a:r>
            <a:r>
              <a:rPr lang="en-US" b="1" dirty="0" smtClean="0"/>
              <a:t>claim</a:t>
            </a:r>
            <a:r>
              <a:rPr lang="en-US" b="1" baseline="0" dirty="0" smtClean="0"/>
              <a:t> for writing.</a:t>
            </a:r>
            <a:r>
              <a:rPr lang="en-US" dirty="0" smtClean="0"/>
              <a:t> Next is a statement that the standards and evidences listed below may be reflected in the items designed to measure the claim.</a:t>
            </a:r>
          </a:p>
          <a:p>
            <a:endParaRPr lang="en-US" dirty="0" smtClean="0"/>
          </a:p>
          <a:p>
            <a:r>
              <a:rPr lang="en-US" dirty="0" smtClean="0"/>
              <a:t>In the first column on the left is a list of the </a:t>
            </a:r>
            <a:r>
              <a:rPr lang="en-US" b="1" dirty="0" smtClean="0"/>
              <a:t>standards</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next column are the </a:t>
            </a:r>
            <a:r>
              <a:rPr lang="en-US" b="1" dirty="0" smtClean="0"/>
              <a:t>evidences </a:t>
            </a:r>
            <a:r>
              <a:rPr lang="en-US" dirty="0" smtClean="0"/>
              <a:t>to be measured on the PARCC Summative Assessment.</a:t>
            </a:r>
            <a:r>
              <a:rPr lang="en-US" sz="1200" dirty="0" smtClean="0"/>
              <a:t> The </a:t>
            </a:r>
            <a:r>
              <a:rPr lang="en-US" sz="1200" b="1" dirty="0" smtClean="0"/>
              <a:t>e</a:t>
            </a:r>
            <a:r>
              <a:rPr lang="en-US" sz="1200" b="1" dirty="0" smtClean="0">
                <a:solidFill>
                  <a:schemeClr val="accent4">
                    <a:lumMod val="75000"/>
                  </a:schemeClr>
                </a:solidFill>
              </a:rPr>
              <a:t>vidences </a:t>
            </a:r>
            <a:r>
              <a:rPr lang="en-US" sz="1200" dirty="0" smtClean="0"/>
              <a:t>can serve</a:t>
            </a:r>
            <a:r>
              <a:rPr lang="en-US" sz="1200" dirty="0" smtClean="0">
                <a:solidFill>
                  <a:schemeClr val="accent4">
                    <a:lumMod val="75000"/>
                  </a:schemeClr>
                </a:solidFill>
              </a:rPr>
              <a:t> </a:t>
            </a:r>
            <a:r>
              <a:rPr lang="en-US" sz="1200" dirty="0" smtClean="0"/>
              <a:t>as a basis for guiding classroom instruction when teaching reading.</a:t>
            </a:r>
            <a:r>
              <a:rPr lang="en-US" sz="1200" b="1" dirty="0" smtClean="0">
                <a:solidFill>
                  <a:schemeClr val="accent4">
                    <a:lumMod val="75000"/>
                  </a:schemeClr>
                </a:solidFill>
              </a:rPr>
              <a:t>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7</a:t>
            </a:fld>
            <a:endParaRPr lang="en-US"/>
          </a:p>
        </p:txBody>
      </p:sp>
    </p:spTree>
    <p:extLst>
      <p:ext uri="{BB962C8B-B14F-4D97-AF65-F5344CB8AC3E}">
        <p14:creationId xmlns="" xmlns:p14="http://schemas.microsoft.com/office/powerpoint/2010/main" val="199651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8</a:t>
            </a:fld>
            <a:endParaRPr lang="en-US"/>
          </a:p>
        </p:txBody>
      </p:sp>
    </p:spTree>
    <p:extLst>
      <p:ext uri="{BB962C8B-B14F-4D97-AF65-F5344CB8AC3E}">
        <p14:creationId xmlns="" xmlns:p14="http://schemas.microsoft.com/office/powerpoint/2010/main" val="4027511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9</a:t>
            </a:fld>
            <a:endParaRPr lang="en-US"/>
          </a:p>
        </p:txBody>
      </p:sp>
    </p:spTree>
    <p:extLst>
      <p:ext uri="{BB962C8B-B14F-4D97-AF65-F5344CB8AC3E}">
        <p14:creationId xmlns="" xmlns:p14="http://schemas.microsoft.com/office/powerpoint/2010/main" val="1726527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notes</a:t>
            </a:r>
            <a:endParaRPr lang="en-US" dirty="0"/>
          </a:p>
        </p:txBody>
      </p:sp>
      <p:sp>
        <p:nvSpPr>
          <p:cNvPr id="4" name="Slide Number Placeholder 3"/>
          <p:cNvSpPr>
            <a:spLocks noGrp="1"/>
          </p:cNvSpPr>
          <p:nvPr>
            <p:ph type="sldNum" sz="quarter" idx="10"/>
          </p:nvPr>
        </p:nvSpPr>
        <p:spPr/>
        <p:txBody>
          <a:bodyPr/>
          <a:lstStyle/>
          <a:p>
            <a:fld id="{83B9B980-320B-47FA-82BE-013C7B5297FC}" type="slidenum">
              <a:rPr lang="en-US" smtClean="0"/>
              <a:pPr/>
              <a:t>10</a:t>
            </a:fld>
            <a:endParaRPr lang="en-US"/>
          </a:p>
        </p:txBody>
      </p:sp>
    </p:spTree>
    <p:extLst>
      <p:ext uri="{BB962C8B-B14F-4D97-AF65-F5344CB8AC3E}">
        <p14:creationId xmlns="" xmlns:p14="http://schemas.microsoft.com/office/powerpoint/2010/main" val="623618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a:prstGeom prst="rect">
            <a:avLst/>
          </a:prstGeom>
        </p:spPr>
        <p:txBody>
          <a:bodyPr/>
          <a:lstStyle>
            <a:lvl1pPr>
              <a:buClr>
                <a:srgbClr val="8F23B3"/>
              </a:buClr>
              <a:defRPr sz="2400"/>
            </a:lvl1pPr>
            <a:lvl2pPr>
              <a:buClr>
                <a:srgbClr val="8F23B3"/>
              </a:buClr>
              <a:defRPr sz="2200"/>
            </a:lvl2pPr>
            <a:lvl3pPr marL="1371600" indent="-457200">
              <a:buClr>
                <a:srgbClr val="8F23B3"/>
              </a:buClr>
              <a:buFont typeface="Courier New" pitchFamily="49" charset="0"/>
              <a:buChar char="o"/>
              <a:defRPr sz="20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8" name="Slide Number Placeholder 24"/>
          <p:cNvSpPr>
            <a:spLocks noGrp="1"/>
          </p:cNvSpPr>
          <p:nvPr>
            <p:ph type="sldNum" sz="quarter" idx="10"/>
          </p:nvPr>
        </p:nvSpPr>
        <p:spPr>
          <a:xfrm>
            <a:off x="2" y="6569078"/>
            <a:ext cx="609600" cy="288925"/>
          </a:xfrm>
        </p:spPr>
        <p:txBody>
          <a:bodyPr/>
          <a:lstStyle>
            <a:lvl1pPr algn="r">
              <a:defRPr sz="1200" smtClean="0">
                <a:solidFill>
                  <a:schemeClr val="tx1"/>
                </a:solidFill>
              </a:defRPr>
            </a:lvl1pPr>
          </a:lstStyle>
          <a:p>
            <a:fld id="{45C3A379-80D4-478C-A356-3B630BB1EFE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B894040-155E-44D5-B14C-AE5344C7C367}" type="slidenum">
              <a:rPr lang="en-US" smtClean="0"/>
              <a:pPr/>
              <a:t>‹#›</a:t>
            </a:fld>
            <a:endParaRPr lang="en-US"/>
          </a:p>
        </p:txBody>
      </p:sp>
      <p:sp>
        <p:nvSpPr>
          <p:cNvPr id="7" name="Title 16"/>
          <p:cNvSpPr txBox="1">
            <a:spLocks/>
          </p:cNvSpPr>
          <p:nvPr/>
        </p:nvSpPr>
        <p:spPr>
          <a:xfrm>
            <a:off x="2819400" y="0"/>
            <a:ext cx="6324600" cy="1219200"/>
          </a:xfrm>
          <a:prstGeom prst="rect">
            <a:avLst/>
          </a:prstGeom>
        </p:spPr>
        <p:txBody>
          <a:bodyPr lIns="89879" tIns="44940" rIns="89879" bIns="44940" anchor="ctr"/>
          <a:lstStyle>
            <a:lvl1pPr marL="168524" indent="0" algn="l">
              <a:defRPr sz="2800"/>
            </a:lvl1pPr>
          </a:lstStyle>
          <a:p>
            <a:pPr marL="168524" marR="0" lvl="0" indent="0" algn="l" defTabSz="898796"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chemeClr val="tx1"/>
                </a:solidFill>
                <a:effectLst/>
                <a:uLnTx/>
                <a:uFillTx/>
                <a:latin typeface="+mj-lt"/>
                <a:ea typeface="+mj-ea"/>
                <a:cs typeface="+mj-cs"/>
              </a:rPr>
              <a:t>Click to edit Master title style</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752600"/>
            <a:ext cx="8229600" cy="4114800"/>
          </a:xfrm>
          <a:prstGeom prst="rect">
            <a:avLst/>
          </a:prstGeom>
        </p:spPr>
        <p:txBody>
          <a:bodyPr lIns="89879" tIns="44940" rIns="89879" bIns="44940"/>
          <a:lstStyle>
            <a:lvl3pPr marL="898796" indent="174766">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Slide Number Placeholder 2"/>
          <p:cNvSpPr>
            <a:spLocks noGrp="1"/>
          </p:cNvSpPr>
          <p:nvPr>
            <p:ph type="sldNum" sz="quarter" idx="10"/>
          </p:nvPr>
        </p:nvSpPr>
        <p:spPr/>
        <p:txBody>
          <a:bodyPr/>
          <a:lstStyle>
            <a:lvl1pPr>
              <a:defRPr smtClean="0">
                <a:solidFill>
                  <a:schemeClr val="tx1"/>
                </a:solidFill>
              </a:defRPr>
            </a:lvl1pPr>
          </a:lstStyle>
          <a:p>
            <a:fld id="{7B894040-155E-44D5-B14C-AE5344C7C367}" type="slidenum">
              <a:rPr lang="en-US" smtClean="0"/>
              <a:pPr/>
              <a:t>‹#›</a:t>
            </a:fld>
            <a:endParaRPr lang="en-US"/>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10" name="Text Placeholder 6"/>
          <p:cNvSpPr>
            <a:spLocks noGrp="1"/>
          </p:cNvSpPr>
          <p:nvPr>
            <p:ph type="body" sz="quarter" idx="14" hasCustomPrompt="1"/>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Source:</a:t>
            </a:r>
            <a:endParaRPr lang="en-US" dirty="0"/>
          </a:p>
        </p:txBody>
      </p:sp>
    </p:spTree>
  </p:cSld>
  <p:clrMapOvr>
    <a:masterClrMapping/>
  </p:clrMapOvr>
  <p:transition spd="med" advClick="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B894040-155E-44D5-B14C-AE5344C7C367}" type="slidenum">
              <a:rPr lang="en-US" smtClean="0"/>
              <a:pPr/>
              <a:t>‹#›</a:t>
            </a:fld>
            <a:endParaRPr lang="en-US"/>
          </a:p>
        </p:txBody>
      </p:sp>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B894040-155E-44D5-B14C-AE5344C7C367}" type="slidenum">
              <a:rPr lang="en-US" smtClean="0"/>
              <a:pPr/>
              <a:t>‹#›</a:t>
            </a:fld>
            <a:endParaRPr lang="en-US"/>
          </a:p>
        </p:txBody>
      </p:sp>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7B894040-155E-44D5-B14C-AE5344C7C367}" type="slidenum">
              <a:rPr lang="en-US" smtClean="0"/>
              <a:pPr/>
              <a:t>‹#›</a:t>
            </a:fld>
            <a:endParaRPr lang="en-US"/>
          </a:p>
        </p:txBody>
      </p:sp>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7FD7FD23-6D19-4F48-97E8-7BAEC96CE27C}" type="datetimeFigureOut">
              <a:rPr lang="en-US" smtClean="0"/>
              <a:pPr/>
              <a:t>11/24/2014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894040-155E-44D5-B14C-AE5344C7C367}" type="slidenum">
              <a:rPr lang="en-US" smtClean="0"/>
              <a:pPr/>
              <a:t>‹#›</a:t>
            </a:fld>
            <a:endParaRPr lang="en-US"/>
          </a:p>
        </p:txBody>
      </p:sp>
    </p:spTree>
    <p:extLst>
      <p:ext uri="{BB962C8B-B14F-4D97-AF65-F5344CB8AC3E}">
        <p14:creationId xmlns="" xmlns:p14="http://schemas.microsoft.com/office/powerpoint/2010/main" val="168102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400" y="1676400"/>
            <a:ext cx="8839200" cy="4876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10" name="Slide Number Placeholder 4"/>
          <p:cNvSpPr>
            <a:spLocks noGrp="1"/>
          </p:cNvSpPr>
          <p:nvPr>
            <p:ph type="sldNum" sz="quarter" idx="4"/>
          </p:nvPr>
        </p:nvSpPr>
        <p:spPr>
          <a:xfrm>
            <a:off x="2" y="6569078"/>
            <a:ext cx="609600" cy="288925"/>
          </a:xfrm>
          <a:prstGeom prst="rect">
            <a:avLst/>
          </a:prstGeom>
        </p:spPr>
        <p:txBody>
          <a:bodyPr wrap="square" lIns="89879" tIns="44940" rIns="89879" bIns="44940">
            <a:normAutofit/>
          </a:bodyPr>
          <a:lstStyle>
            <a:lvl1pPr algn="ctr">
              <a:defRPr sz="1400">
                <a:solidFill>
                  <a:sysClr val="windowText" lastClr="000000"/>
                </a:solidFill>
              </a:defRPr>
            </a:lvl1pPr>
          </a:lstStyle>
          <a:p>
            <a:fld id="{45C3A379-80D4-478C-A356-3B630BB1EFE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45C3A379-80D4-478C-A356-3B630BB1EFE1}" type="slidenum">
              <a:rPr lang="en-US" smtClean="0"/>
              <a:pPr/>
              <a:t>‹#›</a:t>
            </a:fld>
            <a:endParaRPr lang="en-US"/>
          </a:p>
        </p:txBody>
      </p:sp>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752600"/>
            <a:ext cx="8229600" cy="4114800"/>
          </a:xfrm>
          <a:prstGeom prst="rect">
            <a:avLst/>
          </a:prstGeom>
        </p:spPr>
        <p:txBody>
          <a:bodyPr lIns="89879" tIns="44940" rIns="89879" bIns="44940"/>
          <a:lstStyle>
            <a:lvl3pPr marL="898796" indent="174766">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Slide Number Placeholder 2"/>
          <p:cNvSpPr>
            <a:spLocks noGrp="1"/>
          </p:cNvSpPr>
          <p:nvPr>
            <p:ph type="sldNum" sz="quarter" idx="10"/>
          </p:nvPr>
        </p:nvSpPr>
        <p:spPr/>
        <p:txBody>
          <a:bodyPr/>
          <a:lstStyle>
            <a:lvl1pPr>
              <a:defRPr smtClean="0">
                <a:solidFill>
                  <a:schemeClr val="tx1"/>
                </a:solidFill>
              </a:defRPr>
            </a:lvl1pPr>
          </a:lstStyle>
          <a:p>
            <a:fld id="{45C3A379-80D4-478C-A356-3B630BB1EFE1}" type="slidenum">
              <a:rPr lang="en-US" smtClean="0"/>
              <a:pPr/>
              <a:t>‹#›</a:t>
            </a:fld>
            <a:endParaRPr lang="en-US"/>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10" name="Text Placeholder 6"/>
          <p:cNvSpPr>
            <a:spLocks noGrp="1"/>
          </p:cNvSpPr>
          <p:nvPr>
            <p:ph type="body" sz="quarter" idx="14" hasCustomPrompt="1"/>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Source:</a:t>
            </a:r>
            <a:endParaRPr lang="en-US" dirty="0"/>
          </a:p>
        </p:txBody>
      </p:sp>
    </p:spTree>
    <p:extLst>
      <p:ext uri="{BB962C8B-B14F-4D97-AF65-F5344CB8AC3E}">
        <p14:creationId xmlns="" xmlns:p14="http://schemas.microsoft.com/office/powerpoint/2010/main" val="1597293843"/>
      </p:ext>
    </p:extLst>
  </p:cSld>
  <p:clrMapOvr>
    <a:masterClrMapping/>
  </p:clrMapOvr>
  <p:transition spd="med"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20" name="Slide Number Placeholder 4"/>
          <p:cNvSpPr>
            <a:spLocks noGrp="1"/>
          </p:cNvSpPr>
          <p:nvPr>
            <p:ph type="sldNum" sz="quarter" idx="12"/>
          </p:nvPr>
        </p:nvSpPr>
        <p:spPr>
          <a:xfrm>
            <a:off x="2" y="6569078"/>
            <a:ext cx="609600" cy="288925"/>
          </a:xfrm>
          <a:prstGeom prst="rect">
            <a:avLst/>
          </a:prstGeom>
        </p:spPr>
        <p:txBody>
          <a:bodyPr wrap="square">
            <a:normAutofit/>
          </a:bodyPr>
          <a:lstStyle>
            <a:lvl1pPr algn="ctr">
              <a:defRPr sz="1400">
                <a:solidFill>
                  <a:sysClr val="windowText" lastClr="000000"/>
                </a:solidFill>
              </a:defRPr>
            </a:lvl1pPr>
          </a:lstStyle>
          <a:p>
            <a:fld id="{45C3A379-80D4-478C-A356-3B630BB1EFE1}" type="slidenum">
              <a:rPr lang="en-US" smtClean="0"/>
              <a:pPr/>
              <a:t>‹#›</a:t>
            </a:fld>
            <a:endParaRPr lang="en-US"/>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FC53C1E-EA2A-4099-BDC8-9BCDAEB0229E}" type="slidenum">
              <a:rPr lang="en-US" smtClean="0"/>
              <a:pPr/>
              <a:t>‹#›</a:t>
            </a:fld>
            <a:endParaRPr lang="en-US" dirty="0"/>
          </a:p>
        </p:txBody>
      </p:sp>
      <p:sp>
        <p:nvSpPr>
          <p:cNvPr id="4" name="Title 16"/>
          <p:cNvSpPr>
            <a:spLocks noGrp="1"/>
          </p:cNvSpPr>
          <p:nvPr>
            <p:ph type="title"/>
          </p:nvPr>
        </p:nvSpPr>
        <p:spPr>
          <a:xfrm>
            <a:off x="2819400" y="0"/>
            <a:ext cx="6324600" cy="1219200"/>
          </a:xfrm>
          <a:prstGeom prst="rect">
            <a:avLst/>
          </a:prstGeom>
        </p:spPr>
        <p:txBody>
          <a:bodyPr lIns="89585" tIns="44793" rIns="89585" bIns="44793" anchor="ctr"/>
          <a:lstStyle>
            <a:lvl1pPr marL="168009" indent="0" algn="l">
              <a:defRPr sz="2800"/>
            </a:lvl1pPr>
          </a:lstStyle>
          <a:p>
            <a:r>
              <a:rPr lang="en-US" dirty="0" smtClean="0"/>
              <a:t>Click to edit Master title style</a:t>
            </a:r>
            <a:endParaRPr lang="en-US" dirty="0"/>
          </a:p>
        </p:txBody>
      </p:sp>
    </p:spTree>
    <p:extLst>
      <p:ext uri="{BB962C8B-B14F-4D97-AF65-F5344CB8AC3E}">
        <p14:creationId xmlns="" xmlns:p14="http://schemas.microsoft.com/office/powerpoint/2010/main" val="41290374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6" name="Picture 2" descr="PARCC_Header_A2"/>
          <p:cNvPicPr>
            <a:picLocks noChangeAspect="1" noChangeArrowheads="1"/>
          </p:cNvPicPr>
          <p:nvPr/>
        </p:nvPicPr>
        <p:blipFill>
          <a:blip r:embed="rId2" cstate="print"/>
          <a:srcRect l="63492" r="5597"/>
          <a:stretch>
            <a:fillRect/>
          </a:stretch>
        </p:blipFill>
        <p:spPr bwMode="auto">
          <a:xfrm>
            <a:off x="0" y="2"/>
            <a:ext cx="2819400" cy="1216152"/>
          </a:xfrm>
          <a:prstGeom prst="rect">
            <a:avLst/>
          </a:prstGeom>
          <a:noFill/>
          <a:ln w="9525">
            <a:noFill/>
            <a:miter lim="800000"/>
            <a:headEnd/>
            <a:tailEnd/>
          </a:ln>
        </p:spPr>
      </p:pic>
      <p:sp>
        <p:nvSpPr>
          <p:cNvPr id="7" name="Rectangle 6"/>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sp>
        <p:nvSpPr>
          <p:cNvPr id="10" name="Rectangle 9"/>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pic>
        <p:nvPicPr>
          <p:cNvPr id="12" name="Picture 2" descr="PARCC_Header_A2"/>
          <p:cNvPicPr>
            <a:picLocks noChangeAspect="1" noChangeArrowheads="1"/>
          </p:cNvPicPr>
          <p:nvPr/>
        </p:nvPicPr>
        <p:blipFill>
          <a:blip r:embed="rId2" cstate="print"/>
          <a:srcRect r="68254"/>
          <a:stretch>
            <a:fillRect/>
          </a:stretch>
        </p:blipFill>
        <p:spPr bwMode="auto">
          <a:xfrm>
            <a:off x="6785429" y="5867400"/>
            <a:ext cx="2358571" cy="990600"/>
          </a:xfrm>
          <a:prstGeom prst="rect">
            <a:avLst/>
          </a:prstGeom>
          <a:noFill/>
          <a:ln w="9525">
            <a:noFill/>
            <a:miter lim="800000"/>
            <a:headEnd/>
            <a:tailEnd/>
          </a:ln>
        </p:spPr>
      </p:pic>
      <p:pic>
        <p:nvPicPr>
          <p:cNvPr id="16" name="Picture 2" descr="PARCC_Header_A2"/>
          <p:cNvPicPr>
            <a:picLocks noChangeAspect="1" noChangeArrowheads="1"/>
          </p:cNvPicPr>
          <p:nvPr/>
        </p:nvPicPr>
        <p:blipFill>
          <a:blip r:embed="rId2" cstate="print"/>
          <a:srcRect l="29744" r="68254"/>
          <a:stretch>
            <a:fillRect/>
          </a:stretch>
        </p:blipFill>
        <p:spPr bwMode="auto">
          <a:xfrm>
            <a:off x="6858001" y="5867400"/>
            <a:ext cx="148771" cy="990600"/>
          </a:xfrm>
          <a:prstGeom prst="rect">
            <a:avLst/>
          </a:prstGeom>
          <a:noFill/>
          <a:ln w="9525">
            <a:noFill/>
            <a:miter lim="800000"/>
            <a:headEnd/>
            <a:tailEnd/>
          </a:ln>
        </p:spPr>
      </p:pic>
      <p:sp>
        <p:nvSpPr>
          <p:cNvPr id="1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20" name="Slide Number Placeholder 4"/>
          <p:cNvSpPr>
            <a:spLocks noGrp="1"/>
          </p:cNvSpPr>
          <p:nvPr>
            <p:ph type="sldNum" sz="quarter" idx="12"/>
          </p:nvPr>
        </p:nvSpPr>
        <p:spPr>
          <a:xfrm>
            <a:off x="2" y="6569078"/>
            <a:ext cx="609600" cy="288925"/>
          </a:xfrm>
          <a:prstGeom prst="rect">
            <a:avLst/>
          </a:prstGeom>
        </p:spPr>
        <p:txBody>
          <a:bodyPr wrap="square">
            <a:normAutofit/>
          </a:bodyPr>
          <a:lstStyle>
            <a:lvl1pPr algn="ctr">
              <a:defRPr sz="1400">
                <a:solidFill>
                  <a:sysClr val="windowText" lastClr="000000"/>
                </a:solidFill>
              </a:defRPr>
            </a:lvl1pPr>
          </a:lstStyle>
          <a:p>
            <a:fld id="{7B894040-155E-44D5-B14C-AE5344C7C367}" type="slidenum">
              <a:rPr lang="en-US" smtClean="0"/>
              <a:pPr/>
              <a:t>‹#›</a:t>
            </a:fld>
            <a:endParaRPr lang="en-US"/>
          </a:p>
        </p:txBody>
      </p:sp>
      <p:sp>
        <p:nvSpPr>
          <p:cNvPr id="11" name="Rectangle 10"/>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8" name="Picture Placeholder 7"/>
          <p:cNvSpPr>
            <a:spLocks noGrp="1"/>
          </p:cNvSpPr>
          <p:nvPr>
            <p:ph type="pic" sz="quarter" idx="15" hasCustomPrompt="1"/>
          </p:nvPr>
        </p:nvSpPr>
        <p:spPr>
          <a:xfrm>
            <a:off x="762000" y="1600200"/>
            <a:ext cx="7467600" cy="4267200"/>
          </a:xfrm>
          <a:prstGeom prst="rect">
            <a:avLst/>
          </a:prstGeom>
        </p:spPr>
        <p:txBody>
          <a:bodyPr lIns="89879" tIns="44940" rIns="89879" bIns="44940"/>
          <a:lstStyle>
            <a:lvl1pPr>
              <a:buNone/>
              <a:defRPr/>
            </a:lvl1pPr>
          </a:lstStyle>
          <a:p>
            <a:r>
              <a:rPr lang="en-US" dirty="0" smtClean="0"/>
              <a:t>Map</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15" name="Slide Number Placeholder 4"/>
          <p:cNvSpPr>
            <a:spLocks noGrp="1"/>
          </p:cNvSpPr>
          <p:nvPr>
            <p:ph type="sldNum" sz="quarter" idx="12"/>
          </p:nvPr>
        </p:nvSpPr>
        <p:spPr>
          <a:xfrm>
            <a:off x="2" y="6569078"/>
            <a:ext cx="609600" cy="288925"/>
          </a:xfrm>
          <a:prstGeom prst="rect">
            <a:avLst/>
          </a:prstGeom>
        </p:spPr>
        <p:txBody>
          <a:bodyPr wrap="square">
            <a:normAutofit/>
          </a:bodyPr>
          <a:lstStyle>
            <a:lvl1pPr algn="ctr">
              <a:defRPr sz="1400">
                <a:solidFill>
                  <a:sysClr val="windowText" lastClr="000000"/>
                </a:solidFill>
              </a:defRPr>
            </a:lvl1pPr>
          </a:lstStyle>
          <a:p>
            <a:fld id="{7B894040-155E-44D5-B14C-AE5344C7C367}" type="slidenum">
              <a:rPr lang="en-US" smtClean="0"/>
              <a:pPr/>
              <a:t>‹#›</a:t>
            </a:fld>
            <a:endParaRPr lang="en-US"/>
          </a:p>
        </p:txBody>
      </p:sp>
      <p:sp>
        <p:nvSpPr>
          <p:cNvPr id="6" name="Rectangle 5"/>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a:p>
        </p:txBody>
      </p:sp>
      <p:sp>
        <p:nvSpPr>
          <p:cNvPr id="14" name="Text Placeholder 6"/>
          <p:cNvSpPr>
            <a:spLocks noGrp="1"/>
          </p:cNvSpPr>
          <p:nvPr>
            <p:ph type="body" sz="quarter" idx="14" hasCustomPrompt="1"/>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Source:</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smtClean="0"/>
              <a:t>Click to edit Master title style</a:t>
            </a:r>
            <a:endParaRPr lang="en-US" dirty="0"/>
          </a:p>
        </p:txBody>
      </p:sp>
      <p:sp>
        <p:nvSpPr>
          <p:cNvPr id="12" name="Slide Number Placeholder 4"/>
          <p:cNvSpPr>
            <a:spLocks noGrp="1"/>
          </p:cNvSpPr>
          <p:nvPr>
            <p:ph type="sldNum" sz="quarter" idx="12"/>
          </p:nvPr>
        </p:nvSpPr>
        <p:spPr>
          <a:xfrm>
            <a:off x="2" y="6569078"/>
            <a:ext cx="609600" cy="288925"/>
          </a:xfrm>
          <a:prstGeom prst="rect">
            <a:avLst/>
          </a:prstGeom>
        </p:spPr>
        <p:txBody>
          <a:bodyPr wrap="square">
            <a:normAutofit/>
          </a:bodyPr>
          <a:lstStyle>
            <a:lvl1pPr algn="ctr">
              <a:defRPr sz="1400">
                <a:solidFill>
                  <a:sysClr val="windowText" lastClr="000000"/>
                </a:solidFill>
              </a:defRPr>
            </a:lvl1pPr>
          </a:lstStyle>
          <a:p>
            <a:fld id="{7B894040-155E-44D5-B14C-AE5344C7C367}" type="slidenum">
              <a:rPr lang="en-US" smtClean="0"/>
              <a:pPr/>
              <a:t>‹#›</a:t>
            </a:fld>
            <a:endParaRPr lang="en-US"/>
          </a:p>
        </p:txBody>
      </p:sp>
      <p:sp>
        <p:nvSpPr>
          <p:cNvPr id="14" name="Text Placeholder 6"/>
          <p:cNvSpPr>
            <a:spLocks noGrp="1"/>
          </p:cNvSpPr>
          <p:nvPr>
            <p:ph type="body" sz="quarter" idx="14" hasCustomPrompt="1"/>
          </p:nvPr>
        </p:nvSpPr>
        <p:spPr>
          <a:xfrm>
            <a:off x="762002" y="6553200"/>
            <a:ext cx="3810000" cy="304800"/>
          </a:xfrm>
          <a:prstGeom prst="rect">
            <a:avLst/>
          </a:prstGeom>
        </p:spPr>
        <p:txBody>
          <a:bodyPr lIns="89879" tIns="44940" rIns="89879" bIns="44940"/>
          <a:lstStyle>
            <a:lvl1pPr>
              <a:buNone/>
              <a:defRPr sz="1200" b="1" i="1"/>
            </a:lvl1pPr>
          </a:lstStyle>
          <a:p>
            <a:pPr lvl="0"/>
            <a:r>
              <a:rPr lang="en-US" dirty="0" smtClean="0"/>
              <a:t>Source: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1.jpeg"/><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PARCC_Header_A2"/>
          <p:cNvPicPr>
            <a:picLocks noChangeAspect="1" noChangeArrowheads="1"/>
          </p:cNvPicPr>
          <p:nvPr/>
        </p:nvPicPr>
        <p:blipFill>
          <a:blip r:embed="rId8" cstate="print"/>
          <a:srcRect l="63492" r="5597"/>
          <a:stretch>
            <a:fillRect/>
          </a:stretch>
        </p:blipFill>
        <p:spPr bwMode="auto">
          <a:xfrm>
            <a:off x="0" y="2"/>
            <a:ext cx="2819400" cy="1216152"/>
          </a:xfrm>
          <a:prstGeom prst="rect">
            <a:avLst/>
          </a:prstGeom>
          <a:noFill/>
          <a:ln w="9525">
            <a:noFill/>
            <a:miter lim="800000"/>
            <a:headEnd/>
            <a:tailEnd/>
          </a:ln>
        </p:spPr>
      </p:pic>
      <p:sp>
        <p:nvSpPr>
          <p:cNvPr id="8" name="Rectangle 7"/>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a:p>
        </p:txBody>
      </p:sp>
      <p:sp>
        <p:nvSpPr>
          <p:cNvPr id="13" name="Slide Number Placeholder 4"/>
          <p:cNvSpPr>
            <a:spLocks noGrp="1"/>
          </p:cNvSpPr>
          <p:nvPr>
            <p:ph type="sldNum" sz="quarter" idx="4"/>
          </p:nvPr>
        </p:nvSpPr>
        <p:spPr>
          <a:xfrm>
            <a:off x="2" y="6569078"/>
            <a:ext cx="609600" cy="288925"/>
          </a:xfrm>
          <a:prstGeom prst="rect">
            <a:avLst/>
          </a:prstGeom>
        </p:spPr>
        <p:txBody>
          <a:bodyPr wrap="square" lIns="89879" tIns="44940" rIns="89879" bIns="44940">
            <a:normAutofit/>
          </a:bodyPr>
          <a:lstStyle>
            <a:lvl1pPr algn="ctr">
              <a:defRPr sz="1400">
                <a:solidFill>
                  <a:sysClr val="windowText" lastClr="000000"/>
                </a:solidFill>
              </a:defRPr>
            </a:lvl1pPr>
          </a:lstStyle>
          <a:p>
            <a:fld id="{45C3A379-80D4-478C-A356-3B630BB1EF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72" r:id="rId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descr="PARCC_Header_A2"/>
          <p:cNvPicPr>
            <a:picLocks noChangeAspect="1" noChangeArrowheads="1"/>
          </p:cNvPicPr>
          <p:nvPr/>
        </p:nvPicPr>
        <p:blipFill>
          <a:blip r:embed="rId11" cstate="print"/>
          <a:srcRect l="63492" r="5597"/>
          <a:stretch>
            <a:fillRect/>
          </a:stretch>
        </p:blipFill>
        <p:spPr bwMode="auto">
          <a:xfrm>
            <a:off x="0" y="2"/>
            <a:ext cx="2819400" cy="1216152"/>
          </a:xfrm>
          <a:prstGeom prst="rect">
            <a:avLst/>
          </a:prstGeom>
          <a:noFill/>
          <a:ln w="9525">
            <a:noFill/>
            <a:miter lim="800000"/>
            <a:headEnd/>
            <a:tailEnd/>
          </a:ln>
        </p:spPr>
      </p:pic>
      <p:sp>
        <p:nvSpPr>
          <p:cNvPr id="11" name="Rectangle 10"/>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dirty="0">
              <a:solidFill>
                <a:srgbClr val="8F23B3"/>
              </a:solidFill>
            </a:endParaRPr>
          </a:p>
        </p:txBody>
      </p:sp>
      <p:pic>
        <p:nvPicPr>
          <p:cNvPr id="7" name="Picture 2" descr="PARCC_Header_A2"/>
          <p:cNvPicPr>
            <a:picLocks noChangeAspect="1" noChangeArrowheads="1"/>
          </p:cNvPicPr>
          <p:nvPr/>
        </p:nvPicPr>
        <p:blipFill>
          <a:blip r:embed="rId11" cstate="print"/>
          <a:srcRect r="68254"/>
          <a:stretch>
            <a:fillRect/>
          </a:stretch>
        </p:blipFill>
        <p:spPr bwMode="auto">
          <a:xfrm>
            <a:off x="6785429" y="5867400"/>
            <a:ext cx="2358571" cy="990600"/>
          </a:xfrm>
          <a:prstGeom prst="rect">
            <a:avLst/>
          </a:prstGeom>
          <a:noFill/>
          <a:ln w="9525">
            <a:noFill/>
            <a:miter lim="800000"/>
            <a:headEnd/>
            <a:tailEnd/>
          </a:ln>
        </p:spPr>
      </p:pic>
      <p:pic>
        <p:nvPicPr>
          <p:cNvPr id="15" name="Picture 2" descr="PARCC_Header_A2"/>
          <p:cNvPicPr>
            <a:picLocks noChangeAspect="1" noChangeArrowheads="1"/>
          </p:cNvPicPr>
          <p:nvPr/>
        </p:nvPicPr>
        <p:blipFill>
          <a:blip r:embed="rId11" cstate="print"/>
          <a:srcRect l="29744" r="68254"/>
          <a:stretch>
            <a:fillRect/>
          </a:stretch>
        </p:blipFill>
        <p:spPr bwMode="auto">
          <a:xfrm>
            <a:off x="6858001" y="5867400"/>
            <a:ext cx="148771" cy="990600"/>
          </a:xfrm>
          <a:prstGeom prst="rect">
            <a:avLst/>
          </a:prstGeom>
          <a:noFill/>
          <a:ln w="9525">
            <a:noFill/>
            <a:miter lim="800000"/>
            <a:headEnd/>
            <a:tailEnd/>
          </a:ln>
        </p:spPr>
      </p:pic>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rtlCol="0" anchor="ctr"/>
          <a:lstStyle/>
          <a:p>
            <a:pPr algn="ctr"/>
            <a:endParaRPr lang="en-US"/>
          </a:p>
        </p:txBody>
      </p:sp>
      <p:sp>
        <p:nvSpPr>
          <p:cNvPr id="8" name="Slide Number Placeholder 4"/>
          <p:cNvSpPr>
            <a:spLocks noGrp="1"/>
          </p:cNvSpPr>
          <p:nvPr>
            <p:ph type="sldNum" sz="quarter" idx="4"/>
          </p:nvPr>
        </p:nvSpPr>
        <p:spPr>
          <a:xfrm>
            <a:off x="2" y="6569078"/>
            <a:ext cx="609600" cy="288925"/>
          </a:xfrm>
          <a:prstGeom prst="rect">
            <a:avLst/>
          </a:prstGeom>
        </p:spPr>
        <p:txBody>
          <a:bodyPr wrap="square" lIns="89879" tIns="44940" rIns="89879" bIns="44940">
            <a:normAutofit/>
          </a:bodyPr>
          <a:lstStyle>
            <a:lvl1pPr algn="ctr">
              <a:defRPr sz="1400">
                <a:solidFill>
                  <a:sysClr val="windowText" lastClr="000000"/>
                </a:solidFill>
              </a:defRPr>
            </a:lvl1pPr>
          </a:lstStyle>
          <a:p>
            <a:fld id="{7B894040-155E-44D5-B14C-AE5344C7C3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Lst>
  <p:timing>
    <p:tnLst>
      <p:par>
        <p:cTn id="1" dur="indefinite" restart="never" nodeType="tmRoot"/>
      </p:par>
    </p:tnLst>
  </p:timing>
  <p:txStyles>
    <p:titleStyle>
      <a:lvl1pPr algn="ctr" defTabSz="898796" rtl="0" eaLnBrk="1" latinLnBrk="0" hangingPunct="1">
        <a:spcBef>
          <a:spcPct val="0"/>
        </a:spcBef>
        <a:buNone/>
        <a:defRPr sz="3500" kern="1200">
          <a:solidFill>
            <a:schemeClr val="tx1"/>
          </a:solidFill>
          <a:latin typeface="+mj-lt"/>
          <a:ea typeface="+mj-ea"/>
          <a:cs typeface="+mj-cs"/>
        </a:defRPr>
      </a:lvl1pPr>
    </p:titleStyle>
    <p:bodyStyle>
      <a:lvl1pPr marL="337048" indent="-337048" algn="l" defTabSz="898796" rtl="0" eaLnBrk="1" latinLnBrk="0" hangingPunct="1">
        <a:spcBef>
          <a:spcPct val="20000"/>
        </a:spcBef>
        <a:buClr>
          <a:srgbClr val="8F23B3"/>
        </a:buClr>
        <a:buFont typeface="Arial" pitchFamily="34" charset="0"/>
        <a:buChar char="•"/>
        <a:defRPr sz="2300" kern="1200">
          <a:solidFill>
            <a:schemeClr val="tx1"/>
          </a:solidFill>
          <a:latin typeface="+mn-lt"/>
          <a:ea typeface="+mn-ea"/>
          <a:cs typeface="+mn-cs"/>
        </a:defRPr>
      </a:lvl1pPr>
      <a:lvl2pPr marL="730271" indent="-280874" algn="l" defTabSz="898796" rtl="0" eaLnBrk="1" latinLnBrk="0" hangingPunct="1">
        <a:spcBef>
          <a:spcPct val="20000"/>
        </a:spcBef>
        <a:buClr>
          <a:srgbClr val="8F23B3"/>
        </a:buClr>
        <a:buFont typeface="Arial" pitchFamily="34" charset="0"/>
        <a:buChar char="–"/>
        <a:defRPr sz="2000" kern="1200">
          <a:solidFill>
            <a:schemeClr val="tx1"/>
          </a:solidFill>
          <a:latin typeface="+mn-lt"/>
          <a:ea typeface="+mn-ea"/>
          <a:cs typeface="+mn-cs"/>
        </a:defRPr>
      </a:lvl2pPr>
      <a:lvl3pPr marL="1123494" indent="-224698" algn="l" defTabSz="898796" rtl="0" eaLnBrk="1" latinLnBrk="0" hangingPunct="1">
        <a:spcBef>
          <a:spcPct val="20000"/>
        </a:spcBef>
        <a:buClr>
          <a:srgbClr val="8F23B3"/>
        </a:buClr>
        <a:buFont typeface="Arial" pitchFamily="34" charset="0"/>
        <a:buChar char="•"/>
        <a:defRPr sz="1800" kern="1200">
          <a:solidFill>
            <a:schemeClr val="tx1"/>
          </a:solidFill>
          <a:latin typeface="+mn-lt"/>
          <a:ea typeface="+mn-ea"/>
          <a:cs typeface="+mn-cs"/>
        </a:defRPr>
      </a:lvl3pPr>
      <a:lvl4pPr marL="1572893" indent="-224698" algn="l" defTabSz="898796" rtl="0" eaLnBrk="1" latinLnBrk="0" hangingPunct="1">
        <a:spcBef>
          <a:spcPct val="20000"/>
        </a:spcBef>
        <a:buClr>
          <a:srgbClr val="8F23B3"/>
        </a:buClr>
        <a:buFont typeface="Arial" pitchFamily="34" charset="0"/>
        <a:buChar char="–"/>
        <a:defRPr sz="2000" kern="1200">
          <a:solidFill>
            <a:schemeClr val="tx1"/>
          </a:solidFill>
          <a:latin typeface="+mn-lt"/>
          <a:ea typeface="+mn-ea"/>
          <a:cs typeface="+mn-cs"/>
        </a:defRPr>
      </a:lvl4pPr>
      <a:lvl5pPr marL="2022290" indent="-224698" algn="l" defTabSz="898796" rtl="0" eaLnBrk="1" latinLnBrk="0" hangingPunct="1">
        <a:spcBef>
          <a:spcPct val="20000"/>
        </a:spcBef>
        <a:buClr>
          <a:srgbClr val="8F23B3"/>
        </a:buClr>
        <a:buFont typeface="Arial" pitchFamily="34" charset="0"/>
        <a:buChar char="»"/>
        <a:defRPr sz="2000" kern="1200">
          <a:solidFill>
            <a:schemeClr val="tx1"/>
          </a:solidFill>
          <a:latin typeface="+mn-lt"/>
          <a:ea typeface="+mn-ea"/>
          <a:cs typeface="+mn-cs"/>
        </a:defRPr>
      </a:lvl5pPr>
      <a:lvl6pPr marL="2471687"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21086"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70484"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19881" indent="-224698" algn="l" defTabSz="8987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898796" rtl="0" eaLnBrk="1" latinLnBrk="0" hangingPunct="1">
        <a:defRPr sz="1800" kern="1200">
          <a:solidFill>
            <a:schemeClr val="tx1"/>
          </a:solidFill>
          <a:latin typeface="+mn-lt"/>
          <a:ea typeface="+mn-ea"/>
          <a:cs typeface="+mn-cs"/>
        </a:defRPr>
      </a:lvl1pPr>
      <a:lvl2pPr marL="449398" algn="l" defTabSz="898796" rtl="0" eaLnBrk="1" latinLnBrk="0" hangingPunct="1">
        <a:defRPr sz="1800" kern="1200">
          <a:solidFill>
            <a:schemeClr val="tx1"/>
          </a:solidFill>
          <a:latin typeface="+mn-lt"/>
          <a:ea typeface="+mn-ea"/>
          <a:cs typeface="+mn-cs"/>
        </a:defRPr>
      </a:lvl2pPr>
      <a:lvl3pPr marL="898796" algn="l" defTabSz="898796" rtl="0" eaLnBrk="1" latinLnBrk="0" hangingPunct="1">
        <a:defRPr sz="1800" kern="1200">
          <a:solidFill>
            <a:schemeClr val="tx1"/>
          </a:solidFill>
          <a:latin typeface="+mn-lt"/>
          <a:ea typeface="+mn-ea"/>
          <a:cs typeface="+mn-cs"/>
        </a:defRPr>
      </a:lvl3pPr>
      <a:lvl4pPr marL="1348193" algn="l" defTabSz="898796" rtl="0" eaLnBrk="1" latinLnBrk="0" hangingPunct="1">
        <a:defRPr sz="1800" kern="1200">
          <a:solidFill>
            <a:schemeClr val="tx1"/>
          </a:solidFill>
          <a:latin typeface="+mn-lt"/>
          <a:ea typeface="+mn-ea"/>
          <a:cs typeface="+mn-cs"/>
        </a:defRPr>
      </a:lvl4pPr>
      <a:lvl5pPr marL="1797592" algn="l" defTabSz="898796" rtl="0" eaLnBrk="1" latinLnBrk="0" hangingPunct="1">
        <a:defRPr sz="1800" kern="1200">
          <a:solidFill>
            <a:schemeClr val="tx1"/>
          </a:solidFill>
          <a:latin typeface="+mn-lt"/>
          <a:ea typeface="+mn-ea"/>
          <a:cs typeface="+mn-cs"/>
        </a:defRPr>
      </a:lvl5pPr>
      <a:lvl6pPr marL="2246989" algn="l" defTabSz="898796" rtl="0" eaLnBrk="1" latinLnBrk="0" hangingPunct="1">
        <a:defRPr sz="1800" kern="1200">
          <a:solidFill>
            <a:schemeClr val="tx1"/>
          </a:solidFill>
          <a:latin typeface="+mn-lt"/>
          <a:ea typeface="+mn-ea"/>
          <a:cs typeface="+mn-cs"/>
        </a:defRPr>
      </a:lvl6pPr>
      <a:lvl7pPr marL="2696388" algn="l" defTabSz="898796" rtl="0" eaLnBrk="1" latinLnBrk="0" hangingPunct="1">
        <a:defRPr sz="1800" kern="1200">
          <a:solidFill>
            <a:schemeClr val="tx1"/>
          </a:solidFill>
          <a:latin typeface="+mn-lt"/>
          <a:ea typeface="+mn-ea"/>
          <a:cs typeface="+mn-cs"/>
        </a:defRPr>
      </a:lvl7pPr>
      <a:lvl8pPr marL="3145784" algn="l" defTabSz="898796" rtl="0" eaLnBrk="1" latinLnBrk="0" hangingPunct="1">
        <a:defRPr sz="1800" kern="1200">
          <a:solidFill>
            <a:schemeClr val="tx1"/>
          </a:solidFill>
          <a:latin typeface="+mn-lt"/>
          <a:ea typeface="+mn-ea"/>
          <a:cs typeface="+mn-cs"/>
        </a:defRPr>
      </a:lvl8pPr>
      <a:lvl9pPr marL="3595182" algn="l" defTabSz="8987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hyperlink" Target="http://www.parcconline.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3"/>
          </p:nvPr>
        </p:nvSpPr>
        <p:spPr>
          <a:xfrm>
            <a:off x="382245" y="2727278"/>
            <a:ext cx="8389034" cy="1752600"/>
          </a:xfrm>
        </p:spPr>
        <p:txBody>
          <a:bodyPr/>
          <a:lstStyle/>
          <a:p>
            <a:pPr marL="0" indent="0" algn="ctr">
              <a:buNone/>
            </a:pPr>
            <a:r>
              <a:rPr lang="en-US" dirty="0" smtClean="0"/>
              <a:t>Understanding the ELA/Literacy </a:t>
            </a:r>
            <a:r>
              <a:rPr lang="en-US" dirty="0"/>
              <a:t>Evidence </a:t>
            </a:r>
            <a:r>
              <a:rPr lang="en-US" dirty="0" smtClean="0"/>
              <a:t>Tables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00400" y="4495800"/>
            <a:ext cx="2752724" cy="1510223"/>
          </a:xfrm>
          <a:prstGeom prst="rect">
            <a:avLst/>
          </a:prstGeom>
        </p:spPr>
      </p:pic>
    </p:spTree>
    <p:extLst>
      <p:ext uri="{BB962C8B-B14F-4D97-AF65-F5344CB8AC3E}">
        <p14:creationId xmlns="" xmlns:p14="http://schemas.microsoft.com/office/powerpoint/2010/main" val="3162740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normAutofit/>
          </a:bodyPr>
          <a:lstStyle/>
          <a:p>
            <a:r>
              <a:rPr lang="en-US" dirty="0" smtClean="0"/>
              <a:t>Using the Evidence Table: Part 1</a:t>
            </a:r>
            <a:endParaRPr lang="en-US" dirty="0"/>
          </a:p>
        </p:txBody>
      </p:sp>
      <p:sp>
        <p:nvSpPr>
          <p:cNvPr id="5" name="TextBox 4"/>
          <p:cNvSpPr txBox="1"/>
          <p:nvPr/>
        </p:nvSpPr>
        <p:spPr>
          <a:xfrm>
            <a:off x="0" y="1600200"/>
            <a:ext cx="9144000" cy="4832092"/>
          </a:xfrm>
          <a:prstGeom prst="rect">
            <a:avLst/>
          </a:prstGeom>
          <a:noFill/>
        </p:spPr>
        <p:txBody>
          <a:bodyPr wrap="square" rtlCol="0">
            <a:spAutoFit/>
          </a:bodyPr>
          <a:lstStyle/>
          <a:p>
            <a:r>
              <a:rPr lang="en-US" sz="2000" dirty="0" smtClean="0"/>
              <a:t>For example, if one were to view the </a:t>
            </a:r>
            <a:r>
              <a:rPr lang="en-US" sz="2000" b="1" dirty="0" smtClean="0">
                <a:solidFill>
                  <a:srgbClr val="8F23B3"/>
                </a:solidFill>
              </a:rPr>
              <a:t>third grade </a:t>
            </a:r>
            <a:r>
              <a:rPr lang="en-US" sz="2000" dirty="0" smtClean="0"/>
              <a:t>evidence table for </a:t>
            </a:r>
            <a:r>
              <a:rPr lang="en-US" sz="2000" b="1" dirty="0" smtClean="0">
                <a:solidFill>
                  <a:srgbClr val="8F23B3"/>
                </a:solidFill>
              </a:rPr>
              <a:t>Reading Information Standard 2</a:t>
            </a:r>
            <a:r>
              <a:rPr lang="en-US" sz="2000" dirty="0" smtClean="0"/>
              <a:t>, he/she would view the following:</a:t>
            </a:r>
            <a:endParaRPr lang="en-US" sz="2000" dirty="0"/>
          </a:p>
          <a:p>
            <a:endParaRPr lang="en-US" dirty="0" smtClean="0"/>
          </a:p>
          <a:p>
            <a:endParaRPr lang="en-US" dirty="0"/>
          </a:p>
          <a:p>
            <a:endParaRPr lang="en-US" dirty="0" smtClean="0"/>
          </a:p>
          <a:p>
            <a:endParaRPr lang="en-US" dirty="0" smtClean="0"/>
          </a:p>
          <a:p>
            <a:endParaRPr lang="en-US" dirty="0" smtClean="0"/>
          </a:p>
          <a:p>
            <a:endParaRPr lang="en-US" dirty="0" smtClean="0"/>
          </a:p>
          <a:p>
            <a:pPr marL="285750" indent="-285750">
              <a:buClr>
                <a:srgbClr val="8F23B3"/>
              </a:buClr>
              <a:buFont typeface="Arial" pitchFamily="34" charset="0"/>
              <a:buChar char="•"/>
            </a:pPr>
            <a:r>
              <a:rPr lang="en-US" sz="2000" dirty="0" smtClean="0"/>
              <a:t>To begin planning, one would need to first determine </a:t>
            </a:r>
            <a:r>
              <a:rPr lang="en-US" sz="2000" b="1" dirty="0" smtClean="0">
                <a:solidFill>
                  <a:srgbClr val="8F23B3"/>
                </a:solidFill>
              </a:rPr>
              <a:t>which</a:t>
            </a:r>
            <a:r>
              <a:rPr lang="en-US" sz="2000" dirty="0" smtClean="0"/>
              <a:t> of the evidences he/she would want students to be able to demonstrate. It is important to keep in mind that more than one evidence may be chosen.</a:t>
            </a:r>
          </a:p>
          <a:p>
            <a:pPr marL="285750" indent="-285750">
              <a:buClr>
                <a:srgbClr val="8F23B3"/>
              </a:buClr>
              <a:buFont typeface="Arial" pitchFamily="34" charset="0"/>
              <a:buChar char="•"/>
            </a:pPr>
            <a:endParaRPr lang="en-US" sz="2000" dirty="0"/>
          </a:p>
          <a:p>
            <a:pPr marL="285750" indent="-285750">
              <a:buClr>
                <a:srgbClr val="8F23B3"/>
              </a:buClr>
              <a:buFont typeface="Arial" pitchFamily="34" charset="0"/>
              <a:buChar char="•"/>
            </a:pPr>
            <a:r>
              <a:rPr lang="en-US" sz="2000" dirty="0" smtClean="0"/>
              <a:t>Next, when planning  lessons  it would be beneficial to determine the complex informational text(s) that the students will use as a basis for determining the main idea and/or recounting the key details and/or providing an explanation of how the key details support the main idea. </a:t>
            </a:r>
            <a:endParaRPr lang="en-US" sz="2000" dirty="0"/>
          </a:p>
        </p:txBody>
      </p:sp>
      <p:pic>
        <p:nvPicPr>
          <p:cNvPr id="8" name="Picture 7"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62000" y="2667000"/>
            <a:ext cx="7013811" cy="809767"/>
          </a:xfrm>
          <a:prstGeom prst="rect">
            <a:avLst/>
          </a:prstGeom>
        </p:spPr>
      </p:pic>
      <p:sp>
        <p:nvSpPr>
          <p:cNvPr id="7"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10</a:t>
            </a:fld>
            <a:endParaRPr lang="en-US" sz="1400" dirty="0"/>
          </a:p>
        </p:txBody>
      </p:sp>
    </p:spTree>
    <p:extLst>
      <p:ext uri="{BB962C8B-B14F-4D97-AF65-F5344CB8AC3E}">
        <p14:creationId xmlns="" xmlns:p14="http://schemas.microsoft.com/office/powerpoint/2010/main" val="2544771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lstStyle/>
          <a:p>
            <a:r>
              <a:rPr lang="en-US" sz="2600" dirty="0" smtClean="0"/>
              <a:t>Alignment </a:t>
            </a:r>
            <a:r>
              <a:rPr lang="en-US" sz="2600" dirty="0"/>
              <a:t>of a complex text with standards for instructional passage </a:t>
            </a:r>
            <a:r>
              <a:rPr lang="en-US" sz="2600" dirty="0" smtClean="0"/>
              <a:t>selection</a:t>
            </a:r>
            <a:endParaRPr lang="en-US" dirty="0"/>
          </a:p>
        </p:txBody>
      </p:sp>
      <p:sp>
        <p:nvSpPr>
          <p:cNvPr id="4" name="Rectangle 3"/>
          <p:cNvSpPr txBox="1">
            <a:spLocks noChangeArrowheads="1"/>
          </p:cNvSpPr>
          <p:nvPr/>
        </p:nvSpPr>
        <p:spPr bwMode="auto">
          <a:xfrm>
            <a:off x="0" y="1600200"/>
            <a:ext cx="9144000" cy="5257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a:lstStyle>
          <a:p>
            <a:pPr marL="63500">
              <a:lnSpc>
                <a:spcPct val="110000"/>
              </a:lnSpc>
            </a:pPr>
            <a:r>
              <a:rPr lang="en-US" sz="1900" b="1" dirty="0">
                <a:ea typeface="ＭＳ Ｐゴシック" pitchFamily="34" charset="-128"/>
              </a:rPr>
              <a:t>It is important </a:t>
            </a:r>
            <a:r>
              <a:rPr lang="en-US" sz="1900" b="1" dirty="0" smtClean="0">
                <a:ea typeface="ＭＳ Ｐゴシック" pitchFamily="34" charset="-128"/>
              </a:rPr>
              <a:t>when selecting texts that:</a:t>
            </a:r>
            <a:endParaRPr lang="en-US" sz="1900" b="1" dirty="0">
              <a:ea typeface="ＭＳ Ｐゴシック" pitchFamily="34" charset="-128"/>
            </a:endParaRPr>
          </a:p>
          <a:p>
            <a:pPr marL="411163" indent="-342900">
              <a:lnSpc>
                <a:spcPct val="110000"/>
              </a:lnSpc>
              <a:buClr>
                <a:srgbClr val="8F23B3"/>
              </a:buClr>
              <a:buFont typeface="Arial" pitchFamily="34" charset="0"/>
              <a:buChar char="•"/>
            </a:pPr>
            <a:r>
              <a:rPr lang="en-US" sz="1900" b="1" dirty="0">
                <a:solidFill>
                  <a:srgbClr val="8F23B3"/>
                </a:solidFill>
                <a:ea typeface="ＭＳ Ｐゴシック" pitchFamily="34" charset="-128"/>
              </a:rPr>
              <a:t>T</a:t>
            </a:r>
            <a:r>
              <a:rPr lang="en-US" sz="1900" b="1" dirty="0" smtClean="0">
                <a:solidFill>
                  <a:srgbClr val="8F23B3"/>
                </a:solidFill>
                <a:ea typeface="ＭＳ Ｐゴシック" pitchFamily="34" charset="-128"/>
              </a:rPr>
              <a:t>exts </a:t>
            </a:r>
            <a:r>
              <a:rPr lang="en-US" sz="1900" b="1" dirty="0">
                <a:solidFill>
                  <a:srgbClr val="8F23B3"/>
                </a:solidFill>
                <a:ea typeface="ＭＳ Ｐゴシック" pitchFamily="34" charset="-128"/>
              </a:rPr>
              <a:t>stem from across the disciplines</a:t>
            </a:r>
            <a:r>
              <a:rPr lang="en-US" sz="1900" dirty="0">
                <a:solidFill>
                  <a:srgbClr val="8F23B3"/>
                </a:solidFill>
                <a:ea typeface="ＭＳ Ｐゴシック" pitchFamily="34" charset="-128"/>
              </a:rPr>
              <a:t> </a:t>
            </a:r>
            <a:r>
              <a:rPr lang="en-US" sz="1900" dirty="0">
                <a:ea typeface="ＭＳ Ｐゴシック" pitchFamily="34" charset="-128"/>
              </a:rPr>
              <a:t>(e.g. ELA, history, science and technical subjects), are written by authors with diverse backgrounds, reflect the CCSS prescribed balances of literature and informational text, and appeal to a wide range of student audiences.</a:t>
            </a:r>
          </a:p>
          <a:p>
            <a:pPr marL="411163" indent="-342900">
              <a:lnSpc>
                <a:spcPct val="110000"/>
              </a:lnSpc>
              <a:buClr>
                <a:srgbClr val="8F23B3"/>
              </a:buClr>
              <a:buFont typeface="Arial" pitchFamily="34" charset="0"/>
              <a:buChar char="•"/>
            </a:pPr>
            <a:r>
              <a:rPr lang="en-US" sz="1900" b="1" dirty="0">
                <a:solidFill>
                  <a:srgbClr val="8F23B3"/>
                </a:solidFill>
                <a:ea typeface="ＭＳ Ｐゴシック" pitchFamily="34" charset="-128"/>
              </a:rPr>
              <a:t>T</a:t>
            </a:r>
            <a:r>
              <a:rPr lang="en-US" sz="1900" b="1" dirty="0" smtClean="0">
                <a:solidFill>
                  <a:srgbClr val="8F23B3"/>
                </a:solidFill>
                <a:ea typeface="ＭＳ Ｐゴシック" pitchFamily="34" charset="-128"/>
              </a:rPr>
              <a:t>exts </a:t>
            </a:r>
            <a:r>
              <a:rPr lang="en-US" sz="1900" b="1" dirty="0">
                <a:solidFill>
                  <a:srgbClr val="8F23B3"/>
                </a:solidFill>
                <a:ea typeface="ＭＳ Ｐゴシック" pitchFamily="34" charset="-128"/>
              </a:rPr>
              <a:t>are authentic works </a:t>
            </a:r>
            <a:r>
              <a:rPr lang="en-US" sz="1900" dirty="0">
                <a:ea typeface="ＭＳ Ｐゴシック" pitchFamily="34" charset="-128"/>
              </a:rPr>
              <a:t>of exceptional craft and/or rich repositories of ideas and information</a:t>
            </a:r>
          </a:p>
          <a:p>
            <a:pPr marL="406400" indent="-342900">
              <a:lnSpc>
                <a:spcPct val="110000"/>
              </a:lnSpc>
              <a:buClr>
                <a:srgbClr val="8F23B3"/>
              </a:buClr>
              <a:buFont typeface="Arial" pitchFamily="34" charset="0"/>
              <a:buChar char="•"/>
            </a:pPr>
            <a:r>
              <a:rPr lang="en-US" sz="1900" b="1" dirty="0">
                <a:solidFill>
                  <a:srgbClr val="8F23B3"/>
                </a:solidFill>
                <a:ea typeface="ＭＳ Ｐゴシック" pitchFamily="34" charset="-128"/>
              </a:rPr>
              <a:t>T</a:t>
            </a:r>
            <a:r>
              <a:rPr lang="en-US" sz="1900" b="1" dirty="0" smtClean="0">
                <a:solidFill>
                  <a:srgbClr val="8F23B3"/>
                </a:solidFill>
                <a:ea typeface="ＭＳ Ｐゴシック" pitchFamily="34" charset="-128"/>
              </a:rPr>
              <a:t>ext </a:t>
            </a:r>
            <a:r>
              <a:rPr lang="en-US" sz="1900" b="1" dirty="0">
                <a:solidFill>
                  <a:srgbClr val="8F23B3"/>
                </a:solidFill>
                <a:ea typeface="ＭＳ Ｐゴシック" pitchFamily="34" charset="-128"/>
              </a:rPr>
              <a:t>pairings</a:t>
            </a:r>
            <a:r>
              <a:rPr lang="en-US" sz="1900" dirty="0">
                <a:ea typeface="ＭＳ Ｐゴシック" pitchFamily="34" charset="-128"/>
              </a:rPr>
              <a:t>, where required by the CCSS, </a:t>
            </a:r>
            <a:r>
              <a:rPr lang="en-US" sz="1900" b="1" dirty="0">
                <a:solidFill>
                  <a:srgbClr val="8F23B3"/>
                </a:solidFill>
                <a:ea typeface="ＭＳ Ｐゴシック" pitchFamily="34" charset="-128"/>
              </a:rPr>
              <a:t>have meaningful and significant points of comparison</a:t>
            </a:r>
            <a:r>
              <a:rPr lang="en-US" sz="1900" dirty="0">
                <a:solidFill>
                  <a:srgbClr val="FF6600"/>
                </a:solidFill>
                <a:ea typeface="ＭＳ Ｐゴシック" pitchFamily="34" charset="-128"/>
              </a:rPr>
              <a:t> </a:t>
            </a:r>
            <a:r>
              <a:rPr lang="en-US" sz="1900" dirty="0">
                <a:ea typeface="ＭＳ Ｐゴシック" pitchFamily="34" charset="-128"/>
              </a:rPr>
              <a:t>that invite questions beyond superficial observations   </a:t>
            </a:r>
          </a:p>
          <a:p>
            <a:pPr marL="406400" indent="-342900">
              <a:lnSpc>
                <a:spcPct val="110000"/>
              </a:lnSpc>
              <a:buClr>
                <a:srgbClr val="8F23B3"/>
              </a:buClr>
              <a:buFont typeface="Arial" pitchFamily="34" charset="0"/>
              <a:buChar char="•"/>
            </a:pPr>
            <a:r>
              <a:rPr lang="en-US" sz="1900" b="1" dirty="0">
                <a:solidFill>
                  <a:srgbClr val="8F23B3"/>
                </a:solidFill>
                <a:ea typeface="ＭＳ Ｐゴシック" pitchFamily="34" charset="-128"/>
              </a:rPr>
              <a:t>T</a:t>
            </a:r>
            <a:r>
              <a:rPr lang="en-US" sz="1900" b="1" dirty="0" smtClean="0">
                <a:solidFill>
                  <a:srgbClr val="8F23B3"/>
                </a:solidFill>
                <a:ea typeface="ＭＳ Ｐゴシック" pitchFamily="34" charset="-128"/>
              </a:rPr>
              <a:t>exts </a:t>
            </a:r>
            <a:r>
              <a:rPr lang="en-US" sz="1900" b="1" dirty="0">
                <a:solidFill>
                  <a:srgbClr val="8F23B3"/>
                </a:solidFill>
                <a:ea typeface="ＭＳ Ｐゴシック" pitchFamily="34" charset="-128"/>
              </a:rPr>
              <a:t>appeal to student interest </a:t>
            </a:r>
            <a:r>
              <a:rPr lang="en-US" sz="1900" dirty="0">
                <a:solidFill>
                  <a:srgbClr val="262626"/>
                </a:solidFill>
                <a:ea typeface="ＭＳ Ｐゴシック" pitchFamily="34" charset="-128"/>
              </a:rPr>
              <a:t>and appeal to a wide audience</a:t>
            </a:r>
          </a:p>
          <a:p>
            <a:pPr marL="406400" indent="-342900">
              <a:lnSpc>
                <a:spcPct val="110000"/>
              </a:lnSpc>
              <a:buClr>
                <a:srgbClr val="8F23B3"/>
              </a:buClr>
              <a:buFont typeface="Arial" pitchFamily="34" charset="0"/>
              <a:buChar char="•"/>
            </a:pPr>
            <a:r>
              <a:rPr lang="en-US" sz="1900" b="1" dirty="0">
                <a:solidFill>
                  <a:srgbClr val="8F23B3"/>
                </a:solidFill>
                <a:ea typeface="ＭＳ Ｐゴシック" pitchFamily="34" charset="-128"/>
              </a:rPr>
              <a:t>T</a:t>
            </a:r>
            <a:r>
              <a:rPr lang="en-US" sz="1900" b="1" dirty="0" smtClean="0">
                <a:solidFill>
                  <a:srgbClr val="8F23B3"/>
                </a:solidFill>
                <a:ea typeface="ＭＳ Ｐゴシック" pitchFamily="34" charset="-128"/>
              </a:rPr>
              <a:t>exts </a:t>
            </a:r>
            <a:r>
              <a:rPr lang="en-US" sz="1900" b="1" dirty="0">
                <a:solidFill>
                  <a:srgbClr val="8F23B3"/>
                </a:solidFill>
                <a:ea typeface="ＭＳ Ｐゴシック" pitchFamily="34" charset="-128"/>
              </a:rPr>
              <a:t>avoid highly controversial topics </a:t>
            </a:r>
            <a:r>
              <a:rPr lang="en-US" sz="1900" dirty="0">
                <a:solidFill>
                  <a:srgbClr val="262626"/>
                </a:solidFill>
                <a:ea typeface="ＭＳ Ｐゴシック" pitchFamily="34" charset="-128"/>
              </a:rPr>
              <a:t>that may be troublesome to students</a:t>
            </a:r>
          </a:p>
          <a:p>
            <a:endParaRPr lang="en-US" sz="1400" dirty="0" smtClean="0"/>
          </a:p>
          <a:p>
            <a:endParaRPr lang="en-US" sz="1400" dirty="0"/>
          </a:p>
          <a:p>
            <a:pPr algn="ctr"/>
            <a:r>
              <a:rPr lang="en-US" sz="1600" dirty="0" smtClean="0"/>
              <a:t>Refer to </a:t>
            </a:r>
            <a:r>
              <a:rPr lang="en-US" sz="1600" b="1" dirty="0" smtClean="0"/>
              <a:t>Passage </a:t>
            </a:r>
            <a:r>
              <a:rPr lang="en-US" sz="1600" b="1" dirty="0"/>
              <a:t>Selection Guidelines for Assessing CCSS </a:t>
            </a:r>
            <a:r>
              <a:rPr lang="en-US" sz="1600" dirty="0" smtClean="0"/>
              <a:t>and the</a:t>
            </a:r>
            <a:r>
              <a:rPr lang="en-US" sz="1600" dirty="0" smtClean="0">
                <a:solidFill>
                  <a:srgbClr val="262626"/>
                </a:solidFill>
                <a:ea typeface="ＭＳ Ｐゴシック" pitchFamily="34" charset="-128"/>
              </a:rPr>
              <a:t> </a:t>
            </a:r>
            <a:r>
              <a:rPr lang="en-US" sz="1600" b="1" dirty="0" smtClean="0">
                <a:solidFill>
                  <a:srgbClr val="262626"/>
                </a:solidFill>
                <a:ea typeface="ＭＳ Ｐゴシック" pitchFamily="34" charset="-128"/>
              </a:rPr>
              <a:t>Bias and Sensitivity Guidelines</a:t>
            </a:r>
            <a:r>
              <a:rPr lang="en-US" sz="1600" dirty="0"/>
              <a:t> for more detailed information about the selecting of passages  for </a:t>
            </a:r>
            <a:r>
              <a:rPr lang="en-US" sz="1600" dirty="0" smtClean="0"/>
              <a:t>students. </a:t>
            </a:r>
            <a:endParaRPr lang="en-US" sz="1600" b="1" dirty="0" smtClean="0">
              <a:solidFill>
                <a:srgbClr val="262626"/>
              </a:solidFill>
              <a:ea typeface="ＭＳ Ｐゴシック" pitchFamily="34" charset="-128"/>
            </a:endParaRPr>
          </a:p>
        </p:txBody>
      </p:sp>
      <p:sp>
        <p:nvSpPr>
          <p:cNvPr id="5"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11</a:t>
            </a:fld>
            <a:endParaRPr lang="en-US" sz="1400" dirty="0"/>
          </a:p>
        </p:txBody>
      </p:sp>
    </p:spTree>
    <p:extLst>
      <p:ext uri="{BB962C8B-B14F-4D97-AF65-F5344CB8AC3E}">
        <p14:creationId xmlns="" xmlns:p14="http://schemas.microsoft.com/office/powerpoint/2010/main" val="2558410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normAutofit/>
          </a:bodyPr>
          <a:lstStyle/>
          <a:p>
            <a:r>
              <a:rPr lang="en-US" dirty="0" smtClean="0"/>
              <a:t>Using the Evidence Table: Part 2</a:t>
            </a:r>
            <a:endParaRPr lang="en-US" dirty="0"/>
          </a:p>
        </p:txBody>
      </p:sp>
      <p:sp>
        <p:nvSpPr>
          <p:cNvPr id="5" name="TextBox 4"/>
          <p:cNvSpPr txBox="1"/>
          <p:nvPr/>
        </p:nvSpPr>
        <p:spPr>
          <a:xfrm>
            <a:off x="0" y="1600200"/>
            <a:ext cx="9144000" cy="5355312"/>
          </a:xfrm>
          <a:prstGeom prst="rect">
            <a:avLst/>
          </a:prstGeom>
          <a:noFill/>
        </p:spPr>
        <p:txBody>
          <a:bodyPr wrap="square" rtlCol="0">
            <a:spAutoFit/>
          </a:bodyPr>
          <a:lstStyle/>
          <a:p>
            <a:r>
              <a:rPr lang="en-US" sz="2000" dirty="0" smtClean="0"/>
              <a:t>For example, if one were to view the </a:t>
            </a:r>
            <a:r>
              <a:rPr lang="en-US" sz="2000" b="1" dirty="0" smtClean="0">
                <a:solidFill>
                  <a:srgbClr val="8F23B3"/>
                </a:solidFill>
              </a:rPr>
              <a:t>third grade </a:t>
            </a:r>
            <a:r>
              <a:rPr lang="en-US" sz="2000" dirty="0" smtClean="0"/>
              <a:t>evidence table for </a:t>
            </a:r>
            <a:r>
              <a:rPr lang="en-US" sz="2000" b="1" dirty="0" smtClean="0">
                <a:solidFill>
                  <a:srgbClr val="8F23B3"/>
                </a:solidFill>
              </a:rPr>
              <a:t>Reading Information Standard 2</a:t>
            </a:r>
            <a:r>
              <a:rPr lang="en-US" sz="2000" dirty="0" smtClean="0"/>
              <a:t>, he/she would view the following:</a:t>
            </a:r>
            <a:endParaRPr lang="en-US" sz="2000" dirty="0"/>
          </a:p>
          <a:p>
            <a:endParaRPr lang="en-US" dirty="0" smtClean="0"/>
          </a:p>
          <a:p>
            <a:endParaRPr lang="en-US" dirty="0"/>
          </a:p>
          <a:p>
            <a:endParaRPr lang="en-US" dirty="0" smtClean="0"/>
          </a:p>
          <a:p>
            <a:endParaRPr lang="en-US" dirty="0" smtClean="0"/>
          </a:p>
          <a:p>
            <a:endParaRPr lang="en-US" dirty="0" smtClean="0"/>
          </a:p>
          <a:p>
            <a:endParaRPr lang="en-US" dirty="0" smtClean="0"/>
          </a:p>
          <a:p>
            <a:pPr marL="342900" indent="-342900">
              <a:buClr>
                <a:srgbClr val="8F23B3"/>
              </a:buClr>
              <a:buFont typeface="Arial" pitchFamily="34" charset="0"/>
              <a:buChar char="•"/>
            </a:pPr>
            <a:r>
              <a:rPr lang="en-US" sz="2000" dirty="0" smtClean="0"/>
              <a:t>Once text (s) have been selected it is important to consider </a:t>
            </a:r>
            <a:r>
              <a:rPr lang="en-US" sz="2000" b="1" dirty="0" smtClean="0">
                <a:solidFill>
                  <a:srgbClr val="8F23B3"/>
                </a:solidFill>
              </a:rPr>
              <a:t>what</a:t>
            </a:r>
            <a:r>
              <a:rPr lang="en-US" sz="2000" dirty="0" smtClean="0"/>
              <a:t> question(s) will be posed to the students that will be supportive of the evidences they will be asked to demonstrate.</a:t>
            </a:r>
          </a:p>
          <a:p>
            <a:pPr marL="342900" indent="-342900">
              <a:buClr>
                <a:srgbClr val="8F23B3"/>
              </a:buClr>
              <a:buFont typeface="Arial" pitchFamily="34" charset="0"/>
              <a:buChar char="•"/>
            </a:pPr>
            <a:endParaRPr lang="en-US" sz="2000" dirty="0"/>
          </a:p>
          <a:p>
            <a:pPr marL="342900" indent="-342900">
              <a:buClr>
                <a:srgbClr val="8F23B3"/>
              </a:buClr>
              <a:buFont typeface="Arial" pitchFamily="34" charset="0"/>
              <a:buChar char="•"/>
            </a:pPr>
            <a:r>
              <a:rPr lang="en-US" sz="2000" dirty="0" smtClean="0"/>
              <a:t>When considering the development of such questions it is important that the text </a:t>
            </a:r>
            <a:r>
              <a:rPr lang="en-US" sz="2000" dirty="0"/>
              <a:t>dependent questions </a:t>
            </a:r>
            <a:r>
              <a:rPr lang="en-US" sz="2000" dirty="0" smtClean="0"/>
              <a:t>delve </a:t>
            </a:r>
            <a:r>
              <a:rPr lang="en-US" sz="2000" dirty="0"/>
              <a:t>systematically into a </a:t>
            </a:r>
            <a:r>
              <a:rPr lang="en-US" sz="2000" dirty="0" smtClean="0"/>
              <a:t>text(s) to </a:t>
            </a:r>
            <a:r>
              <a:rPr lang="en-US" sz="2000" dirty="0"/>
              <a:t>guide students in extracting the key meanings or ideas found there. </a:t>
            </a:r>
            <a:endParaRPr lang="en-US" sz="2000" dirty="0" smtClean="0"/>
          </a:p>
          <a:p>
            <a:endParaRPr lang="en-US" b="1" dirty="0"/>
          </a:p>
          <a:p>
            <a:endParaRPr lang="en-US" b="1" dirty="0"/>
          </a:p>
          <a:p>
            <a:endParaRPr lang="en-US" b="1" dirty="0" smtClean="0"/>
          </a:p>
        </p:txBody>
      </p:sp>
      <p:pic>
        <p:nvPicPr>
          <p:cNvPr id="8" name="Picture 7"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01389" y="2462283"/>
            <a:ext cx="7013811" cy="809767"/>
          </a:xfrm>
          <a:prstGeom prst="rect">
            <a:avLst/>
          </a:prstGeom>
        </p:spPr>
      </p:pic>
      <p:sp>
        <p:nvSpPr>
          <p:cNvPr id="6"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12</a:t>
            </a:fld>
            <a:endParaRPr lang="en-US" sz="1400" dirty="0"/>
          </a:p>
        </p:txBody>
      </p:sp>
    </p:spTree>
    <p:extLst>
      <p:ext uri="{BB962C8B-B14F-4D97-AF65-F5344CB8AC3E}">
        <p14:creationId xmlns="" xmlns:p14="http://schemas.microsoft.com/office/powerpoint/2010/main" val="2188236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0" y="1600200"/>
            <a:ext cx="9144000" cy="5257800"/>
          </a:xfrm>
        </p:spPr>
        <p:txBody>
          <a:bodyPr>
            <a:normAutofit/>
          </a:bodyPr>
          <a:lstStyle/>
          <a:p>
            <a:r>
              <a:rPr lang="en-US" dirty="0" smtClean="0"/>
              <a:t>Good </a:t>
            </a:r>
            <a:r>
              <a:rPr lang="en-US" dirty="0"/>
              <a:t>text dependent questions </a:t>
            </a:r>
            <a:r>
              <a:rPr lang="en-US" b="1" dirty="0">
                <a:solidFill>
                  <a:srgbClr val="8F23B3"/>
                </a:solidFill>
              </a:rPr>
              <a:t>will often linger over specific phrases and sentences to ensure careful comprehension of the text</a:t>
            </a:r>
            <a:r>
              <a:rPr lang="en-US" dirty="0"/>
              <a:t>—they help students see something worthwhile that they would not have seen on a more cursory reading.  </a:t>
            </a:r>
            <a:endParaRPr lang="en-US" dirty="0" smtClean="0"/>
          </a:p>
          <a:p>
            <a:r>
              <a:rPr lang="en-US" dirty="0"/>
              <a:t>An effective set of text dependent questions </a:t>
            </a:r>
            <a:r>
              <a:rPr lang="en-US" b="1" dirty="0">
                <a:solidFill>
                  <a:srgbClr val="8F23B3"/>
                </a:solidFill>
              </a:rPr>
              <a:t>delves systematically into a text to guide students in extracting the key meanings or ideas </a:t>
            </a:r>
            <a:r>
              <a:rPr lang="en-US" dirty="0"/>
              <a:t>found there. </a:t>
            </a:r>
            <a:endParaRPr lang="en-US" dirty="0" smtClean="0"/>
          </a:p>
          <a:p>
            <a:r>
              <a:rPr lang="en-US" dirty="0" smtClean="0"/>
              <a:t>They </a:t>
            </a:r>
            <a:r>
              <a:rPr lang="en-US" dirty="0"/>
              <a:t>typically begin by </a:t>
            </a:r>
            <a:r>
              <a:rPr lang="en-US" b="1" dirty="0">
                <a:solidFill>
                  <a:srgbClr val="8F23B3"/>
                </a:solidFill>
              </a:rPr>
              <a:t>exploring specific words, details, and arguments</a:t>
            </a:r>
            <a:r>
              <a:rPr lang="en-US" dirty="0"/>
              <a:t> and then moves on to </a:t>
            </a:r>
            <a:r>
              <a:rPr lang="en-US" b="1" dirty="0">
                <a:solidFill>
                  <a:srgbClr val="8F23B3"/>
                </a:solidFill>
              </a:rPr>
              <a:t>examine the impact of those specifics</a:t>
            </a:r>
            <a:r>
              <a:rPr lang="en-US" dirty="0"/>
              <a:t> on the text as a whole.  </a:t>
            </a:r>
            <a:endParaRPr lang="en-US" dirty="0" smtClean="0"/>
          </a:p>
          <a:p>
            <a:r>
              <a:rPr lang="en-US" dirty="0" smtClean="0"/>
              <a:t>Along </a:t>
            </a:r>
            <a:r>
              <a:rPr lang="en-US" dirty="0"/>
              <a:t>the way they </a:t>
            </a:r>
            <a:r>
              <a:rPr lang="en-US" b="1" dirty="0">
                <a:solidFill>
                  <a:srgbClr val="8F23B3"/>
                </a:solidFill>
              </a:rPr>
              <a:t>target academic vocabulary and specific sentence structures</a:t>
            </a:r>
            <a:r>
              <a:rPr lang="en-US" dirty="0"/>
              <a:t> as critical focus points for gaining comprehension.  </a:t>
            </a:r>
          </a:p>
          <a:p>
            <a:endParaRPr lang="en-US" dirty="0"/>
          </a:p>
        </p:txBody>
      </p:sp>
      <p:sp>
        <p:nvSpPr>
          <p:cNvPr id="3" name="Title 2"/>
          <p:cNvSpPr>
            <a:spLocks noGrp="1"/>
          </p:cNvSpPr>
          <p:nvPr>
            <p:ph type="title"/>
          </p:nvPr>
        </p:nvSpPr>
        <p:spPr>
          <a:xfrm>
            <a:off x="2819400" y="0"/>
            <a:ext cx="6324600" cy="1219200"/>
          </a:xfrm>
        </p:spPr>
        <p:txBody>
          <a:bodyPr/>
          <a:lstStyle/>
          <a:p>
            <a:r>
              <a:rPr lang="en-US" dirty="0" smtClean="0"/>
              <a:t>Text Dependent </a:t>
            </a:r>
            <a:r>
              <a:rPr lang="en-US" dirty="0"/>
              <a:t>Q</a:t>
            </a:r>
            <a:r>
              <a:rPr lang="en-US" dirty="0" smtClean="0"/>
              <a:t>uestions</a:t>
            </a:r>
            <a:endParaRPr lang="en-US" dirty="0"/>
          </a:p>
        </p:txBody>
      </p:sp>
      <p:sp>
        <p:nvSpPr>
          <p:cNvPr id="5"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13</a:t>
            </a:fld>
            <a:endParaRPr lang="en-US" sz="1400" dirty="0"/>
          </a:p>
        </p:txBody>
      </p:sp>
    </p:spTree>
    <p:extLst>
      <p:ext uri="{BB962C8B-B14F-4D97-AF65-F5344CB8AC3E}">
        <p14:creationId xmlns="" xmlns:p14="http://schemas.microsoft.com/office/powerpoint/2010/main" val="997100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noAutofit/>
          </a:bodyPr>
          <a:lstStyle/>
          <a:p>
            <a:r>
              <a:rPr lang="en-US" dirty="0" smtClean="0"/>
              <a:t>3</a:t>
            </a:r>
            <a:r>
              <a:rPr lang="en-US" baseline="30000" dirty="0" smtClean="0"/>
              <a:t>rd</a:t>
            </a:r>
            <a:r>
              <a:rPr lang="en-US" dirty="0" smtClean="0"/>
              <a:t> Grade Sample Informational Text: Main Idea Question</a:t>
            </a:r>
            <a:endParaRPr lang="en-US" dirty="0"/>
          </a:p>
        </p:txBody>
      </p:sp>
      <p:graphicFrame>
        <p:nvGraphicFramePr>
          <p:cNvPr id="2" name="Table 1"/>
          <p:cNvGraphicFramePr>
            <a:graphicFrameLocks noGrp="1"/>
          </p:cNvGraphicFramePr>
          <p:nvPr>
            <p:extLst>
              <p:ext uri="{D42A27DB-BD31-4B8C-83A1-F6EECF244321}">
                <p14:modId xmlns="" xmlns:p14="http://schemas.microsoft.com/office/powerpoint/2010/main" val="1921010928"/>
              </p:ext>
            </p:extLst>
          </p:nvPr>
        </p:nvGraphicFramePr>
        <p:xfrm>
          <a:off x="2743200" y="1705851"/>
          <a:ext cx="6096000" cy="578358"/>
        </p:xfrm>
        <a:graphic>
          <a:graphicData uri="http://schemas.openxmlformats.org/drawingml/2006/table">
            <a:tbl>
              <a:tblPr firstRow="1" firstCol="1" bandRow="1">
                <a:tableStyleId>{5C22544A-7EE6-4342-B048-85BDC9FD1C3A}</a:tableStyleId>
              </a:tblPr>
              <a:tblGrid>
                <a:gridCol w="1001820"/>
                <a:gridCol w="5094180"/>
              </a:tblGrid>
              <a:tr h="306705">
                <a:tc>
                  <a:txBody>
                    <a:bodyPr/>
                    <a:lstStyle/>
                    <a:p>
                      <a:pPr marL="228600" marR="0" algn="l">
                        <a:lnSpc>
                          <a:spcPct val="115000"/>
                        </a:lnSpc>
                        <a:spcBef>
                          <a:spcPts val="0"/>
                        </a:spcBef>
                        <a:spcAft>
                          <a:spcPts val="0"/>
                        </a:spcAft>
                      </a:pPr>
                      <a:r>
                        <a:rPr lang="en-US" sz="1100" dirty="0">
                          <a:effectLst/>
                        </a:rPr>
                        <a:t>RI 2</a:t>
                      </a:r>
                      <a:endParaRPr lang="en-US" sz="1100" dirty="0">
                        <a:effectLst/>
                        <a:latin typeface="Calibri"/>
                        <a:ea typeface="Calibri"/>
                        <a:cs typeface="Times New Roman"/>
                      </a:endParaRPr>
                    </a:p>
                  </a:txBody>
                  <a:tcPr marL="68580" marR="68580" marT="0" marB="0"/>
                </a:tc>
                <a:tc>
                  <a:txBody>
                    <a:bodyPr/>
                    <a:lstStyle/>
                    <a:p>
                      <a:pPr marL="342900" marR="0" lvl="0" indent="-342900" algn="l">
                        <a:lnSpc>
                          <a:spcPct val="115000"/>
                        </a:lnSpc>
                        <a:spcBef>
                          <a:spcPts val="0"/>
                        </a:spcBef>
                        <a:spcAft>
                          <a:spcPts val="0"/>
                        </a:spcAft>
                        <a:buFont typeface="Symbol"/>
                        <a:buChar char=""/>
                      </a:pPr>
                      <a:r>
                        <a:rPr lang="en-US" sz="1100" dirty="0">
                          <a:effectLst/>
                        </a:rPr>
                        <a:t>Provides a statement of the main idea of a text. (1) </a:t>
                      </a:r>
                    </a:p>
                    <a:p>
                      <a:pPr marL="342900" marR="0" lvl="0" indent="-342900" algn="l">
                        <a:lnSpc>
                          <a:spcPct val="115000"/>
                        </a:lnSpc>
                        <a:spcBef>
                          <a:spcPts val="0"/>
                        </a:spcBef>
                        <a:spcAft>
                          <a:spcPts val="0"/>
                        </a:spcAft>
                        <a:buFont typeface="Symbol"/>
                        <a:buChar char=""/>
                      </a:pPr>
                      <a:r>
                        <a:rPr lang="en-US" sz="1100" dirty="0">
                          <a:effectLst/>
                        </a:rPr>
                        <a:t>Provides a recounting of key details in a text. (2) </a:t>
                      </a:r>
                    </a:p>
                    <a:p>
                      <a:pPr marL="342900" marR="0" lvl="0" indent="-342900" algn="l">
                        <a:lnSpc>
                          <a:spcPct val="115000"/>
                        </a:lnSpc>
                        <a:spcBef>
                          <a:spcPts val="0"/>
                        </a:spcBef>
                        <a:spcAft>
                          <a:spcPts val="0"/>
                        </a:spcAft>
                        <a:buFont typeface="Symbol"/>
                        <a:buChar char=""/>
                      </a:pPr>
                      <a:r>
                        <a:rPr lang="en-US" sz="1100" dirty="0">
                          <a:effectLst/>
                        </a:rPr>
                        <a:t>Provides an explanation of how key details in a text support the main idea. (3) </a:t>
                      </a:r>
                      <a:endParaRPr lang="en-US" sz="1100" dirty="0">
                        <a:effectLst/>
                        <a:latin typeface="Calibri"/>
                        <a:ea typeface="Calibri"/>
                        <a:cs typeface="Times New Roman"/>
                      </a:endParaRPr>
                    </a:p>
                  </a:txBody>
                  <a:tcPr marL="68580" marR="68580" marT="0" marB="0"/>
                </a:tc>
              </a:tr>
            </a:tbl>
          </a:graphicData>
        </a:graphic>
      </p:graphicFrame>
      <p:pic>
        <p:nvPicPr>
          <p:cNvPr id="4" name="Picture 3"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743200" y="2514600"/>
            <a:ext cx="6096000" cy="4105275"/>
          </a:xfrm>
          <a:prstGeom prst="rect">
            <a:avLst/>
          </a:prstGeom>
        </p:spPr>
      </p:pic>
      <p:sp>
        <p:nvSpPr>
          <p:cNvPr id="6" name="TextBox 5"/>
          <p:cNvSpPr txBox="1"/>
          <p:nvPr/>
        </p:nvSpPr>
        <p:spPr>
          <a:xfrm>
            <a:off x="435077" y="2133600"/>
            <a:ext cx="2155723" cy="3693319"/>
          </a:xfrm>
          <a:prstGeom prst="rect">
            <a:avLst/>
          </a:prstGeom>
          <a:noFill/>
        </p:spPr>
        <p:txBody>
          <a:bodyPr wrap="square" rtlCol="0">
            <a:spAutoFit/>
          </a:bodyPr>
          <a:lstStyle/>
          <a:p>
            <a:pPr>
              <a:tabLst>
                <a:tab pos="58738" algn="l"/>
              </a:tabLst>
            </a:pPr>
            <a:r>
              <a:rPr lang="en-US" dirty="0" smtClean="0">
                <a:ea typeface="Calibri"/>
              </a:rPr>
              <a:t>The question requires students to   determine the main idea of the passage.</a:t>
            </a:r>
          </a:p>
          <a:p>
            <a:pPr>
              <a:tabLst>
                <a:tab pos="58738" algn="l"/>
              </a:tabLst>
            </a:pPr>
            <a:endParaRPr lang="en-US" dirty="0"/>
          </a:p>
          <a:p>
            <a:pPr>
              <a:tabLst>
                <a:tab pos="58738" algn="l"/>
              </a:tabLst>
            </a:pPr>
            <a:r>
              <a:rPr lang="en-US" dirty="0" smtClean="0"/>
              <a:t>Students must </a:t>
            </a:r>
            <a:r>
              <a:rPr lang="en-US" dirty="0">
                <a:cs typeface="Century Gothic"/>
              </a:rPr>
              <a:t>use </a:t>
            </a:r>
            <a:r>
              <a:rPr lang="en-US" i="1" dirty="0">
                <a:cs typeface="Century Gothic"/>
              </a:rPr>
              <a:t>close reading </a:t>
            </a:r>
            <a:r>
              <a:rPr lang="en-US" dirty="0">
                <a:cs typeface="Century Gothic"/>
              </a:rPr>
              <a:t>to </a:t>
            </a:r>
            <a:r>
              <a:rPr lang="en-US" dirty="0" smtClean="0">
                <a:cs typeface="Century Gothic"/>
              </a:rPr>
              <a:t>not only determine the main idea but to select the </a:t>
            </a:r>
            <a:r>
              <a:rPr lang="en-US" dirty="0" smtClean="0"/>
              <a:t>textual evidence that will justify the chosen main idea.</a:t>
            </a:r>
            <a:endParaRPr lang="en-US" dirty="0"/>
          </a:p>
        </p:txBody>
      </p:sp>
      <p:sp>
        <p:nvSpPr>
          <p:cNvPr id="7"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14</a:t>
            </a:fld>
            <a:endParaRPr lang="en-US" sz="1400" dirty="0"/>
          </a:p>
        </p:txBody>
      </p:sp>
    </p:spTree>
    <p:extLst>
      <p:ext uri="{BB962C8B-B14F-4D97-AF65-F5344CB8AC3E}">
        <p14:creationId xmlns="" xmlns:p14="http://schemas.microsoft.com/office/powerpoint/2010/main" val="1699164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Prose Constructed Response Questions</a:t>
            </a:r>
            <a:endParaRPr lang="en-US" dirty="0"/>
          </a:p>
        </p:txBody>
      </p:sp>
      <p:sp>
        <p:nvSpPr>
          <p:cNvPr id="5" name="TextBox 4"/>
          <p:cNvSpPr txBox="1"/>
          <p:nvPr/>
        </p:nvSpPr>
        <p:spPr>
          <a:xfrm>
            <a:off x="0" y="1600200"/>
            <a:ext cx="9144000" cy="4401205"/>
          </a:xfrm>
          <a:prstGeom prst="rect">
            <a:avLst/>
          </a:prstGeom>
          <a:noFill/>
        </p:spPr>
        <p:txBody>
          <a:bodyPr wrap="square" rtlCol="0">
            <a:spAutoFit/>
          </a:bodyPr>
          <a:lstStyle/>
          <a:p>
            <a:pPr>
              <a:defRPr/>
            </a:pPr>
            <a:r>
              <a:rPr lang="en-US" sz="2800" b="1" dirty="0" smtClean="0">
                <a:ea typeface="ＭＳ Ｐゴシック" pitchFamily="34" charset="-128"/>
              </a:rPr>
              <a:t>Questions that require a written response:</a:t>
            </a:r>
          </a:p>
          <a:p>
            <a:pPr marL="457200" indent="-457200">
              <a:buClr>
                <a:srgbClr val="8F23B3"/>
              </a:buClr>
              <a:buFont typeface="Arial" pitchFamily="34" charset="0"/>
              <a:buChar char="•"/>
              <a:defRPr/>
            </a:pPr>
            <a:r>
              <a:rPr lang="en-US" sz="2800" dirty="0">
                <a:ea typeface="ＭＳ Ｐゴシック" pitchFamily="34" charset="-128"/>
              </a:rPr>
              <a:t>A</a:t>
            </a:r>
            <a:r>
              <a:rPr lang="en-US" sz="2800" dirty="0" smtClean="0">
                <a:ea typeface="ＭＳ Ｐゴシック" pitchFamily="34" charset="-128"/>
              </a:rPr>
              <a:t>llow students to </a:t>
            </a:r>
            <a:r>
              <a:rPr lang="en-US" sz="2800" b="1" dirty="0" smtClean="0">
                <a:solidFill>
                  <a:srgbClr val="8F23B3"/>
                </a:solidFill>
                <a:ea typeface="ＭＳ Ｐゴシック" pitchFamily="34" charset="-128"/>
              </a:rPr>
              <a:t>elicit </a:t>
            </a:r>
            <a:r>
              <a:rPr lang="en-US" sz="2800" b="1" dirty="0">
                <a:solidFill>
                  <a:srgbClr val="8F23B3"/>
                </a:solidFill>
                <a:ea typeface="ＭＳ Ｐゴシック" pitchFamily="34" charset="-128"/>
              </a:rPr>
              <a:t>evidence</a:t>
            </a:r>
            <a:r>
              <a:rPr lang="en-US" sz="2800" dirty="0">
                <a:solidFill>
                  <a:srgbClr val="8F23B3"/>
                </a:solidFill>
                <a:ea typeface="ＭＳ Ｐゴシック" pitchFamily="34" charset="-128"/>
              </a:rPr>
              <a:t> </a:t>
            </a:r>
            <a:r>
              <a:rPr lang="en-US" sz="2800" dirty="0" smtClean="0">
                <a:ea typeface="ＭＳ Ｐゴシック" pitchFamily="34" charset="-128"/>
              </a:rPr>
              <a:t>demonstrating that they </a:t>
            </a:r>
            <a:r>
              <a:rPr lang="en-US" sz="2800" dirty="0">
                <a:ea typeface="ＭＳ Ｐゴシック" pitchFamily="34" charset="-128"/>
              </a:rPr>
              <a:t>have understood a text or </a:t>
            </a:r>
            <a:r>
              <a:rPr lang="en-US" sz="2800" dirty="0" smtClean="0">
                <a:ea typeface="ＭＳ Ｐゴシック" pitchFamily="34" charset="-128"/>
              </a:rPr>
              <a:t>texts read</a:t>
            </a:r>
          </a:p>
          <a:p>
            <a:pPr marL="457200" indent="-457200">
              <a:buClr>
                <a:srgbClr val="8F23B3"/>
              </a:buClr>
              <a:buFont typeface="Arial" pitchFamily="34" charset="0"/>
              <a:buChar char="•"/>
              <a:defRPr/>
            </a:pPr>
            <a:r>
              <a:rPr lang="en-US" sz="2800" dirty="0">
                <a:ea typeface="ＭＳ Ｐゴシック" pitchFamily="34" charset="-128"/>
              </a:rPr>
              <a:t>A</a:t>
            </a:r>
            <a:r>
              <a:rPr lang="en-US" sz="2800" dirty="0" smtClean="0">
                <a:ea typeface="ＭＳ Ｐゴシック" pitchFamily="34" charset="-128"/>
              </a:rPr>
              <a:t>llow students to </a:t>
            </a:r>
            <a:r>
              <a:rPr lang="en-US" sz="2800" b="1" dirty="0" smtClean="0">
                <a:solidFill>
                  <a:srgbClr val="8F23B3"/>
                </a:solidFill>
                <a:ea typeface="ＭＳ Ｐゴシック" pitchFamily="34" charset="-128"/>
              </a:rPr>
              <a:t>demonstrate that they can communicate </a:t>
            </a:r>
            <a:r>
              <a:rPr lang="en-US" sz="2800" b="1" dirty="0">
                <a:solidFill>
                  <a:srgbClr val="8F23B3"/>
                </a:solidFill>
                <a:ea typeface="ＭＳ Ｐゴシック" pitchFamily="34" charset="-128"/>
              </a:rPr>
              <a:t>that understanding well </a:t>
            </a:r>
            <a:r>
              <a:rPr lang="en-US" sz="2800" dirty="0">
                <a:ea typeface="ＭＳ Ｐゴシック" pitchFamily="34" charset="-128"/>
              </a:rPr>
              <a:t>both in terms of written expression and knowledge of language and </a:t>
            </a:r>
            <a:r>
              <a:rPr lang="en-US" sz="2800" dirty="0" smtClean="0">
                <a:ea typeface="ＭＳ Ｐゴシック" pitchFamily="34" charset="-128"/>
              </a:rPr>
              <a:t>conventions</a:t>
            </a:r>
          </a:p>
          <a:p>
            <a:pPr marL="457200" indent="-457200">
              <a:buClr>
                <a:srgbClr val="8F23B3"/>
              </a:buClr>
              <a:buFont typeface="Arial" pitchFamily="34" charset="0"/>
              <a:buChar char="•"/>
              <a:defRPr/>
            </a:pPr>
            <a:r>
              <a:rPr lang="en-US" sz="2800" dirty="0" smtClean="0">
                <a:ea typeface="ＭＳ Ｐゴシック" pitchFamily="34" charset="-128"/>
              </a:rPr>
              <a:t>Allow teachers the </a:t>
            </a:r>
            <a:r>
              <a:rPr lang="en-US" sz="2800" b="1" dirty="0" smtClean="0">
                <a:solidFill>
                  <a:srgbClr val="8F23B3"/>
                </a:solidFill>
                <a:ea typeface="ＭＳ Ｐゴシック" pitchFamily="34" charset="-128"/>
              </a:rPr>
              <a:t>opportunity to </a:t>
            </a:r>
            <a:r>
              <a:rPr lang="en-US" sz="2800" b="1" dirty="0">
                <a:solidFill>
                  <a:srgbClr val="8F23B3"/>
                </a:solidFill>
              </a:rPr>
              <a:t>provide feedback </a:t>
            </a:r>
            <a:r>
              <a:rPr lang="en-US" sz="2800" dirty="0"/>
              <a:t>on how individual pieces of writing meet or do not meet the criteria for quality writing</a:t>
            </a:r>
            <a:endParaRPr lang="en-US" sz="2800" dirty="0">
              <a:ea typeface="ＭＳ Ｐゴシック" pitchFamily="34" charset="-128"/>
            </a:endParaRPr>
          </a:p>
        </p:txBody>
      </p:sp>
      <p:sp>
        <p:nvSpPr>
          <p:cNvPr id="4"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15</a:t>
            </a:fld>
            <a:endParaRPr lang="en-US" sz="1400" dirty="0"/>
          </a:p>
        </p:txBody>
      </p:sp>
    </p:spTree>
    <p:extLst>
      <p:ext uri="{BB962C8B-B14F-4D97-AF65-F5344CB8AC3E}">
        <p14:creationId xmlns="" xmlns:p14="http://schemas.microsoft.com/office/powerpoint/2010/main" val="213516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Writing Rubrics</a:t>
            </a:r>
            <a:endParaRPr lang="en-US" dirty="0"/>
          </a:p>
        </p:txBody>
      </p:sp>
      <p:sp>
        <p:nvSpPr>
          <p:cNvPr id="2" name="Rectangle 1"/>
          <p:cNvSpPr/>
          <p:nvPr/>
        </p:nvSpPr>
        <p:spPr>
          <a:xfrm>
            <a:off x="0" y="1524001"/>
            <a:ext cx="9144000" cy="5970865"/>
          </a:xfrm>
          <a:prstGeom prst="rect">
            <a:avLst/>
          </a:prstGeom>
        </p:spPr>
        <p:txBody>
          <a:bodyPr wrap="square">
            <a:spAutoFit/>
          </a:bodyPr>
          <a:lstStyle/>
          <a:p>
            <a:pPr lvl="0"/>
            <a:r>
              <a:rPr lang="en-US" sz="2200" b="1" dirty="0" smtClean="0"/>
              <a:t>Three </a:t>
            </a:r>
            <a:r>
              <a:rPr lang="en-US" sz="2200" b="1" dirty="0"/>
              <a:t>primary </a:t>
            </a:r>
            <a:r>
              <a:rPr lang="en-US" sz="2200" b="1" dirty="0" smtClean="0"/>
              <a:t>components to the rubrics: </a:t>
            </a:r>
          </a:p>
          <a:p>
            <a:pPr marL="285750" lvl="0" indent="-285750">
              <a:buClr>
                <a:srgbClr val="8F23B3"/>
              </a:buClr>
              <a:buFont typeface="Arial" pitchFamily="34" charset="0"/>
              <a:buChar char="•"/>
            </a:pPr>
            <a:r>
              <a:rPr lang="en-US" sz="2200" dirty="0"/>
              <a:t>A</a:t>
            </a:r>
            <a:r>
              <a:rPr lang="en-US" sz="2200" dirty="0" smtClean="0"/>
              <a:t> </a:t>
            </a:r>
            <a:r>
              <a:rPr lang="en-US" sz="2200" b="1" dirty="0">
                <a:solidFill>
                  <a:srgbClr val="8F23B3"/>
                </a:solidFill>
              </a:rPr>
              <a:t>reading assessment </a:t>
            </a:r>
            <a:r>
              <a:rPr lang="en-US" sz="2200" dirty="0" smtClean="0"/>
              <a:t>component</a:t>
            </a:r>
          </a:p>
          <a:p>
            <a:pPr marL="285750" lvl="0" indent="-285750">
              <a:buClr>
                <a:srgbClr val="8F23B3"/>
              </a:buClr>
              <a:buFont typeface="Arial" pitchFamily="34" charset="0"/>
              <a:buChar char="•"/>
            </a:pPr>
            <a:r>
              <a:rPr lang="en-US" sz="2200" dirty="0"/>
              <a:t>A</a:t>
            </a:r>
            <a:r>
              <a:rPr lang="en-US" sz="2200" dirty="0" smtClean="0"/>
              <a:t> </a:t>
            </a:r>
            <a:r>
              <a:rPr lang="en-US" sz="2200" b="1" dirty="0">
                <a:solidFill>
                  <a:srgbClr val="8F23B3"/>
                </a:solidFill>
              </a:rPr>
              <a:t>written expression component </a:t>
            </a:r>
            <a:r>
              <a:rPr lang="en-US" sz="2200" dirty="0"/>
              <a:t>(which has several sub-components</a:t>
            </a:r>
            <a:r>
              <a:rPr lang="en-US" sz="2200" dirty="0" smtClean="0"/>
              <a:t>)</a:t>
            </a:r>
          </a:p>
          <a:p>
            <a:pPr marL="285750" lvl="0" indent="-285750">
              <a:buClr>
                <a:srgbClr val="8F23B3"/>
              </a:buClr>
              <a:buFont typeface="Arial" pitchFamily="34" charset="0"/>
              <a:buChar char="•"/>
            </a:pPr>
            <a:r>
              <a:rPr lang="en-US" sz="2200" dirty="0"/>
              <a:t>A</a:t>
            </a:r>
            <a:r>
              <a:rPr lang="en-US" sz="2200" dirty="0" smtClean="0"/>
              <a:t> </a:t>
            </a:r>
            <a:r>
              <a:rPr lang="en-US" sz="2200" b="1" dirty="0">
                <a:solidFill>
                  <a:srgbClr val="8F23B3"/>
                </a:solidFill>
              </a:rPr>
              <a:t>knowledge of language and conventions </a:t>
            </a:r>
            <a:r>
              <a:rPr lang="en-US" sz="2200" dirty="0"/>
              <a:t>component. </a:t>
            </a:r>
            <a:endParaRPr lang="en-US" sz="2200" dirty="0" smtClean="0"/>
          </a:p>
          <a:p>
            <a:pPr marL="285750" lvl="0" indent="-285750">
              <a:buFont typeface="Arial" pitchFamily="34" charset="0"/>
              <a:buChar char="•"/>
            </a:pPr>
            <a:endParaRPr lang="en-US" sz="2200" dirty="0"/>
          </a:p>
          <a:p>
            <a:pPr lvl="0"/>
            <a:r>
              <a:rPr lang="en-US" sz="2200" b="1" dirty="0" smtClean="0"/>
              <a:t>The </a:t>
            </a:r>
            <a:r>
              <a:rPr lang="en-US" sz="2200" b="1" dirty="0"/>
              <a:t>use of this single rubric—regardless of task </a:t>
            </a:r>
            <a:r>
              <a:rPr lang="en-US" sz="2200" b="1" dirty="0" smtClean="0"/>
              <a:t>purpose</a:t>
            </a:r>
          </a:p>
          <a:p>
            <a:pPr marL="285750" lvl="0" indent="-285750">
              <a:buClr>
                <a:srgbClr val="8F23B3"/>
              </a:buClr>
              <a:buFont typeface="Arial" pitchFamily="34" charset="0"/>
              <a:buChar char="•"/>
            </a:pPr>
            <a:r>
              <a:rPr lang="en-US" sz="2200" dirty="0"/>
              <a:t>A</a:t>
            </a:r>
            <a:r>
              <a:rPr lang="en-US" sz="2200" dirty="0" smtClean="0"/>
              <a:t>llows </a:t>
            </a:r>
            <a:r>
              <a:rPr lang="en-US" sz="2200" dirty="0"/>
              <a:t>for the </a:t>
            </a:r>
            <a:r>
              <a:rPr lang="en-US" sz="2200" b="1" dirty="0">
                <a:solidFill>
                  <a:srgbClr val="8F23B3"/>
                </a:solidFill>
              </a:rPr>
              <a:t>focus of evaluation of the quality of a written response to be on key traits of quality of reading comprehension</a:t>
            </a:r>
            <a:r>
              <a:rPr lang="en-US" sz="2200" dirty="0"/>
              <a:t> </a:t>
            </a:r>
            <a:r>
              <a:rPr lang="en-US" sz="2200" dirty="0" smtClean="0"/>
              <a:t>(</a:t>
            </a:r>
            <a:r>
              <a:rPr lang="en-US" sz="2200" dirty="0"/>
              <a:t>including providing strong evidence from texts</a:t>
            </a:r>
            <a:r>
              <a:rPr lang="en-US" sz="2200" dirty="0" smtClean="0"/>
              <a:t>)</a:t>
            </a:r>
          </a:p>
          <a:p>
            <a:pPr marL="285750" lvl="0" indent="-285750">
              <a:buClr>
                <a:srgbClr val="8F23B3"/>
              </a:buClr>
              <a:buFont typeface="Arial" pitchFamily="34" charset="0"/>
              <a:buChar char="•"/>
            </a:pPr>
            <a:r>
              <a:rPr lang="en-US" sz="2200" dirty="0"/>
              <a:t>A</a:t>
            </a:r>
            <a:r>
              <a:rPr lang="en-US" sz="2200" dirty="0" smtClean="0"/>
              <a:t>llows for focus </a:t>
            </a:r>
            <a:r>
              <a:rPr lang="en-US" sz="2200" dirty="0"/>
              <a:t>on quality writing rather than on any single, discrete </a:t>
            </a:r>
            <a:r>
              <a:rPr lang="en-US" sz="2200" dirty="0" smtClean="0"/>
              <a:t>criterion</a:t>
            </a:r>
          </a:p>
          <a:p>
            <a:pPr marL="285750" lvl="0" indent="-285750">
              <a:buClr>
                <a:srgbClr val="8F23B3"/>
              </a:buClr>
              <a:buFont typeface="Arial" pitchFamily="34" charset="0"/>
              <a:buChar char="•"/>
            </a:pPr>
            <a:r>
              <a:rPr lang="en-US" sz="2200" dirty="0"/>
              <a:t>R</a:t>
            </a:r>
            <a:r>
              <a:rPr lang="en-US" sz="2200" dirty="0" smtClean="0"/>
              <a:t>einforces </a:t>
            </a:r>
            <a:r>
              <a:rPr lang="en-US" sz="2200" dirty="0"/>
              <a:t>student preparation for prose to be written in college and careers, where quality is defined by addressing the demands of a task, rather than on an isolated </a:t>
            </a:r>
            <a:r>
              <a:rPr lang="en-US" sz="2200" dirty="0" smtClean="0"/>
              <a:t>skill </a:t>
            </a:r>
            <a:endParaRPr lang="en-US" sz="2200" dirty="0"/>
          </a:p>
          <a:p>
            <a:pPr lvl="0"/>
            <a:r>
              <a:rPr lang="en-US" sz="2000" dirty="0"/>
              <a:t> </a:t>
            </a:r>
          </a:p>
          <a:p>
            <a:pPr lvl="0">
              <a:defRPr/>
            </a:pPr>
            <a:endParaRPr lang="en-US" dirty="0"/>
          </a:p>
          <a:p>
            <a:endParaRPr lang="en-US" dirty="0"/>
          </a:p>
          <a:p>
            <a:endParaRPr lang="en-US" dirty="0"/>
          </a:p>
        </p:txBody>
      </p:sp>
      <p:sp>
        <p:nvSpPr>
          <p:cNvPr id="4"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16</a:t>
            </a:fld>
            <a:endParaRPr lang="en-US" sz="1400" dirty="0"/>
          </a:p>
        </p:txBody>
      </p:sp>
    </p:spTree>
    <p:extLst>
      <p:ext uri="{BB962C8B-B14F-4D97-AF65-F5344CB8AC3E}">
        <p14:creationId xmlns="" xmlns:p14="http://schemas.microsoft.com/office/powerpoint/2010/main" val="3181269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Writing Rubrics: </a:t>
            </a:r>
            <a:br>
              <a:rPr lang="en-US" dirty="0" smtClean="0"/>
            </a:br>
            <a:r>
              <a:rPr lang="en-US" dirty="0" smtClean="0"/>
              <a:t>Reading Portion</a:t>
            </a:r>
            <a:endParaRPr lang="en-US" dirty="0"/>
          </a:p>
        </p:txBody>
      </p:sp>
      <p:sp>
        <p:nvSpPr>
          <p:cNvPr id="2" name="Rectangle 1"/>
          <p:cNvSpPr/>
          <p:nvPr/>
        </p:nvSpPr>
        <p:spPr>
          <a:xfrm>
            <a:off x="417394" y="1676400"/>
            <a:ext cx="8229600" cy="646331"/>
          </a:xfrm>
          <a:prstGeom prst="rect">
            <a:avLst/>
          </a:prstGeom>
        </p:spPr>
        <p:txBody>
          <a:bodyPr wrap="square">
            <a:spAutoFit/>
          </a:bodyPr>
          <a:lstStyle/>
          <a:p>
            <a:endParaRPr lang="en-US" dirty="0"/>
          </a:p>
          <a:p>
            <a:endParaRPr lang="en-US" dirty="0"/>
          </a:p>
        </p:txBody>
      </p:sp>
      <p:pic>
        <p:nvPicPr>
          <p:cNvPr id="5" name="Picture 4"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2373" y="1999565"/>
            <a:ext cx="8618605" cy="3843577"/>
          </a:xfrm>
          <a:prstGeom prst="rect">
            <a:avLst/>
          </a:prstGeom>
        </p:spPr>
      </p:pic>
      <p:sp>
        <p:nvSpPr>
          <p:cNvPr id="6"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17</a:t>
            </a:fld>
            <a:endParaRPr lang="en-US" sz="1400" dirty="0"/>
          </a:p>
        </p:txBody>
      </p:sp>
    </p:spTree>
    <p:extLst>
      <p:ext uri="{BB962C8B-B14F-4D97-AF65-F5344CB8AC3E}">
        <p14:creationId xmlns="" xmlns:p14="http://schemas.microsoft.com/office/powerpoint/2010/main" val="2443066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Proposed Writing Rubrics</a:t>
            </a:r>
            <a:endParaRPr lang="en-US" dirty="0"/>
          </a:p>
        </p:txBody>
      </p:sp>
      <p:sp>
        <p:nvSpPr>
          <p:cNvPr id="2" name="Rectangle 1"/>
          <p:cNvSpPr/>
          <p:nvPr/>
        </p:nvSpPr>
        <p:spPr>
          <a:xfrm>
            <a:off x="417394" y="1676400"/>
            <a:ext cx="8229600" cy="646331"/>
          </a:xfrm>
          <a:prstGeom prst="rect">
            <a:avLst/>
          </a:prstGeom>
        </p:spPr>
        <p:txBody>
          <a:bodyPr wrap="square">
            <a:spAutoFit/>
          </a:bodyPr>
          <a:lstStyle/>
          <a:p>
            <a:endParaRPr lang="en-US" dirty="0"/>
          </a:p>
          <a:p>
            <a:endParaRPr lang="en-US" dirty="0"/>
          </a:p>
        </p:txBody>
      </p:sp>
      <p:pic>
        <p:nvPicPr>
          <p:cNvPr id="7" name="Picture 6"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6992"/>
            <a:ext cx="9144000" cy="3105203"/>
          </a:xfrm>
          <a:prstGeom prst="rect">
            <a:avLst/>
          </a:prstGeom>
        </p:spPr>
      </p:pic>
      <p:pic>
        <p:nvPicPr>
          <p:cNvPr id="6" name="Picture 5" descr="Screen Clipping"/>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8668" y="3088143"/>
            <a:ext cx="9142863" cy="3769857"/>
          </a:xfrm>
          <a:prstGeom prst="rect">
            <a:avLst/>
          </a:prstGeom>
        </p:spPr>
      </p:pic>
    </p:spTree>
    <p:extLst>
      <p:ext uri="{BB962C8B-B14F-4D97-AF65-F5344CB8AC3E}">
        <p14:creationId xmlns="" xmlns:p14="http://schemas.microsoft.com/office/powerpoint/2010/main" val="151297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Writing Rubrics:</a:t>
            </a:r>
            <a:br>
              <a:rPr lang="en-US" dirty="0" smtClean="0"/>
            </a:br>
            <a:r>
              <a:rPr lang="en-US" dirty="0" smtClean="0"/>
              <a:t>Knowledge of Language and</a:t>
            </a:r>
            <a:r>
              <a:rPr lang="en-US" dirty="0"/>
              <a:t> </a:t>
            </a:r>
            <a:r>
              <a:rPr lang="en-US" dirty="0" smtClean="0"/>
              <a:t>Conventions Portion</a:t>
            </a:r>
            <a:endParaRPr lang="en-US" dirty="0"/>
          </a:p>
        </p:txBody>
      </p:sp>
      <p:sp>
        <p:nvSpPr>
          <p:cNvPr id="2" name="Rectangle 1"/>
          <p:cNvSpPr/>
          <p:nvPr/>
        </p:nvSpPr>
        <p:spPr>
          <a:xfrm>
            <a:off x="417394" y="1676400"/>
            <a:ext cx="8229600" cy="646331"/>
          </a:xfrm>
          <a:prstGeom prst="rect">
            <a:avLst/>
          </a:prstGeom>
        </p:spPr>
        <p:txBody>
          <a:bodyPr wrap="square">
            <a:spAutoFit/>
          </a:bodyPr>
          <a:lstStyle/>
          <a:p>
            <a:endParaRPr lang="en-US" dirty="0"/>
          </a:p>
          <a:p>
            <a:endParaRPr lang="en-US" dirty="0"/>
          </a:p>
        </p:txBody>
      </p:sp>
      <p:pic>
        <p:nvPicPr>
          <p:cNvPr id="4" name="Picture 3"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43552" y="2033684"/>
            <a:ext cx="8283643" cy="3067516"/>
          </a:xfrm>
          <a:prstGeom prst="rect">
            <a:avLst/>
          </a:prstGeom>
        </p:spPr>
      </p:pic>
      <p:sp>
        <p:nvSpPr>
          <p:cNvPr id="5"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19</a:t>
            </a:fld>
            <a:endParaRPr lang="en-US" sz="1400" dirty="0"/>
          </a:p>
        </p:txBody>
      </p:sp>
    </p:spTree>
    <p:extLst>
      <p:ext uri="{BB962C8B-B14F-4D97-AF65-F5344CB8AC3E}">
        <p14:creationId xmlns="" xmlns:p14="http://schemas.microsoft.com/office/powerpoint/2010/main" val="316749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en-US" dirty="0" smtClean="0"/>
              <a:t>The tables contain the </a:t>
            </a:r>
            <a:r>
              <a:rPr lang="en-US" b="1" dirty="0" smtClean="0">
                <a:solidFill>
                  <a:srgbClr val="8F23B3"/>
                </a:solidFill>
              </a:rPr>
              <a:t>Reading</a:t>
            </a:r>
            <a:r>
              <a:rPr lang="en-US" dirty="0" smtClean="0"/>
              <a:t>, </a:t>
            </a:r>
            <a:r>
              <a:rPr lang="en-US" b="1" dirty="0" smtClean="0">
                <a:solidFill>
                  <a:srgbClr val="8F23B3"/>
                </a:solidFill>
              </a:rPr>
              <a:t>Writing</a:t>
            </a:r>
            <a:r>
              <a:rPr lang="en-US" dirty="0" smtClean="0"/>
              <a:t> and </a:t>
            </a:r>
            <a:r>
              <a:rPr lang="en-US" b="1" dirty="0" smtClean="0">
                <a:solidFill>
                  <a:srgbClr val="8F23B3"/>
                </a:solidFill>
              </a:rPr>
              <a:t>Vocabulary</a:t>
            </a:r>
            <a:r>
              <a:rPr lang="en-US" dirty="0" smtClean="0"/>
              <a:t> Major claims and the evidences to be measured on the PARCC Summative Assessment.</a:t>
            </a:r>
          </a:p>
          <a:p>
            <a:pPr marL="0" indent="0">
              <a:buNone/>
            </a:pPr>
            <a:endParaRPr lang="en-US" dirty="0" smtClean="0"/>
          </a:p>
          <a:p>
            <a:r>
              <a:rPr lang="en-US" dirty="0" smtClean="0"/>
              <a:t>Evidences are attached </a:t>
            </a:r>
            <a:r>
              <a:rPr lang="en-US" dirty="0"/>
              <a:t>to the </a:t>
            </a:r>
            <a:r>
              <a:rPr lang="en-US" dirty="0" smtClean="0"/>
              <a:t>Reading, Writing and Vocabulary claims presented by PARCC. </a:t>
            </a:r>
          </a:p>
          <a:p>
            <a:endParaRPr lang="en-US" dirty="0"/>
          </a:p>
          <a:p>
            <a:r>
              <a:rPr lang="en-US" dirty="0" smtClean="0"/>
              <a:t>Evidences </a:t>
            </a:r>
            <a:r>
              <a:rPr lang="en-US" b="1" dirty="0" smtClean="0">
                <a:solidFill>
                  <a:srgbClr val="8F23B3"/>
                </a:solidFill>
              </a:rPr>
              <a:t>describe </a:t>
            </a:r>
            <a:r>
              <a:rPr lang="en-US" b="1" dirty="0">
                <a:solidFill>
                  <a:srgbClr val="8F23B3"/>
                </a:solidFill>
              </a:rPr>
              <a:t>what students might say or do</a:t>
            </a:r>
            <a:r>
              <a:rPr lang="en-US" dirty="0">
                <a:solidFill>
                  <a:srgbClr val="8F23B3"/>
                </a:solidFill>
              </a:rPr>
              <a:t> </a:t>
            </a:r>
            <a:r>
              <a:rPr lang="en-US" dirty="0"/>
              <a:t>to demonstrate mastery of the standards. </a:t>
            </a:r>
            <a:endParaRPr lang="en-US" dirty="0" smtClean="0"/>
          </a:p>
          <a:p>
            <a:pPr marL="0" indent="0">
              <a:buNone/>
            </a:pPr>
            <a:endParaRPr lang="en-US" dirty="0" smtClean="0"/>
          </a:p>
          <a:p>
            <a:r>
              <a:rPr lang="en-US" dirty="0" smtClean="0"/>
              <a:t>An item on the PARCC assessment </a:t>
            </a:r>
            <a:r>
              <a:rPr lang="en-US" b="1" dirty="0" smtClean="0">
                <a:solidFill>
                  <a:srgbClr val="8F23B3"/>
                </a:solidFill>
              </a:rPr>
              <a:t>may measure multiple standards and multiple evidences</a:t>
            </a:r>
            <a:r>
              <a:rPr lang="en-US" dirty="0" smtClean="0"/>
              <a:t>.</a:t>
            </a:r>
            <a:endParaRPr lang="en-US" dirty="0"/>
          </a:p>
        </p:txBody>
      </p:sp>
      <p:sp>
        <p:nvSpPr>
          <p:cNvPr id="2" name="Title 1"/>
          <p:cNvSpPr>
            <a:spLocks noGrp="1"/>
          </p:cNvSpPr>
          <p:nvPr>
            <p:ph type="title"/>
          </p:nvPr>
        </p:nvSpPr>
        <p:spPr/>
        <p:txBody>
          <a:bodyPr/>
          <a:lstStyle/>
          <a:p>
            <a:r>
              <a:rPr lang="en-US" dirty="0" smtClean="0"/>
              <a:t>What are ELA Evidence tables?</a:t>
            </a:r>
            <a:endParaRPr lang="en-US" dirty="0"/>
          </a:p>
        </p:txBody>
      </p:sp>
      <p:sp>
        <p:nvSpPr>
          <p:cNvPr id="4"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2</a:t>
            </a:fld>
            <a:endParaRPr lang="en-US" sz="1400" dirty="0"/>
          </a:p>
        </p:txBody>
      </p:sp>
    </p:spTree>
    <p:extLst>
      <p:ext uri="{BB962C8B-B14F-4D97-AF65-F5344CB8AC3E}">
        <p14:creationId xmlns="" xmlns:p14="http://schemas.microsoft.com/office/powerpoint/2010/main" val="19152578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Key Points to Remember</a:t>
            </a:r>
            <a:endParaRPr lang="en-US" dirty="0"/>
          </a:p>
        </p:txBody>
      </p:sp>
      <p:sp>
        <p:nvSpPr>
          <p:cNvPr id="5" name="TextBox 4"/>
          <p:cNvSpPr txBox="1"/>
          <p:nvPr/>
        </p:nvSpPr>
        <p:spPr>
          <a:xfrm>
            <a:off x="0" y="1575460"/>
            <a:ext cx="9144000" cy="5324535"/>
          </a:xfrm>
          <a:prstGeom prst="rect">
            <a:avLst/>
          </a:prstGeom>
          <a:noFill/>
        </p:spPr>
        <p:txBody>
          <a:bodyPr wrap="square" rtlCol="0">
            <a:spAutoFit/>
          </a:bodyPr>
          <a:lstStyle/>
          <a:p>
            <a:pPr marL="342900" indent="-342900">
              <a:buClr>
                <a:srgbClr val="8F23B3"/>
              </a:buClr>
              <a:buFont typeface="Arial" pitchFamily="34" charset="0"/>
              <a:buChar char="•"/>
            </a:pPr>
            <a:r>
              <a:rPr lang="en-US" sz="2000" dirty="0"/>
              <a:t>In all </a:t>
            </a:r>
            <a:r>
              <a:rPr lang="en-US" sz="2000" b="1" dirty="0" smtClean="0">
                <a:solidFill>
                  <a:srgbClr val="8F23B3"/>
                </a:solidFill>
              </a:rPr>
              <a:t>Evidence Tables</a:t>
            </a:r>
            <a:r>
              <a:rPr lang="en-US" sz="2000" dirty="0" smtClean="0">
                <a:solidFill>
                  <a:srgbClr val="8F23B3"/>
                </a:solidFill>
              </a:rPr>
              <a:t> </a:t>
            </a:r>
            <a:r>
              <a:rPr lang="en-US" sz="2000" dirty="0"/>
              <a:t>for </a:t>
            </a:r>
            <a:r>
              <a:rPr lang="en-US" sz="2000" dirty="0" smtClean="0"/>
              <a:t>Grades </a:t>
            </a:r>
            <a:r>
              <a:rPr lang="en-US" sz="2000" dirty="0"/>
              <a:t>3 – 11 </a:t>
            </a:r>
            <a:r>
              <a:rPr lang="en-US" sz="2000" b="1" dirty="0" smtClean="0">
                <a:solidFill>
                  <a:srgbClr val="8F23B3"/>
                </a:solidFill>
              </a:rPr>
              <a:t>Standard </a:t>
            </a:r>
            <a:r>
              <a:rPr lang="en-US" sz="2000" b="1" dirty="0">
                <a:solidFill>
                  <a:srgbClr val="8F23B3"/>
                </a:solidFill>
              </a:rPr>
              <a:t>1</a:t>
            </a:r>
            <a:r>
              <a:rPr lang="en-US" sz="2000" b="1" dirty="0"/>
              <a:t> </a:t>
            </a:r>
            <a:r>
              <a:rPr lang="en-US" sz="2000" dirty="0"/>
              <a:t>is always </a:t>
            </a:r>
            <a:r>
              <a:rPr lang="en-US" sz="2000" dirty="0" smtClean="0"/>
              <a:t>combined </a:t>
            </a:r>
            <a:r>
              <a:rPr lang="en-US" sz="2000" dirty="0"/>
              <a:t>with </a:t>
            </a:r>
            <a:r>
              <a:rPr lang="en-US" sz="2000" dirty="0" smtClean="0"/>
              <a:t>the teaching of any </a:t>
            </a:r>
            <a:r>
              <a:rPr lang="en-US" sz="2000" dirty="0"/>
              <a:t>of the other standards</a:t>
            </a:r>
            <a:r>
              <a:rPr lang="en-US" sz="2000" dirty="0" smtClean="0"/>
              <a:t>.</a:t>
            </a:r>
          </a:p>
          <a:p>
            <a:pPr marL="342900" indent="-342900">
              <a:buClr>
                <a:srgbClr val="8F23B3"/>
              </a:buClr>
              <a:buFont typeface="Arial" pitchFamily="34" charset="0"/>
              <a:buChar char="•"/>
            </a:pPr>
            <a:endParaRPr lang="en-US" sz="2000" dirty="0" smtClean="0"/>
          </a:p>
          <a:p>
            <a:pPr marL="342900" indent="-342900">
              <a:buClr>
                <a:srgbClr val="8F23B3"/>
              </a:buClr>
              <a:buFont typeface="Arial" pitchFamily="34" charset="0"/>
              <a:buChar char="•"/>
            </a:pPr>
            <a:r>
              <a:rPr lang="en-US" sz="2000" dirty="0" smtClean="0"/>
              <a:t>More than one evidence may be combined with </a:t>
            </a:r>
            <a:r>
              <a:rPr lang="en-US" sz="2000" b="1" dirty="0" smtClean="0">
                <a:solidFill>
                  <a:srgbClr val="8F23B3"/>
                </a:solidFill>
              </a:rPr>
              <a:t>Standard 1</a:t>
            </a:r>
            <a:r>
              <a:rPr lang="en-US" sz="2000" dirty="0" smtClean="0"/>
              <a:t>. </a:t>
            </a:r>
          </a:p>
          <a:p>
            <a:pPr marL="342900" indent="-342900">
              <a:buClr>
                <a:srgbClr val="8F23B3"/>
              </a:buClr>
              <a:buFont typeface="Arial" pitchFamily="34" charset="0"/>
              <a:buChar char="•"/>
            </a:pPr>
            <a:endParaRPr lang="en-US" sz="2000" dirty="0" smtClean="0"/>
          </a:p>
          <a:p>
            <a:pPr marL="342900" indent="-342900">
              <a:buClr>
                <a:srgbClr val="8F23B3"/>
              </a:buClr>
              <a:buFont typeface="Arial" pitchFamily="34" charset="0"/>
              <a:buChar char="•"/>
            </a:pPr>
            <a:r>
              <a:rPr lang="en-US" sz="2000" dirty="0" smtClean="0"/>
              <a:t>Texts need </a:t>
            </a:r>
            <a:r>
              <a:rPr lang="en-US" sz="2000" dirty="0"/>
              <a:t>to </a:t>
            </a:r>
            <a:r>
              <a:rPr lang="en-US" sz="2000" dirty="0" smtClean="0"/>
              <a:t>be complex </a:t>
            </a:r>
            <a:r>
              <a:rPr lang="en-US" sz="2000" dirty="0"/>
              <a:t>literary or informational text </a:t>
            </a:r>
            <a:r>
              <a:rPr lang="en-US" sz="2000" dirty="0" smtClean="0"/>
              <a:t>(s)that students will use </a:t>
            </a:r>
            <a:r>
              <a:rPr lang="en-US" sz="2000" dirty="0"/>
              <a:t>as a </a:t>
            </a:r>
            <a:r>
              <a:rPr lang="en-US" sz="2000" dirty="0" smtClean="0"/>
              <a:t>basis </a:t>
            </a:r>
            <a:r>
              <a:rPr lang="en-US" sz="2000" dirty="0"/>
              <a:t>for their answers</a:t>
            </a:r>
            <a:r>
              <a:rPr lang="en-US" sz="2000" dirty="0" smtClean="0"/>
              <a:t>.</a:t>
            </a:r>
          </a:p>
          <a:p>
            <a:pPr marL="342900" indent="-342900">
              <a:buClr>
                <a:srgbClr val="8F23B3"/>
              </a:buClr>
              <a:buFont typeface="Arial" pitchFamily="34" charset="0"/>
              <a:buChar char="•"/>
            </a:pPr>
            <a:endParaRPr lang="en-US" sz="2000" dirty="0" smtClean="0"/>
          </a:p>
          <a:p>
            <a:pPr marL="342900" indent="-342900">
              <a:buClr>
                <a:srgbClr val="8F23B3"/>
              </a:buClr>
              <a:buFont typeface="Arial" pitchFamily="34" charset="0"/>
              <a:buChar char="•"/>
            </a:pPr>
            <a:r>
              <a:rPr lang="en-US" sz="2000" dirty="0" smtClean="0"/>
              <a:t>Effective </a:t>
            </a:r>
            <a:r>
              <a:rPr lang="en-US" sz="2000" dirty="0"/>
              <a:t>text dependent </a:t>
            </a:r>
            <a:r>
              <a:rPr lang="en-US" sz="2000" dirty="0" smtClean="0"/>
              <a:t>questions require </a:t>
            </a:r>
            <a:r>
              <a:rPr lang="en-US" sz="2000" dirty="0" smtClean="0">
                <a:ea typeface="ＭＳ Ｐゴシック" pitchFamily="34" charset="-128"/>
              </a:rPr>
              <a:t>students</a:t>
            </a:r>
            <a:r>
              <a:rPr lang="en-US" altLang="ja-JP" sz="2000" dirty="0" smtClean="0">
                <a:ea typeface="ＭＳ Ｐゴシック" pitchFamily="34" charset="-128"/>
              </a:rPr>
              <a:t> to draw evidence from a text to support their answers.</a:t>
            </a:r>
            <a:endParaRPr lang="en-US" altLang="ja-JP" sz="2000" dirty="0">
              <a:ea typeface="ＭＳ Ｐゴシック" pitchFamily="34" charset="-128"/>
            </a:endParaRPr>
          </a:p>
          <a:p>
            <a:pPr marL="342900" indent="-342900">
              <a:buClr>
                <a:srgbClr val="8F23B3"/>
              </a:buClr>
              <a:buFont typeface="Arial" pitchFamily="34" charset="0"/>
              <a:buChar char="•"/>
            </a:pPr>
            <a:endParaRPr lang="en-US" sz="2000" dirty="0" smtClean="0">
              <a:ea typeface="ＭＳ Ｐゴシック" pitchFamily="34" charset="-128"/>
            </a:endParaRPr>
          </a:p>
          <a:p>
            <a:pPr marL="342900" indent="-342900">
              <a:buClr>
                <a:srgbClr val="8F23B3"/>
              </a:buClr>
              <a:buFont typeface="Arial" pitchFamily="34" charset="0"/>
              <a:buChar char="•"/>
            </a:pPr>
            <a:r>
              <a:rPr lang="en-US" sz="2000" b="1" dirty="0" smtClean="0">
                <a:solidFill>
                  <a:srgbClr val="8F23B3"/>
                </a:solidFill>
                <a:ea typeface="ＭＳ Ｐゴシック" pitchFamily="34" charset="-128"/>
              </a:rPr>
              <a:t>Careful and </a:t>
            </a:r>
            <a:r>
              <a:rPr lang="en-US" sz="2000" b="1" dirty="0">
                <a:solidFill>
                  <a:srgbClr val="8F23B3"/>
                </a:solidFill>
                <a:ea typeface="ＭＳ Ｐゴシック" pitchFamily="34" charset="-128"/>
              </a:rPr>
              <a:t>close reading </a:t>
            </a:r>
            <a:r>
              <a:rPr lang="en-US" sz="2000" dirty="0" smtClean="0">
                <a:ea typeface="ＭＳ Ｐゴシック" pitchFamily="34" charset="-128"/>
              </a:rPr>
              <a:t>is required in order to determine meaning and answer questions.</a:t>
            </a:r>
          </a:p>
          <a:p>
            <a:pPr marL="342900" indent="-342900">
              <a:buClr>
                <a:srgbClr val="8F23B3"/>
              </a:buClr>
              <a:buFont typeface="Arial" pitchFamily="34" charset="0"/>
              <a:buChar char="•"/>
            </a:pPr>
            <a:endParaRPr lang="en-US" sz="2000" dirty="0">
              <a:ea typeface="ＭＳ Ｐゴシック" pitchFamily="34" charset="-128"/>
            </a:endParaRPr>
          </a:p>
          <a:p>
            <a:pPr marL="342900" indent="-342900">
              <a:buClr>
                <a:srgbClr val="8F23B3"/>
              </a:buClr>
              <a:buFont typeface="Arial" pitchFamily="34" charset="0"/>
              <a:buChar char="•"/>
            </a:pPr>
            <a:r>
              <a:rPr lang="en-US" sz="2000" dirty="0" smtClean="0">
                <a:ea typeface="ＭＳ Ｐゴシック" pitchFamily="34" charset="-128"/>
              </a:rPr>
              <a:t>Written tasks should require </a:t>
            </a:r>
            <a:r>
              <a:rPr lang="en-US" sz="2000" b="1" dirty="0">
                <a:solidFill>
                  <a:srgbClr val="8F23B3"/>
                </a:solidFill>
                <a:ea typeface="ＭＳ Ｐゴシック" pitchFamily="34" charset="-128"/>
              </a:rPr>
              <a:t>writing to sources </a:t>
            </a:r>
            <a:r>
              <a:rPr lang="en-US" sz="2000" dirty="0">
                <a:ea typeface="ＭＳ Ｐゴシック" pitchFamily="34" charset="-128"/>
              </a:rPr>
              <a:t>rather than to a de-contextualized or </a:t>
            </a:r>
            <a:r>
              <a:rPr lang="en-US" sz="2000" dirty="0" smtClean="0">
                <a:ea typeface="ＭＳ Ｐゴシック" pitchFamily="34" charset="-128"/>
              </a:rPr>
              <a:t>generalized </a:t>
            </a:r>
            <a:r>
              <a:rPr lang="en-US" sz="2000" dirty="0">
                <a:ea typeface="ＭＳ Ｐゴシック" pitchFamily="34" charset="-128"/>
              </a:rPr>
              <a:t>prompt </a:t>
            </a:r>
            <a:r>
              <a:rPr lang="en-US" sz="2000" dirty="0" smtClean="0">
                <a:ea typeface="ＭＳ Ｐゴシック" pitchFamily="34" charset="-128"/>
              </a:rPr>
              <a:t>and should require </a:t>
            </a:r>
            <a:r>
              <a:rPr lang="en-US" sz="2000" dirty="0">
                <a:ea typeface="ＭＳ Ｐゴシック" pitchFamily="34" charset="-128"/>
              </a:rPr>
              <a:t>students to apply the </a:t>
            </a:r>
            <a:r>
              <a:rPr lang="en-US" sz="2000" b="1" dirty="0">
                <a:solidFill>
                  <a:srgbClr val="8F23B3"/>
                </a:solidFill>
                <a:ea typeface="ＭＳ Ｐゴシック" pitchFamily="34" charset="-128"/>
              </a:rPr>
              <a:t>knowledge of </a:t>
            </a:r>
            <a:r>
              <a:rPr lang="en-US" sz="2000" b="1" dirty="0" smtClean="0">
                <a:solidFill>
                  <a:srgbClr val="8F23B3"/>
                </a:solidFill>
                <a:ea typeface="ＭＳ Ｐゴシック" pitchFamily="34" charset="-128"/>
              </a:rPr>
              <a:t>language  and conventions.</a:t>
            </a:r>
            <a:endParaRPr lang="en-US" sz="2000" b="1" dirty="0">
              <a:solidFill>
                <a:srgbClr val="8F23B3"/>
              </a:solidFill>
            </a:endParaRPr>
          </a:p>
        </p:txBody>
      </p:sp>
      <p:sp>
        <p:nvSpPr>
          <p:cNvPr id="4" name="Slide Number Placeholder 2"/>
          <p:cNvSpPr>
            <a:spLocks noGrp="1"/>
          </p:cNvSpPr>
          <p:nvPr>
            <p:ph type="sldNum" sz="quarter" idx="4294967295"/>
          </p:nvPr>
        </p:nvSpPr>
        <p:spPr>
          <a:xfrm>
            <a:off x="2" y="6569078"/>
            <a:ext cx="609600" cy="288925"/>
          </a:xfrm>
          <a:prstGeom prst="rect">
            <a:avLst/>
          </a:prstGeom>
        </p:spPr>
        <p:txBody>
          <a:bodyPr>
            <a:noAutofit/>
          </a:bodyPr>
          <a:lstStyle/>
          <a:p>
            <a:pPr algn="ctr"/>
            <a:fld id="{CFC53C1E-EA2A-4099-BDC8-9BCDAEB0229E}" type="slidenum">
              <a:rPr lang="en-US" sz="1400" smtClean="0"/>
              <a:pPr algn="ctr"/>
              <a:t>20</a:t>
            </a:fld>
            <a:endParaRPr lang="en-US" sz="1400" dirty="0"/>
          </a:p>
        </p:txBody>
      </p:sp>
    </p:spTree>
    <p:extLst>
      <p:ext uri="{BB962C8B-B14F-4D97-AF65-F5344CB8AC3E}">
        <p14:creationId xmlns="" xmlns:p14="http://schemas.microsoft.com/office/powerpoint/2010/main" val="4158313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248400" y="5029200"/>
            <a:ext cx="2752724" cy="1510223"/>
          </a:xfrm>
          <a:prstGeom prst="rect">
            <a:avLst/>
          </a:prstGeom>
        </p:spPr>
      </p:pic>
      <p:sp>
        <p:nvSpPr>
          <p:cNvPr id="3" name="Text Placeholder 1"/>
          <p:cNvSpPr>
            <a:spLocks noGrp="1"/>
          </p:cNvSpPr>
          <p:nvPr>
            <p:ph type="body" sz="quarter" idx="4294967295"/>
          </p:nvPr>
        </p:nvSpPr>
        <p:spPr bwMode="auto">
          <a:xfrm>
            <a:off x="0" y="2667000"/>
            <a:ext cx="9144000" cy="24384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0" indent="0" algn="ctr" eaLnBrk="1" hangingPunct="1">
              <a:buNone/>
            </a:pPr>
            <a:endParaRPr lang="en-US" sz="2100" b="1" dirty="0" smtClean="0">
              <a:latin typeface="Calibri" charset="0"/>
            </a:endParaRPr>
          </a:p>
          <a:p>
            <a:pPr marL="0" indent="0" algn="ctr" eaLnBrk="1" hangingPunct="1">
              <a:buNone/>
            </a:pPr>
            <a:endParaRPr lang="en-US" sz="2100" b="1" dirty="0">
              <a:latin typeface="Calibri" charset="0"/>
            </a:endParaRPr>
          </a:p>
          <a:p>
            <a:pPr marL="0" indent="0" algn="ctr" eaLnBrk="1" hangingPunct="1">
              <a:buNone/>
            </a:pPr>
            <a:r>
              <a:rPr lang="en-US" sz="2100" b="1" dirty="0">
                <a:latin typeface="Calibri" charset="0"/>
              </a:rPr>
              <a:t>Partnership for Assessment of Readiness for College and Careers</a:t>
            </a:r>
          </a:p>
          <a:p>
            <a:pPr marL="0" indent="0" algn="ctr" eaLnBrk="1" hangingPunct="1">
              <a:buNone/>
            </a:pPr>
            <a:r>
              <a:rPr lang="en-US" sz="2100" b="1" dirty="0" smtClean="0">
                <a:latin typeface="Calibri" charset="0"/>
                <a:hlinkClick r:id="rId4"/>
              </a:rPr>
              <a:t>www.parcconline.org</a:t>
            </a:r>
            <a:endParaRPr lang="en-US" sz="2100" b="1" dirty="0">
              <a:latin typeface="Calibri" charset="0"/>
            </a:endParaRPr>
          </a:p>
          <a:p>
            <a:pPr marL="0" indent="0" algn="ctr" eaLnBrk="1" hangingPunct="1">
              <a:buNone/>
            </a:pPr>
            <a:endParaRPr lang="en-US" sz="2100" b="1" dirty="0">
              <a:latin typeface="Calibri" charset="0"/>
            </a:endParaRPr>
          </a:p>
          <a:p>
            <a:pPr marL="0" indent="0" algn="ctr" eaLnBrk="1" hangingPunct="1">
              <a:buNone/>
            </a:pPr>
            <a:endParaRPr lang="en-US" sz="2100" b="1" dirty="0">
              <a:latin typeface="Calibri" charset="0"/>
            </a:endParaRPr>
          </a:p>
          <a:p>
            <a:pPr marL="0" indent="0" eaLnBrk="1" hangingPunct="1">
              <a:buNone/>
            </a:pPr>
            <a:endParaRPr lang="en-US" sz="1800" dirty="0">
              <a:latin typeface="Calibri" charset="0"/>
            </a:endParaRPr>
          </a:p>
          <a:p>
            <a:pPr marL="0" indent="0" eaLnBrk="1" hangingPunct="1">
              <a:buNone/>
            </a:pPr>
            <a:endParaRPr lang="en-US" sz="1800" dirty="0">
              <a:latin typeface="Calibri" charset="0"/>
            </a:endParaRPr>
          </a:p>
        </p:txBody>
      </p:sp>
    </p:spTree>
    <p:extLst>
      <p:ext uri="{BB962C8B-B14F-4D97-AF65-F5344CB8AC3E}">
        <p14:creationId xmlns="" xmlns:p14="http://schemas.microsoft.com/office/powerpoint/2010/main" val="40093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normAutofit lnSpcReduction="10000"/>
          </a:bodyPr>
          <a:lstStyle/>
          <a:p>
            <a:fld id="{CFC53C1E-EA2A-4099-BDC8-9BCDAEB0229E}" type="slidenum">
              <a:rPr lang="en-US" smtClean="0"/>
              <a:pPr/>
              <a:t>3</a:t>
            </a:fld>
            <a:endParaRPr lang="en-US" dirty="0"/>
          </a:p>
        </p:txBody>
      </p:sp>
      <p:sp>
        <p:nvSpPr>
          <p:cNvPr id="11" name="Title 10"/>
          <p:cNvSpPr>
            <a:spLocks noGrp="1"/>
          </p:cNvSpPr>
          <p:nvPr>
            <p:ph type="title"/>
          </p:nvPr>
        </p:nvSpPr>
        <p:spPr/>
        <p:txBody>
          <a:bodyPr/>
          <a:lstStyle/>
          <a:p>
            <a:r>
              <a:rPr lang="en-US" dirty="0" smtClean="0"/>
              <a:t>ELA/Literacy Claims for the PARCC Summative Assessments</a:t>
            </a:r>
            <a:endParaRPr lang="en-US" dirty="0"/>
          </a:p>
        </p:txBody>
      </p:sp>
      <p:pic>
        <p:nvPicPr>
          <p:cNvPr id="5" name="Picture 4"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85800" y="1676400"/>
            <a:ext cx="8686800" cy="5031698"/>
          </a:xfrm>
          <a:prstGeom prst="rect">
            <a:avLst/>
          </a:prstGeom>
        </p:spPr>
      </p:pic>
    </p:spTree>
    <p:extLst>
      <p:ext uri="{BB962C8B-B14F-4D97-AF65-F5344CB8AC3E}">
        <p14:creationId xmlns="" xmlns:p14="http://schemas.microsoft.com/office/powerpoint/2010/main" val="276872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normAutofit/>
          </a:bodyPr>
          <a:lstStyle/>
          <a:p>
            <a:r>
              <a:rPr lang="en-US" dirty="0" smtClean="0"/>
              <a:t>Reading an Evidence Table</a:t>
            </a:r>
            <a:endParaRPr lang="en-US" dirty="0"/>
          </a:p>
        </p:txBody>
      </p:sp>
      <p:sp>
        <p:nvSpPr>
          <p:cNvPr id="9" name="TextBox 8"/>
          <p:cNvSpPr txBox="1"/>
          <p:nvPr/>
        </p:nvSpPr>
        <p:spPr>
          <a:xfrm>
            <a:off x="537143" y="1688162"/>
            <a:ext cx="761491" cy="369332"/>
          </a:xfrm>
          <a:prstGeom prst="rect">
            <a:avLst/>
          </a:prstGeom>
          <a:noFill/>
        </p:spPr>
        <p:txBody>
          <a:bodyPr wrap="none" rtlCol="0">
            <a:spAutoFit/>
          </a:bodyPr>
          <a:lstStyle/>
          <a:p>
            <a:r>
              <a:rPr lang="en-US" b="1" dirty="0" smtClean="0"/>
              <a:t>Grade</a:t>
            </a:r>
            <a:endParaRPr lang="en-US" b="1" dirty="0"/>
          </a:p>
        </p:txBody>
      </p:sp>
      <p:cxnSp>
        <p:nvCxnSpPr>
          <p:cNvPr id="10" name="Straight Arrow Connector 9"/>
          <p:cNvCxnSpPr/>
          <p:nvPr/>
        </p:nvCxnSpPr>
        <p:spPr>
          <a:xfrm>
            <a:off x="1981200" y="144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62791" y="1930501"/>
            <a:ext cx="720069" cy="369332"/>
          </a:xfrm>
          <a:prstGeom prst="rect">
            <a:avLst/>
          </a:prstGeom>
          <a:noFill/>
        </p:spPr>
        <p:txBody>
          <a:bodyPr wrap="none" rtlCol="0">
            <a:spAutoFit/>
          </a:bodyPr>
          <a:lstStyle/>
          <a:p>
            <a:r>
              <a:rPr lang="en-US" b="1" dirty="0" smtClean="0"/>
              <a:t>Claim</a:t>
            </a:r>
            <a:endParaRPr lang="en-US" b="1" dirty="0"/>
          </a:p>
        </p:txBody>
      </p:sp>
      <p:cxnSp>
        <p:nvCxnSpPr>
          <p:cNvPr id="12" name="Straight Arrow Connector 11"/>
          <p:cNvCxnSpPr/>
          <p:nvPr/>
        </p:nvCxnSpPr>
        <p:spPr>
          <a:xfrm>
            <a:off x="1274580" y="1872828"/>
            <a:ext cx="8590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25001" y="3733800"/>
            <a:ext cx="1269750" cy="1631216"/>
          </a:xfrm>
          <a:prstGeom prst="rect">
            <a:avLst/>
          </a:prstGeom>
          <a:noFill/>
        </p:spPr>
        <p:txBody>
          <a:bodyPr wrap="square" rtlCol="0">
            <a:spAutoFit/>
          </a:bodyPr>
          <a:lstStyle/>
          <a:p>
            <a:r>
              <a:rPr lang="en-US" b="1" dirty="0" smtClean="0"/>
              <a:t>Standards:</a:t>
            </a:r>
          </a:p>
          <a:p>
            <a:r>
              <a:rPr lang="en-US" sz="1600" b="1" dirty="0">
                <a:solidFill>
                  <a:schemeClr val="bg2">
                    <a:lumMod val="25000"/>
                  </a:schemeClr>
                </a:solidFill>
              </a:rPr>
              <a:t>RL</a:t>
            </a:r>
            <a:r>
              <a:rPr lang="en-US" sz="1600" dirty="0">
                <a:solidFill>
                  <a:schemeClr val="bg2">
                    <a:lumMod val="25000"/>
                  </a:schemeClr>
                </a:solidFill>
              </a:rPr>
              <a:t> </a:t>
            </a:r>
            <a:r>
              <a:rPr lang="en-US" sz="1600" dirty="0"/>
              <a:t>–Reading Literary</a:t>
            </a:r>
          </a:p>
          <a:p>
            <a:r>
              <a:rPr lang="en-US" sz="1600" b="1" dirty="0">
                <a:solidFill>
                  <a:schemeClr val="bg2">
                    <a:lumMod val="25000"/>
                  </a:schemeClr>
                </a:solidFill>
              </a:rPr>
              <a:t>RI</a:t>
            </a:r>
            <a:r>
              <a:rPr lang="en-US" sz="1600" dirty="0"/>
              <a:t> – Reading Information</a:t>
            </a:r>
          </a:p>
          <a:p>
            <a:endParaRPr lang="en-US" dirty="0"/>
          </a:p>
        </p:txBody>
      </p:sp>
      <p:cxnSp>
        <p:nvCxnSpPr>
          <p:cNvPr id="14" name="Straight Arrow Connector 13"/>
          <p:cNvCxnSpPr/>
          <p:nvPr/>
        </p:nvCxnSpPr>
        <p:spPr>
          <a:xfrm>
            <a:off x="1350780" y="2057494"/>
            <a:ext cx="7828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248400" y="6398167"/>
            <a:ext cx="1269750" cy="369332"/>
          </a:xfrm>
          <a:prstGeom prst="rect">
            <a:avLst/>
          </a:prstGeom>
          <a:noFill/>
        </p:spPr>
        <p:txBody>
          <a:bodyPr wrap="square" rtlCol="0">
            <a:spAutoFit/>
          </a:bodyPr>
          <a:lstStyle/>
          <a:p>
            <a:r>
              <a:rPr lang="en-US" dirty="0" smtClean="0"/>
              <a:t>Evidences</a:t>
            </a:r>
            <a:endParaRPr lang="en-US" dirty="0"/>
          </a:p>
        </p:txBody>
      </p:sp>
      <p:sp>
        <p:nvSpPr>
          <p:cNvPr id="22" name="Left Brace 21"/>
          <p:cNvSpPr/>
          <p:nvPr/>
        </p:nvSpPr>
        <p:spPr>
          <a:xfrm>
            <a:off x="1822387" y="2667000"/>
            <a:ext cx="235013" cy="2895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ight Brace 23"/>
          <p:cNvSpPr/>
          <p:nvPr/>
        </p:nvSpPr>
        <p:spPr>
          <a:xfrm rot="5400000">
            <a:off x="6591752" y="4988467"/>
            <a:ext cx="304800" cy="2514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Rectangle 1"/>
          <p:cNvSpPr/>
          <p:nvPr/>
        </p:nvSpPr>
        <p:spPr>
          <a:xfrm>
            <a:off x="6248400" y="4229100"/>
            <a:ext cx="228600"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247900" y="1688162"/>
            <a:ext cx="6477905" cy="4372586"/>
          </a:xfrm>
          <a:prstGeom prst="rect">
            <a:avLst/>
          </a:prstGeom>
        </p:spPr>
      </p:pic>
      <p:sp>
        <p:nvSpPr>
          <p:cNvPr id="15"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4</a:t>
            </a:fld>
            <a:endParaRPr lang="en-US" sz="1400" dirty="0"/>
          </a:p>
        </p:txBody>
      </p:sp>
    </p:spTree>
    <p:extLst>
      <p:ext uri="{BB962C8B-B14F-4D97-AF65-F5344CB8AC3E}">
        <p14:creationId xmlns="" xmlns:p14="http://schemas.microsoft.com/office/powerpoint/2010/main" val="78666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745474" y="1905000"/>
            <a:ext cx="6348699" cy="4671883"/>
          </a:xfrm>
          <a:prstGeom prst="rect">
            <a:avLst/>
          </a:prstGeom>
        </p:spPr>
      </p:pic>
      <p:sp>
        <p:nvSpPr>
          <p:cNvPr id="3" name="Title 2"/>
          <p:cNvSpPr>
            <a:spLocks noGrp="1"/>
          </p:cNvSpPr>
          <p:nvPr>
            <p:ph type="title"/>
          </p:nvPr>
        </p:nvSpPr>
        <p:spPr>
          <a:xfrm>
            <a:off x="2926876" y="0"/>
            <a:ext cx="6217124" cy="1219200"/>
          </a:xfrm>
        </p:spPr>
        <p:txBody>
          <a:bodyPr>
            <a:normAutofit/>
          </a:bodyPr>
          <a:lstStyle/>
          <a:p>
            <a:r>
              <a:rPr lang="en-US" dirty="0" smtClean="0"/>
              <a:t>Reading an  Evidence Table for </a:t>
            </a:r>
            <a:br>
              <a:rPr lang="en-US" dirty="0" smtClean="0"/>
            </a:br>
            <a:r>
              <a:rPr lang="en-US" dirty="0" smtClean="0"/>
              <a:t>Grades 6 -11</a:t>
            </a:r>
            <a:endParaRPr lang="en-US" dirty="0"/>
          </a:p>
        </p:txBody>
      </p:sp>
      <p:sp>
        <p:nvSpPr>
          <p:cNvPr id="13" name="TextBox 12"/>
          <p:cNvSpPr txBox="1"/>
          <p:nvPr/>
        </p:nvSpPr>
        <p:spPr>
          <a:xfrm>
            <a:off x="316173" y="2386263"/>
            <a:ext cx="2362200" cy="3693319"/>
          </a:xfrm>
          <a:prstGeom prst="rect">
            <a:avLst/>
          </a:prstGeom>
          <a:noFill/>
        </p:spPr>
        <p:txBody>
          <a:bodyPr wrap="square" rtlCol="0">
            <a:spAutoFit/>
          </a:bodyPr>
          <a:lstStyle/>
          <a:p>
            <a:r>
              <a:rPr lang="en-US" dirty="0" smtClean="0"/>
              <a:t>Standards: </a:t>
            </a:r>
          </a:p>
          <a:p>
            <a:r>
              <a:rPr lang="en-US" dirty="0" smtClean="0"/>
              <a:t>In </a:t>
            </a:r>
            <a:r>
              <a:rPr lang="en-US" b="1" dirty="0" smtClean="0"/>
              <a:t>Grades 6 – 11 Literacy Standards </a:t>
            </a:r>
          </a:p>
          <a:p>
            <a:r>
              <a:rPr lang="en-US" dirty="0" smtClean="0"/>
              <a:t>for</a:t>
            </a:r>
            <a:r>
              <a:rPr lang="en-US" b="1" dirty="0" smtClean="0">
                <a:solidFill>
                  <a:schemeClr val="bg2">
                    <a:lumMod val="25000"/>
                  </a:schemeClr>
                </a:solidFill>
              </a:rPr>
              <a:t> </a:t>
            </a:r>
            <a:r>
              <a:rPr lang="en-US" b="1" dirty="0" smtClean="0"/>
              <a:t>Reading History/Social Studies </a:t>
            </a:r>
            <a:r>
              <a:rPr lang="en-US" dirty="0" smtClean="0"/>
              <a:t>and for </a:t>
            </a:r>
            <a:r>
              <a:rPr lang="en-US" b="1" dirty="0" smtClean="0"/>
              <a:t>Reading Science/Technical</a:t>
            </a:r>
          </a:p>
          <a:p>
            <a:r>
              <a:rPr lang="en-US" dirty="0" smtClean="0"/>
              <a:t>are added</a:t>
            </a:r>
          </a:p>
          <a:p>
            <a:endParaRPr lang="en-US" dirty="0" smtClean="0"/>
          </a:p>
          <a:p>
            <a:r>
              <a:rPr lang="en-US" b="1" dirty="0" smtClean="0">
                <a:solidFill>
                  <a:schemeClr val="bg2">
                    <a:lumMod val="25000"/>
                  </a:schemeClr>
                </a:solidFill>
              </a:rPr>
              <a:t>RH</a:t>
            </a:r>
            <a:r>
              <a:rPr lang="en-US" dirty="0" smtClean="0"/>
              <a:t> – Reading History/Social Studies</a:t>
            </a:r>
          </a:p>
          <a:p>
            <a:r>
              <a:rPr lang="en-US" b="1" dirty="0" smtClean="0">
                <a:solidFill>
                  <a:schemeClr val="bg2">
                    <a:lumMod val="25000"/>
                  </a:schemeClr>
                </a:solidFill>
              </a:rPr>
              <a:t>RST</a:t>
            </a:r>
            <a:r>
              <a:rPr lang="en-US" dirty="0" smtClean="0"/>
              <a:t> – Reading Science/Technical</a:t>
            </a:r>
            <a:endParaRPr lang="en-US" dirty="0"/>
          </a:p>
        </p:txBody>
      </p:sp>
      <p:sp>
        <p:nvSpPr>
          <p:cNvPr id="2" name="Left Brace 1"/>
          <p:cNvSpPr/>
          <p:nvPr/>
        </p:nvSpPr>
        <p:spPr>
          <a:xfrm>
            <a:off x="2299647" y="2362200"/>
            <a:ext cx="445827" cy="4191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lowchart: Connector 4"/>
          <p:cNvSpPr/>
          <p:nvPr/>
        </p:nvSpPr>
        <p:spPr>
          <a:xfrm>
            <a:off x="2926876" y="3810000"/>
            <a:ext cx="533400" cy="304800"/>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2971800" y="5692716"/>
            <a:ext cx="533400" cy="328863"/>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2971800" y="5029200"/>
            <a:ext cx="533400" cy="304800"/>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2971800" y="3352800"/>
            <a:ext cx="533400" cy="304800"/>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5</a:t>
            </a:fld>
            <a:endParaRPr lang="en-US" sz="1400" dirty="0"/>
          </a:p>
        </p:txBody>
      </p:sp>
    </p:spTree>
    <p:extLst>
      <p:ext uri="{BB962C8B-B14F-4D97-AF65-F5344CB8AC3E}">
        <p14:creationId xmlns="" xmlns:p14="http://schemas.microsoft.com/office/powerpoint/2010/main" val="1824762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438400" y="1295400"/>
            <a:ext cx="6325483" cy="5363324"/>
          </a:xfrm>
          <a:prstGeom prst="rect">
            <a:avLst/>
          </a:prstGeom>
        </p:spPr>
      </p:pic>
      <p:sp>
        <p:nvSpPr>
          <p:cNvPr id="3" name="Title 2"/>
          <p:cNvSpPr>
            <a:spLocks noGrp="1"/>
          </p:cNvSpPr>
          <p:nvPr>
            <p:ph type="title"/>
          </p:nvPr>
        </p:nvSpPr>
        <p:spPr>
          <a:xfrm>
            <a:off x="3200400" y="274638"/>
            <a:ext cx="5486400" cy="639762"/>
          </a:xfrm>
        </p:spPr>
        <p:txBody>
          <a:bodyPr>
            <a:normAutofit fontScale="90000"/>
          </a:bodyPr>
          <a:lstStyle/>
          <a:p>
            <a:r>
              <a:rPr lang="en-US" dirty="0" smtClean="0"/>
              <a:t>Reading a Vocabulary Evidence Table</a:t>
            </a:r>
            <a:endParaRPr lang="en-US" dirty="0"/>
          </a:p>
        </p:txBody>
      </p:sp>
      <p:sp>
        <p:nvSpPr>
          <p:cNvPr id="13" name="TextBox 12"/>
          <p:cNvSpPr txBox="1"/>
          <p:nvPr/>
        </p:nvSpPr>
        <p:spPr>
          <a:xfrm>
            <a:off x="288865" y="4334470"/>
            <a:ext cx="1380142" cy="923330"/>
          </a:xfrm>
          <a:prstGeom prst="rect">
            <a:avLst/>
          </a:prstGeom>
          <a:noFill/>
        </p:spPr>
        <p:txBody>
          <a:bodyPr wrap="square" rtlCol="0">
            <a:spAutoFit/>
          </a:bodyPr>
          <a:lstStyle/>
          <a:p>
            <a:r>
              <a:rPr lang="en-US" b="1" dirty="0" smtClean="0"/>
              <a:t>Standards</a:t>
            </a:r>
            <a:r>
              <a:rPr lang="en-US" dirty="0" smtClean="0"/>
              <a:t>: </a:t>
            </a:r>
          </a:p>
          <a:p>
            <a:r>
              <a:rPr lang="en-US" b="1" dirty="0" smtClean="0">
                <a:solidFill>
                  <a:schemeClr val="bg2">
                    <a:lumMod val="25000"/>
                  </a:schemeClr>
                </a:solidFill>
              </a:rPr>
              <a:t>L</a:t>
            </a:r>
            <a:r>
              <a:rPr lang="en-US" b="1" dirty="0" smtClean="0"/>
              <a:t> </a:t>
            </a:r>
            <a:r>
              <a:rPr lang="en-US" dirty="0" smtClean="0"/>
              <a:t>– Language</a:t>
            </a:r>
            <a:endParaRPr lang="en-US" dirty="0"/>
          </a:p>
        </p:txBody>
      </p:sp>
      <p:sp>
        <p:nvSpPr>
          <p:cNvPr id="2" name="Left Brace 1"/>
          <p:cNvSpPr/>
          <p:nvPr/>
        </p:nvSpPr>
        <p:spPr>
          <a:xfrm>
            <a:off x="1371600" y="3146530"/>
            <a:ext cx="533400" cy="305851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lowchart: Connector 13"/>
          <p:cNvSpPr/>
          <p:nvPr/>
        </p:nvSpPr>
        <p:spPr>
          <a:xfrm>
            <a:off x="2438400" y="3610725"/>
            <a:ext cx="495300" cy="341316"/>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2525682" y="2362200"/>
            <a:ext cx="495300" cy="341316"/>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506348" y="2975872"/>
            <a:ext cx="495300" cy="341316"/>
          </a:xfrm>
          <a:prstGeom prst="flowChartConnector">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6</a:t>
            </a:fld>
            <a:endParaRPr lang="en-US" sz="1400" dirty="0"/>
          </a:p>
        </p:txBody>
      </p:sp>
    </p:spTree>
    <p:extLst>
      <p:ext uri="{BB962C8B-B14F-4D97-AF65-F5344CB8AC3E}">
        <p14:creationId xmlns="" xmlns:p14="http://schemas.microsoft.com/office/powerpoint/2010/main" val="2352158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9400" y="0"/>
            <a:ext cx="6324600" cy="1219200"/>
          </a:xfrm>
        </p:spPr>
        <p:txBody>
          <a:bodyPr>
            <a:normAutofit/>
          </a:bodyPr>
          <a:lstStyle/>
          <a:p>
            <a:r>
              <a:rPr lang="en-US" dirty="0" smtClean="0"/>
              <a:t>Reading the Writing Evidence Tables</a:t>
            </a:r>
            <a:endParaRPr lang="en-US" dirty="0"/>
          </a:p>
        </p:txBody>
      </p:sp>
      <p:sp>
        <p:nvSpPr>
          <p:cNvPr id="9" name="TextBox 8"/>
          <p:cNvSpPr txBox="1"/>
          <p:nvPr/>
        </p:nvSpPr>
        <p:spPr>
          <a:xfrm>
            <a:off x="537143" y="1688162"/>
            <a:ext cx="761491" cy="369332"/>
          </a:xfrm>
          <a:prstGeom prst="rect">
            <a:avLst/>
          </a:prstGeom>
          <a:noFill/>
        </p:spPr>
        <p:txBody>
          <a:bodyPr wrap="none" rtlCol="0">
            <a:spAutoFit/>
          </a:bodyPr>
          <a:lstStyle/>
          <a:p>
            <a:r>
              <a:rPr lang="en-US" b="1" dirty="0" smtClean="0"/>
              <a:t>Grade</a:t>
            </a:r>
            <a:endParaRPr lang="en-US" b="1" dirty="0"/>
          </a:p>
        </p:txBody>
      </p:sp>
      <p:cxnSp>
        <p:nvCxnSpPr>
          <p:cNvPr id="10" name="Straight Arrow Connector 9"/>
          <p:cNvCxnSpPr/>
          <p:nvPr/>
        </p:nvCxnSpPr>
        <p:spPr>
          <a:xfrm>
            <a:off x="1981200" y="144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62791" y="1930501"/>
            <a:ext cx="720069" cy="369332"/>
          </a:xfrm>
          <a:prstGeom prst="rect">
            <a:avLst/>
          </a:prstGeom>
          <a:noFill/>
        </p:spPr>
        <p:txBody>
          <a:bodyPr wrap="none" rtlCol="0">
            <a:spAutoFit/>
          </a:bodyPr>
          <a:lstStyle/>
          <a:p>
            <a:r>
              <a:rPr lang="en-US" b="1" dirty="0" smtClean="0"/>
              <a:t>Claim</a:t>
            </a:r>
            <a:endParaRPr lang="en-US" b="1" dirty="0"/>
          </a:p>
        </p:txBody>
      </p:sp>
      <p:cxnSp>
        <p:nvCxnSpPr>
          <p:cNvPr id="12" name="Straight Arrow Connector 11"/>
          <p:cNvCxnSpPr/>
          <p:nvPr/>
        </p:nvCxnSpPr>
        <p:spPr>
          <a:xfrm>
            <a:off x="1274580" y="1872828"/>
            <a:ext cx="8590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25001" y="3733800"/>
            <a:ext cx="1269750" cy="892552"/>
          </a:xfrm>
          <a:prstGeom prst="rect">
            <a:avLst/>
          </a:prstGeom>
          <a:noFill/>
        </p:spPr>
        <p:txBody>
          <a:bodyPr wrap="square" rtlCol="0">
            <a:spAutoFit/>
          </a:bodyPr>
          <a:lstStyle/>
          <a:p>
            <a:r>
              <a:rPr lang="en-US" b="1" dirty="0" smtClean="0"/>
              <a:t>Standards:</a:t>
            </a:r>
          </a:p>
          <a:p>
            <a:r>
              <a:rPr lang="en-US" sz="1600" b="1" dirty="0" smtClean="0">
                <a:solidFill>
                  <a:schemeClr val="bg2">
                    <a:lumMod val="25000"/>
                  </a:schemeClr>
                </a:solidFill>
              </a:rPr>
              <a:t>W - Writing</a:t>
            </a:r>
            <a:endParaRPr lang="en-US" sz="1600" dirty="0"/>
          </a:p>
          <a:p>
            <a:endParaRPr lang="en-US" dirty="0"/>
          </a:p>
        </p:txBody>
      </p:sp>
      <p:cxnSp>
        <p:nvCxnSpPr>
          <p:cNvPr id="14" name="Straight Arrow Connector 13"/>
          <p:cNvCxnSpPr/>
          <p:nvPr/>
        </p:nvCxnSpPr>
        <p:spPr>
          <a:xfrm>
            <a:off x="1350780" y="2057494"/>
            <a:ext cx="7828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07139" y="6486035"/>
            <a:ext cx="1269750" cy="369332"/>
          </a:xfrm>
          <a:prstGeom prst="rect">
            <a:avLst/>
          </a:prstGeom>
          <a:noFill/>
        </p:spPr>
        <p:txBody>
          <a:bodyPr wrap="square" rtlCol="0">
            <a:spAutoFit/>
          </a:bodyPr>
          <a:lstStyle/>
          <a:p>
            <a:r>
              <a:rPr lang="en-US" dirty="0" smtClean="0"/>
              <a:t>Evidences</a:t>
            </a:r>
            <a:endParaRPr lang="en-US" dirty="0"/>
          </a:p>
        </p:txBody>
      </p:sp>
      <p:sp>
        <p:nvSpPr>
          <p:cNvPr id="22" name="Left Brace 21"/>
          <p:cNvSpPr/>
          <p:nvPr/>
        </p:nvSpPr>
        <p:spPr>
          <a:xfrm>
            <a:off x="1822387" y="2667000"/>
            <a:ext cx="235013" cy="2895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ight Brace 23"/>
          <p:cNvSpPr/>
          <p:nvPr/>
        </p:nvSpPr>
        <p:spPr>
          <a:xfrm rot="5400000">
            <a:off x="6988566" y="5662615"/>
            <a:ext cx="216932" cy="17786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Rectangle 1"/>
          <p:cNvSpPr/>
          <p:nvPr/>
        </p:nvSpPr>
        <p:spPr>
          <a:xfrm>
            <a:off x="6248400" y="4229100"/>
            <a:ext cx="228600"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creen Clippi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247900" y="1673439"/>
            <a:ext cx="6268272" cy="4706275"/>
          </a:xfrm>
          <a:prstGeom prst="rect">
            <a:avLst/>
          </a:prstGeom>
        </p:spPr>
      </p:pic>
      <p:sp>
        <p:nvSpPr>
          <p:cNvPr id="15"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7</a:t>
            </a:fld>
            <a:endParaRPr lang="en-US" sz="1400" dirty="0"/>
          </a:p>
        </p:txBody>
      </p:sp>
    </p:spTree>
    <p:extLst>
      <p:ext uri="{BB962C8B-B14F-4D97-AF65-F5344CB8AC3E}">
        <p14:creationId xmlns="" xmlns:p14="http://schemas.microsoft.com/office/powerpoint/2010/main" val="1389331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00200"/>
            <a:ext cx="9144000" cy="5257800"/>
          </a:xfrm>
        </p:spPr>
        <p:txBody>
          <a:bodyPr>
            <a:normAutofit/>
          </a:bodyPr>
          <a:lstStyle/>
          <a:p>
            <a:r>
              <a:rPr lang="en-US" dirty="0" smtClean="0"/>
              <a:t>To </a:t>
            </a:r>
            <a:r>
              <a:rPr lang="en-US" dirty="0"/>
              <a:t>see ways to combine standards naturally when designing instructional tasks </a:t>
            </a:r>
            <a:endParaRPr lang="en-US" dirty="0" smtClean="0"/>
          </a:p>
          <a:p>
            <a:r>
              <a:rPr lang="en-US" dirty="0"/>
              <a:t>T</a:t>
            </a:r>
            <a:r>
              <a:rPr lang="en-US" dirty="0" smtClean="0"/>
              <a:t>o </a:t>
            </a:r>
            <a:r>
              <a:rPr lang="en-US" dirty="0"/>
              <a:t>help determine alignment of a complex text with standards for instructional passage selection</a:t>
            </a:r>
          </a:p>
          <a:p>
            <a:pPr lvl="0"/>
            <a:r>
              <a:rPr lang="en-US" dirty="0" smtClean="0"/>
              <a:t>To </a:t>
            </a:r>
            <a:r>
              <a:rPr lang="en-US" dirty="0"/>
              <a:t>develop </a:t>
            </a:r>
            <a:r>
              <a:rPr lang="en-US" dirty="0" smtClean="0"/>
              <a:t>the stem for questions/tasks </a:t>
            </a:r>
            <a:r>
              <a:rPr lang="en-US" dirty="0"/>
              <a:t>for </a:t>
            </a:r>
            <a:r>
              <a:rPr lang="en-US" dirty="0" smtClean="0"/>
              <a:t>instruction aligned with the standards</a:t>
            </a:r>
            <a:endParaRPr lang="en-US" dirty="0"/>
          </a:p>
          <a:p>
            <a:pPr lvl="0"/>
            <a:r>
              <a:rPr lang="en-US" dirty="0"/>
              <a:t>T</a:t>
            </a:r>
            <a:r>
              <a:rPr lang="en-US" dirty="0" smtClean="0"/>
              <a:t>o determine and create instructional </a:t>
            </a:r>
            <a:r>
              <a:rPr lang="en-US" dirty="0"/>
              <a:t>scaffolding </a:t>
            </a:r>
            <a:r>
              <a:rPr lang="en-US" dirty="0" smtClean="0"/>
              <a:t> (to think through which </a:t>
            </a:r>
            <a:r>
              <a:rPr lang="en-US" dirty="0"/>
              <a:t>individual, simpler skills </a:t>
            </a:r>
            <a:r>
              <a:rPr lang="en-US" dirty="0" smtClean="0"/>
              <a:t>can be taught first to build to more </a:t>
            </a:r>
            <a:r>
              <a:rPr lang="en-US" dirty="0"/>
              <a:t>complex skills) </a:t>
            </a:r>
          </a:p>
          <a:p>
            <a:r>
              <a:rPr lang="en-US" dirty="0"/>
              <a:t>T</a:t>
            </a:r>
            <a:r>
              <a:rPr lang="en-US" dirty="0" smtClean="0"/>
              <a:t>o </a:t>
            </a:r>
            <a:r>
              <a:rPr lang="en-US" dirty="0"/>
              <a:t>develop rubrics and scoring tools for classroom </a:t>
            </a:r>
            <a:r>
              <a:rPr lang="en-US" dirty="0" smtClean="0"/>
              <a:t>use</a:t>
            </a:r>
          </a:p>
          <a:p>
            <a:endParaRPr lang="en-US" dirty="0"/>
          </a:p>
          <a:p>
            <a:pPr marL="0" lvl="0" indent="0">
              <a:buNone/>
            </a:pPr>
            <a:endParaRPr lang="en-US" dirty="0"/>
          </a:p>
        </p:txBody>
      </p:sp>
      <p:sp>
        <p:nvSpPr>
          <p:cNvPr id="3" name="Title 2"/>
          <p:cNvSpPr>
            <a:spLocks noGrp="1"/>
          </p:cNvSpPr>
          <p:nvPr>
            <p:ph type="title"/>
          </p:nvPr>
        </p:nvSpPr>
        <p:spPr/>
        <p:txBody>
          <a:bodyPr>
            <a:normAutofit/>
          </a:bodyPr>
          <a:lstStyle/>
          <a:p>
            <a:r>
              <a:rPr lang="en-US" dirty="0" smtClean="0"/>
              <a:t>Instructional uses of the evidence statements/tables for teachers </a:t>
            </a:r>
            <a:endParaRPr lang="en-US" dirty="0"/>
          </a:p>
        </p:txBody>
      </p:sp>
      <p:sp>
        <p:nvSpPr>
          <p:cNvPr id="4"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8</a:t>
            </a:fld>
            <a:endParaRPr lang="en-US" sz="1400" dirty="0"/>
          </a:p>
        </p:txBody>
      </p:sp>
    </p:spTree>
    <p:extLst>
      <p:ext uri="{BB962C8B-B14F-4D97-AF65-F5344CB8AC3E}">
        <p14:creationId xmlns="" xmlns:p14="http://schemas.microsoft.com/office/powerpoint/2010/main" val="4154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Standard 1 on the Evidence Tables</a:t>
            </a:r>
            <a:endParaRPr lang="en-US" dirty="0"/>
          </a:p>
        </p:txBody>
      </p:sp>
      <p:sp>
        <p:nvSpPr>
          <p:cNvPr id="5" name="TextBox 4"/>
          <p:cNvSpPr txBox="1"/>
          <p:nvPr/>
        </p:nvSpPr>
        <p:spPr>
          <a:xfrm>
            <a:off x="0" y="1600200"/>
            <a:ext cx="9144000" cy="5632311"/>
          </a:xfrm>
          <a:prstGeom prst="rect">
            <a:avLst/>
          </a:prstGeom>
          <a:noFill/>
        </p:spPr>
        <p:txBody>
          <a:bodyPr wrap="square" rtlCol="0">
            <a:spAutoFit/>
          </a:bodyPr>
          <a:lstStyle/>
          <a:p>
            <a:pPr algn="ctr"/>
            <a:r>
              <a:rPr lang="en-US" sz="2400" b="1" dirty="0" smtClean="0"/>
              <a:t>Standard 1</a:t>
            </a:r>
          </a:p>
          <a:p>
            <a:pPr algn="ctr"/>
            <a:endParaRPr lang="en-US" sz="2400" b="1" dirty="0" smtClean="0"/>
          </a:p>
          <a:p>
            <a:pPr algn="ctr"/>
            <a:r>
              <a:rPr lang="en-US" sz="2400" b="1" dirty="0" smtClean="0">
                <a:solidFill>
                  <a:srgbClr val="8F23B3"/>
                </a:solidFill>
              </a:rPr>
              <a:t>All items measuring this claim require students to read a text prior </a:t>
            </a:r>
          </a:p>
          <a:p>
            <a:pPr algn="ctr"/>
            <a:r>
              <a:rPr lang="en-US" sz="2400" b="1" dirty="0" smtClean="0">
                <a:solidFill>
                  <a:srgbClr val="8F23B3"/>
                </a:solidFill>
              </a:rPr>
              <a:t>to responding to the items (i.e. the item is text dependent)</a:t>
            </a:r>
            <a:endParaRPr lang="en-US" sz="2400" b="1" dirty="0" smtClean="0">
              <a:solidFill>
                <a:schemeClr val="accent4">
                  <a:lumMod val="75000"/>
                </a:schemeClr>
              </a:solidFill>
            </a:endParaRPr>
          </a:p>
          <a:p>
            <a:pPr algn="ctr"/>
            <a:endParaRPr lang="en-US" sz="2400" b="1" dirty="0"/>
          </a:p>
          <a:p>
            <a:pPr algn="ctr"/>
            <a:r>
              <a:rPr lang="en-US" sz="2400" b="1" dirty="0" smtClean="0"/>
              <a:t>This standard is always combined with the assessment of other standards.</a:t>
            </a:r>
            <a:endParaRPr lang="en-US" sz="2400" b="1" dirty="0"/>
          </a:p>
          <a:p>
            <a:r>
              <a:rPr lang="en-US" sz="2400" dirty="0" smtClean="0"/>
              <a:t>                                              </a:t>
            </a:r>
          </a:p>
          <a:p>
            <a:pPr algn="ctr"/>
            <a:r>
              <a:rPr lang="en-US" sz="2400" b="1" dirty="0" smtClean="0"/>
              <a:t>All questions are </a:t>
            </a:r>
            <a:r>
              <a:rPr lang="en-US" sz="2400" b="1" dirty="0" smtClean="0">
                <a:solidFill>
                  <a:srgbClr val="8F23B3"/>
                </a:solidFill>
              </a:rPr>
              <a:t>text dependent</a:t>
            </a:r>
            <a:r>
              <a:rPr lang="en-US" sz="2400" b="1" dirty="0" smtClean="0"/>
              <a:t>.</a:t>
            </a:r>
          </a:p>
          <a:p>
            <a:pPr algn="ctr"/>
            <a:endParaRPr lang="en-US" sz="2400" b="1" dirty="0"/>
          </a:p>
          <a:p>
            <a:pPr algn="ctr"/>
            <a:endParaRPr lang="en-US" sz="2000" b="1" dirty="0" smtClean="0"/>
          </a:p>
          <a:p>
            <a:pPr algn="ctr"/>
            <a:endParaRPr lang="en-US" sz="2000" b="1" dirty="0"/>
          </a:p>
          <a:p>
            <a:pPr algn="ctr"/>
            <a:endParaRPr lang="en-US" sz="2000" b="1" dirty="0" smtClean="0"/>
          </a:p>
          <a:p>
            <a:pPr algn="ctr"/>
            <a:endParaRPr lang="en-US" sz="2000" b="1" dirty="0"/>
          </a:p>
          <a:p>
            <a:pPr algn="ctr"/>
            <a:endParaRPr lang="en-US" sz="2000" b="1" dirty="0" smtClean="0"/>
          </a:p>
          <a:p>
            <a:pPr algn="ctr"/>
            <a:endParaRPr lang="en-US" sz="2000" dirty="0" smtClean="0"/>
          </a:p>
        </p:txBody>
      </p:sp>
      <p:sp>
        <p:nvSpPr>
          <p:cNvPr id="4" name="Slide Number Placeholder 2"/>
          <p:cNvSpPr>
            <a:spLocks noGrp="1"/>
          </p:cNvSpPr>
          <p:nvPr>
            <p:ph type="sldNum" sz="quarter" idx="10"/>
          </p:nvPr>
        </p:nvSpPr>
        <p:spPr>
          <a:xfrm>
            <a:off x="2" y="6569078"/>
            <a:ext cx="609600" cy="288925"/>
          </a:xfrm>
        </p:spPr>
        <p:txBody>
          <a:bodyPr>
            <a:noAutofit/>
          </a:bodyPr>
          <a:lstStyle/>
          <a:p>
            <a:pPr algn="ctr"/>
            <a:fld id="{CFC53C1E-EA2A-4099-BDC8-9BCDAEB0229E}" type="slidenum">
              <a:rPr lang="en-US" sz="1400" smtClean="0"/>
              <a:pPr algn="ctr"/>
              <a:t>9</a:t>
            </a:fld>
            <a:endParaRPr lang="en-US" sz="1400" dirty="0"/>
          </a:p>
        </p:txBody>
      </p:sp>
    </p:spTree>
    <p:extLst>
      <p:ext uri="{BB962C8B-B14F-4D97-AF65-F5344CB8AC3E}">
        <p14:creationId xmlns="" xmlns:p14="http://schemas.microsoft.com/office/powerpoint/2010/main" val="2136971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CC PP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PARCC Design Slides for Power Points</Template>
  <TotalTime>944</TotalTime>
  <Words>2489</Words>
  <Application>Microsoft Office PowerPoint</Application>
  <PresentationFormat>On-screen Show (4:3)</PresentationFormat>
  <Paragraphs>221</Paragraphs>
  <Slides>21</Slides>
  <Notes>19</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Custom Design</vt:lpstr>
      <vt:lpstr>PARCC PPT theme</vt:lpstr>
      <vt:lpstr>Slide 1</vt:lpstr>
      <vt:lpstr>What are ELA Evidence tables?</vt:lpstr>
      <vt:lpstr>ELA/Literacy Claims for the PARCC Summative Assessments</vt:lpstr>
      <vt:lpstr>Reading an Evidence Table</vt:lpstr>
      <vt:lpstr>Reading an  Evidence Table for  Grades 6 -11</vt:lpstr>
      <vt:lpstr>Reading a Vocabulary Evidence Table</vt:lpstr>
      <vt:lpstr>Reading the Writing Evidence Tables</vt:lpstr>
      <vt:lpstr>Instructional uses of the evidence statements/tables for teachers </vt:lpstr>
      <vt:lpstr>Standard 1 on the Evidence Tables</vt:lpstr>
      <vt:lpstr>Using the Evidence Table: Part 1</vt:lpstr>
      <vt:lpstr>Alignment of a complex text with standards for instructional passage selection</vt:lpstr>
      <vt:lpstr>Using the Evidence Table: Part 2</vt:lpstr>
      <vt:lpstr>Text Dependent Questions</vt:lpstr>
      <vt:lpstr>3rd Grade Sample Informational Text: Main Idea Question</vt:lpstr>
      <vt:lpstr>Prose Constructed Response Questions</vt:lpstr>
      <vt:lpstr>Proposed Writing Rubrics</vt:lpstr>
      <vt:lpstr>Proposed Writing Rubrics:  Reading Portion</vt:lpstr>
      <vt:lpstr>Proposed Writing Rubrics</vt:lpstr>
      <vt:lpstr>Proposed Writing Rubrics: Knowledge of Language and Conventions Portion</vt:lpstr>
      <vt:lpstr>Key Points to Remember</vt:lpstr>
      <vt:lpstr>Slide 21</vt:lpstr>
    </vt:vector>
  </TitlesOfParts>
  <Company>Achieve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Tables</dc:title>
  <dc:creator>Stephanie Straw;Bonnie Hain</dc:creator>
  <cp:lastModifiedBy>st</cp:lastModifiedBy>
  <cp:revision>104</cp:revision>
  <dcterms:created xsi:type="dcterms:W3CDTF">2012-05-21T00:29:34Z</dcterms:created>
  <dcterms:modified xsi:type="dcterms:W3CDTF">2014-11-24T20:15:44Z</dcterms:modified>
</cp:coreProperties>
</file>