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60" r:id="rId4"/>
    <p:sldId id="284" r:id="rId5"/>
    <p:sldId id="286" r:id="rId6"/>
    <p:sldId id="288" r:id="rId7"/>
    <p:sldId id="289" r:id="rId8"/>
    <p:sldId id="290" r:id="rId9"/>
    <p:sldId id="295" r:id="rId10"/>
    <p:sldId id="274" r:id="rId11"/>
    <p:sldId id="291" r:id="rId12"/>
    <p:sldId id="292" r:id="rId13"/>
    <p:sldId id="296" r:id="rId14"/>
    <p:sldId id="297" r:id="rId15"/>
    <p:sldId id="298" r:id="rId16"/>
    <p:sldId id="299" r:id="rId17"/>
    <p:sldId id="273" r:id="rId18"/>
    <p:sldId id="282" r:id="rId19"/>
    <p:sldId id="294" r:id="rId20"/>
    <p:sldId id="293" r:id="rId21"/>
    <p:sldId id="287"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2043" autoAdjust="0"/>
  </p:normalViewPr>
  <p:slideViewPr>
    <p:cSldViewPr>
      <p:cViewPr>
        <p:scale>
          <a:sx n="70" d="100"/>
          <a:sy n="70" d="100"/>
        </p:scale>
        <p:origin x="-51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169612-4FCA-45AD-A943-FD44B629C428}" type="datetimeFigureOut">
              <a:rPr lang="en-US" smtClean="0"/>
              <a:pPr/>
              <a:t>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1F6778-E91C-4DB2-8B4B-AB1990972B0A}" type="slidenum">
              <a:rPr lang="en-US" smtClean="0"/>
              <a:pPr/>
              <a:t>‹#›</a:t>
            </a:fld>
            <a:endParaRPr lang="en-US"/>
          </a:p>
        </p:txBody>
      </p:sp>
    </p:spTree>
    <p:extLst>
      <p:ext uri="{BB962C8B-B14F-4D97-AF65-F5344CB8AC3E}">
        <p14:creationId xmlns:p14="http://schemas.microsoft.com/office/powerpoint/2010/main" xmlns="" val="260720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Hi, My name is Jessica</a:t>
            </a:r>
            <a:r>
              <a:rPr lang="en-US" sz="1200" kern="1200" baseline="0" dirty="0" smtClean="0">
                <a:solidFill>
                  <a:schemeClr val="tx1"/>
                </a:solidFill>
                <a:latin typeface="+mn-lt"/>
                <a:ea typeface="+mn-ea"/>
                <a:cs typeface="+mn-cs"/>
              </a:rPr>
              <a:t> Falcon </a:t>
            </a:r>
            <a:r>
              <a:rPr lang="en-US" sz="1200" kern="1200" dirty="0" smtClean="0">
                <a:solidFill>
                  <a:schemeClr val="tx1"/>
                </a:solidFill>
                <a:latin typeface="+mn-lt"/>
                <a:ea typeface="+mn-ea"/>
                <a:cs typeface="+mn-cs"/>
              </a:rPr>
              <a:t>and I worked with </a:t>
            </a:r>
            <a:r>
              <a:rPr lang="en-US" dirty="0" smtClean="0"/>
              <a:t>Mary </a:t>
            </a:r>
            <a:r>
              <a:rPr lang="en-US" dirty="0" err="1" smtClean="0"/>
              <a:t>Alyce</a:t>
            </a:r>
            <a:r>
              <a:rPr lang="en-US" dirty="0" smtClean="0"/>
              <a:t> Madden, Jessica Suitor, Gail </a:t>
            </a:r>
            <a:r>
              <a:rPr lang="en-US" dirty="0" err="1" smtClean="0"/>
              <a:t>Fenix</a:t>
            </a:r>
            <a:r>
              <a:rPr lang="en-US" dirty="0" smtClean="0"/>
              <a:t> and </a:t>
            </a:r>
            <a:r>
              <a:rPr lang="en-US" dirty="0" err="1" smtClean="0"/>
              <a:t>Audrea</a:t>
            </a:r>
            <a:r>
              <a:rPr lang="en-US" dirty="0" smtClean="0"/>
              <a:t> Myers</a:t>
            </a:r>
            <a:r>
              <a:rPr lang="en-US" baseline="0" dirty="0" smtClean="0"/>
              <a:t> </a:t>
            </a:r>
            <a:r>
              <a:rPr lang="en-US" sz="1200" kern="1200" dirty="0" smtClean="0">
                <a:solidFill>
                  <a:schemeClr val="tx1"/>
                </a:solidFill>
                <a:latin typeface="+mn-lt"/>
                <a:ea typeface="+mn-ea"/>
                <a:cs typeface="+mn-cs"/>
              </a:rPr>
              <a:t>to plan unit 5,</a:t>
            </a:r>
            <a:r>
              <a:rPr lang="en-US" sz="1200" kern="1200" baseline="0" dirty="0" smtClean="0">
                <a:solidFill>
                  <a:schemeClr val="tx1"/>
                </a:solidFill>
                <a:latin typeface="+mn-lt"/>
                <a:ea typeface="+mn-ea"/>
                <a:cs typeface="+mn-cs"/>
              </a:rPr>
              <a:t> The Great Big World.</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You’ll see at the top that we</a:t>
            </a:r>
            <a:r>
              <a:rPr lang="en-US" baseline="0" dirty="0" smtClean="0"/>
              <a:t> chose some ongoing standards that should be incorporated during the whole unit. The writing focus for this unit is informative/explanatory. This could be easily incorporated each week as the students write about what they learned about the different continents.</a:t>
            </a:r>
          </a:p>
          <a:p>
            <a:endParaRPr lang="en-US" baseline="0" dirty="0" smtClean="0"/>
          </a:p>
          <a:p>
            <a:r>
              <a:rPr lang="en-US" baseline="0" dirty="0" smtClean="0"/>
              <a:t>In week 1 the focus is North and South America. We’ve listed the standards to focus on and in parentheses you’ll see the text we felt you could use with that standard. We pointed out which texts are text talks in each week. Those text talks can be found under Teacher Created Resources. For standard L.K.4.b we found 4 examples of words with affixes in </a:t>
            </a:r>
            <a:r>
              <a:rPr lang="en-US" u="sng" baseline="0" dirty="0" smtClean="0"/>
              <a:t>Jumping Mouse</a:t>
            </a:r>
            <a:r>
              <a:rPr lang="en-US" u="none" baseline="0" dirty="0" smtClean="0"/>
              <a:t> that you could use to teach that standard. </a:t>
            </a:r>
            <a:br>
              <a:rPr lang="en-US" u="none" baseline="0" dirty="0" smtClean="0"/>
            </a:br>
            <a:endParaRPr lang="en-US" u="none" baseline="0" dirty="0" smtClean="0"/>
          </a:p>
          <a:p>
            <a:r>
              <a:rPr lang="en-US" u="none" baseline="0" dirty="0" smtClean="0"/>
              <a:t>For week 2 we chose to focus on Europe. For standard RL.K.7 we found two pictures in </a:t>
            </a:r>
            <a:r>
              <a:rPr lang="en-US" u="sng" baseline="0" dirty="0" smtClean="0"/>
              <a:t>One Fine Day</a:t>
            </a:r>
            <a:r>
              <a:rPr lang="en-US" u="none" baseline="0" dirty="0" smtClean="0"/>
              <a:t> that could be used to show the relationship between the illustration and the story.</a:t>
            </a:r>
            <a:endParaRPr lang="en-US" dirty="0"/>
          </a:p>
        </p:txBody>
      </p:sp>
      <p:sp>
        <p:nvSpPr>
          <p:cNvPr id="4" name="Slide Number Placeholder 3"/>
          <p:cNvSpPr>
            <a:spLocks noGrp="1"/>
          </p:cNvSpPr>
          <p:nvPr>
            <p:ph type="sldNum" sz="quarter" idx="10"/>
          </p:nvPr>
        </p:nvSpPr>
        <p:spPr/>
        <p:txBody>
          <a:bodyPr/>
          <a:lstStyle/>
          <a:p>
            <a:fld id="{DCC61532-9BBA-4582-81D6-6E4C460E175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week 3</a:t>
            </a:r>
            <a:r>
              <a:rPr lang="en-US" baseline="0" dirty="0" smtClean="0"/>
              <a:t> we focused on Antarctica. You’ll see here that you have the option of reading </a:t>
            </a:r>
            <a:r>
              <a:rPr lang="en-US" u="sng" baseline="0" dirty="0" smtClean="0"/>
              <a:t>Mr. Popper’s Penguins</a:t>
            </a:r>
            <a:r>
              <a:rPr lang="en-US" u="none" baseline="0" dirty="0" smtClean="0"/>
              <a:t> or </a:t>
            </a:r>
            <a:r>
              <a:rPr lang="en-US" u="sng" baseline="0" dirty="0" smtClean="0"/>
              <a:t>Eve of the Emperor Penguin</a:t>
            </a:r>
            <a:r>
              <a:rPr lang="en-US" u="none" baseline="0" dirty="0" smtClean="0"/>
              <a:t> as your read aloud text. We made a picture sort for RI.K.7 where the students must match the picture with the correct continent. It can be found on Teacher Created Resources. </a:t>
            </a:r>
          </a:p>
          <a:p>
            <a:endParaRPr lang="en-US" u="none" baseline="0" dirty="0" smtClean="0"/>
          </a:p>
          <a:p>
            <a:r>
              <a:rPr lang="en-US" u="none" baseline="0" dirty="0" smtClean="0"/>
              <a:t>In week 4 the focus is Asia. To teach RL.K.9 you can revisit </a:t>
            </a:r>
            <a:r>
              <a:rPr lang="en-US" u="sng" baseline="0" dirty="0" smtClean="0"/>
              <a:t>Little Read Riding Hood</a:t>
            </a:r>
            <a:r>
              <a:rPr lang="en-US" u="none" baseline="0" dirty="0" smtClean="0"/>
              <a:t> from week 2 and compare it to </a:t>
            </a:r>
            <a:r>
              <a:rPr lang="en-US" u="sng" baseline="0" dirty="0" smtClean="0"/>
              <a:t>Lon Po </a:t>
            </a:r>
            <a:r>
              <a:rPr lang="en-US" u="sng" baseline="0" dirty="0" err="1" smtClean="0"/>
              <a:t>Po</a:t>
            </a:r>
            <a:r>
              <a:rPr lang="en-US" u="none" baseline="0" dirty="0" smtClean="0"/>
              <a:t>. There is a lesson online for comparing the adventures and experiences of the characters in those two books. For standard L.K.1.c we thought of a few plural nouns that you could use that correlate with Asia. There is also a STEM lesson online for </a:t>
            </a:r>
            <a:r>
              <a:rPr lang="en-US" u="sng" baseline="0" dirty="0" smtClean="0"/>
              <a:t>The Fool of the World and the Flying Ship</a:t>
            </a:r>
            <a:r>
              <a:rPr lang="en-US" u="none" baseline="0" dirty="0" smtClean="0"/>
              <a:t>.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focus for week 5 is Australia. We’ve pointed out some of the texts and lessons that are available. For the narrative writing standard, we wanted to make a connection to what they read about that week. We thought they could write a story pretending to be invisible like the Possum in </a:t>
            </a:r>
            <a:r>
              <a:rPr lang="en-US" u="sng" baseline="0" dirty="0" smtClean="0"/>
              <a:t>Possum Magic</a:t>
            </a:r>
            <a:r>
              <a:rPr lang="en-US" u="none" baseline="0" dirty="0" smtClean="0"/>
              <a:t>. They could write to tell about what they did that day. </a:t>
            </a:r>
          </a:p>
          <a:p>
            <a:endParaRPr lang="en-US" u="none" baseline="0" dirty="0" smtClean="0"/>
          </a:p>
          <a:p>
            <a:r>
              <a:rPr lang="en-US" u="none" baseline="0" dirty="0" smtClean="0"/>
              <a:t>In week 6 the focus is Africa. We pointed out some different pages you could use to show the relationship between the illustrations  and the text. There is a Smart Board lesson online for standard RI.K.9. We wanted to have them write another story this week that incorporated what they have been reading about. We said they could pick a continent and pretend like they live there. They’d write a story to tell about their adventure, including what they’d do and see there. Notice that standard L.K.1.e and L.K.6 could be incorporated into their narrative writing too.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second option.  The first two weeks focus on the continents</a:t>
            </a:r>
            <a:r>
              <a:rPr lang="en-US" baseline="0" dirty="0" smtClean="0"/>
              <a:t> and the nonfiction standards. Your unit research project would be done at the end of these two weeks. The next four weeks focus on the fiction books and the standards that go with them. All of the standards and activities from option 1 are in option 2 but in a different order.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a:t>
            </a:r>
            <a:r>
              <a:rPr lang="en-US" baseline="0" dirty="0" smtClean="0"/>
              <a:t> is just a suggestion for the order to teach the continents. You may choose to teach them in any order. </a:t>
            </a:r>
            <a:endParaRPr lang="en-US"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798579-9C7F-4805-B4DD-E452A3FA74F9}"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Week 3 starts the focus of the fictional texts. Again, you’ll notice the same standards and activities as the previous option.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think that students</a:t>
            </a:r>
            <a:r>
              <a:rPr lang="en-US" baseline="0" dirty="0" smtClean="0"/>
              <a:t> should be able to answer the essential question by the end of week 4, and revisit it during week 6. </a:t>
            </a:r>
            <a:endParaRPr lang="en-US" dirty="0"/>
          </a:p>
        </p:txBody>
      </p:sp>
      <p:sp>
        <p:nvSpPr>
          <p:cNvPr id="4" name="Slide Number Placeholder 3"/>
          <p:cNvSpPr>
            <a:spLocks noGrp="1"/>
          </p:cNvSpPr>
          <p:nvPr>
            <p:ph type="sldNum" sz="quarter" idx="10"/>
          </p:nvPr>
        </p:nvSpPr>
        <p:spPr/>
        <p:txBody>
          <a:bodyPr/>
          <a:lstStyle/>
          <a:p>
            <a:fld id="{DCC61532-9BBA-4582-81D6-6E4C460E175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optional assessment for RI.K.9 where the students will compare and contrast different aspects of the continents. You</a:t>
            </a:r>
            <a:r>
              <a:rPr lang="en-US" baseline="0" dirty="0" smtClean="0"/>
              <a:t> can use the provided categories (land facts and animal facts) or you can change the categories to suit your needs. We’ve provided an example of a completed assessment, and noted that, if needed, students could supply a picture instead of words.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assessment is for RI.K.3. Students will</a:t>
            </a:r>
            <a:r>
              <a:rPr lang="en-US" baseline="0" dirty="0" smtClean="0"/>
              <a:t> cut out the pictures and glue them under the correct continent. The pictures are from the Rookie Reader texts so the students should be familiar with them. This could also be done with other continents in the unit.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followed the</a:t>
            </a:r>
            <a:r>
              <a:rPr lang="en-US" sz="1200" kern="1200" baseline="0" dirty="0" smtClean="0">
                <a:solidFill>
                  <a:schemeClr val="tx1"/>
                </a:solidFill>
                <a:latin typeface="+mn-lt"/>
                <a:ea typeface="+mn-ea"/>
                <a:cs typeface="+mn-cs"/>
              </a:rPr>
              <a:t> same</a:t>
            </a:r>
            <a:r>
              <a:rPr lang="en-US" sz="1200" kern="1200" dirty="0" smtClean="0">
                <a:solidFill>
                  <a:schemeClr val="tx1"/>
                </a:solidFill>
                <a:latin typeface="+mn-lt"/>
                <a:ea typeface="+mn-ea"/>
                <a:cs typeface="+mn-cs"/>
              </a:rPr>
              <a:t> unit planning process</a:t>
            </a:r>
            <a:r>
              <a:rPr lang="en-US" sz="1200" kern="1200" baseline="0" dirty="0" smtClean="0">
                <a:solidFill>
                  <a:schemeClr val="tx1"/>
                </a:solidFill>
                <a:latin typeface="+mn-lt"/>
                <a:ea typeface="+mn-ea"/>
                <a:cs typeface="+mn-cs"/>
              </a:rPr>
              <a:t> as units 1-4.</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graphic</a:t>
            </a:r>
            <a:r>
              <a:rPr lang="en-US" baseline="0" dirty="0" smtClean="0"/>
              <a:t> organizers for each continent on Teacher Created Resources. These are great for students to take notes as they learn about each continent.</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checklist you can use for the research</a:t>
            </a:r>
            <a:r>
              <a:rPr lang="en-US" baseline="0" dirty="0" smtClean="0"/>
              <a:t> project. The directions and checklist can also be found on Teacher Created Resources.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hope these resources will help!  Please share any resources you create with your literacy facilitator or Susan Hensley.</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First we looked</a:t>
            </a:r>
            <a:r>
              <a:rPr lang="en-US" sz="1200" kern="1200" baseline="0" dirty="0" smtClean="0">
                <a:solidFill>
                  <a:schemeClr val="tx1"/>
                </a:solidFill>
                <a:latin typeface="+mn-lt"/>
                <a:ea typeface="+mn-ea"/>
                <a:cs typeface="+mn-cs"/>
              </a:rPr>
              <a:t> at the old essential question and thought about the goals of the unit. We brainstormed some broad questions that would address the goals of the unit. We decided on the essential question, “How do details help people understand the world?” We felt like this unit really focuses on the details about each continent and how those details help us understand more about that place.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CC61532-9BBA-4582-81D6-6E4C460E175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Next we identified and clarified the standards…. We went through each standard and looked at if</a:t>
            </a:r>
            <a:r>
              <a:rPr lang="en-US" sz="1200" kern="1200" baseline="0" dirty="0" smtClean="0">
                <a:solidFill>
                  <a:schemeClr val="tx1"/>
                </a:solidFill>
                <a:latin typeface="+mn-lt"/>
                <a:ea typeface="+mn-ea"/>
                <a:cs typeface="+mn-cs"/>
              </a:rPr>
              <a:t> it had been focused on previously and which ones correlated with the goals of the unit. You’ll see on RL.K.3 we highlighted the portion that says, “ideas, or pieces of information” because we thought that part of the standard fit best with our focus of the continents.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Once the standards were clarified, we gathered and studied our resources…</a:t>
            </a:r>
          </a:p>
          <a:p>
            <a:r>
              <a:rPr lang="en-US" sz="1200" kern="1200" dirty="0" smtClean="0">
                <a:solidFill>
                  <a:schemeClr val="tx1"/>
                </a:solidFill>
                <a:latin typeface="+mn-lt"/>
                <a:ea typeface="+mn-ea"/>
                <a:cs typeface="+mn-cs"/>
              </a:rPr>
              <a:t>We selected these two additional texts.</a:t>
            </a:r>
            <a:r>
              <a:rPr lang="en-US" sz="1200" kern="1200" baseline="0" dirty="0" smtClean="0">
                <a:solidFill>
                  <a:schemeClr val="tx1"/>
                </a:solidFill>
                <a:latin typeface="+mn-lt"/>
                <a:ea typeface="+mn-ea"/>
                <a:cs typeface="+mn-cs"/>
              </a:rPr>
              <a:t> We chose </a:t>
            </a:r>
            <a:r>
              <a:rPr lang="en-US" sz="1200" u="sng" kern="1200" baseline="0" dirty="0" smtClean="0">
                <a:solidFill>
                  <a:schemeClr val="tx1"/>
                </a:solidFill>
                <a:latin typeface="+mn-lt"/>
                <a:ea typeface="+mn-ea"/>
                <a:cs typeface="+mn-cs"/>
              </a:rPr>
              <a:t>Eve of the Emperor Penguin</a:t>
            </a:r>
            <a:r>
              <a:rPr lang="en-US" sz="1200" u="none" kern="1200" baseline="0" dirty="0" smtClean="0">
                <a:solidFill>
                  <a:schemeClr val="tx1"/>
                </a:solidFill>
                <a:latin typeface="+mn-lt"/>
                <a:ea typeface="+mn-ea"/>
                <a:cs typeface="+mn-cs"/>
              </a:rPr>
              <a:t> as an alternative to </a:t>
            </a:r>
            <a:r>
              <a:rPr lang="en-US" sz="1200" u="sng" kern="1200" baseline="0" dirty="0" smtClean="0">
                <a:solidFill>
                  <a:schemeClr val="tx1"/>
                </a:solidFill>
                <a:latin typeface="+mn-lt"/>
                <a:ea typeface="+mn-ea"/>
                <a:cs typeface="+mn-cs"/>
              </a:rPr>
              <a:t>Mr. Popper’s Penguins</a:t>
            </a:r>
            <a:r>
              <a:rPr lang="en-US" sz="1200" u="none" kern="1200" baseline="0" dirty="0" smtClean="0">
                <a:solidFill>
                  <a:schemeClr val="tx1"/>
                </a:solidFill>
                <a:latin typeface="+mn-lt"/>
                <a:ea typeface="+mn-ea"/>
                <a:cs typeface="+mn-cs"/>
              </a:rPr>
              <a:t>. It will be left up to the teacher whether they choose to use </a:t>
            </a:r>
            <a:r>
              <a:rPr lang="en-US" sz="1200" u="sng" kern="1200" baseline="0" dirty="0" smtClean="0">
                <a:solidFill>
                  <a:schemeClr val="tx1"/>
                </a:solidFill>
                <a:latin typeface="+mn-lt"/>
                <a:ea typeface="+mn-ea"/>
                <a:cs typeface="+mn-cs"/>
              </a:rPr>
              <a:t>Eve of the Emperor Penguin</a:t>
            </a:r>
            <a:r>
              <a:rPr lang="en-US" sz="1200" u="none" kern="1200" baseline="0" dirty="0" smtClean="0">
                <a:solidFill>
                  <a:schemeClr val="tx1"/>
                </a:solidFill>
                <a:latin typeface="+mn-lt"/>
                <a:ea typeface="+mn-ea"/>
                <a:cs typeface="+mn-cs"/>
              </a:rPr>
              <a:t> or </a:t>
            </a:r>
            <a:r>
              <a:rPr lang="en-US" sz="1200" u="sng" kern="1200" baseline="0" dirty="0" smtClean="0">
                <a:solidFill>
                  <a:schemeClr val="tx1"/>
                </a:solidFill>
                <a:latin typeface="+mn-lt"/>
                <a:ea typeface="+mn-ea"/>
                <a:cs typeface="+mn-cs"/>
              </a:rPr>
              <a:t>Mr. Popper’s Penguins.</a:t>
            </a:r>
            <a:br>
              <a:rPr lang="en-US" sz="1200" u="sng" kern="1200" baseline="0" dirty="0" smtClean="0">
                <a:solidFill>
                  <a:schemeClr val="tx1"/>
                </a:solidFill>
                <a:latin typeface="+mn-lt"/>
                <a:ea typeface="+mn-ea"/>
                <a:cs typeface="+mn-cs"/>
              </a:rPr>
            </a:br>
            <a:r>
              <a:rPr lang="en-US" sz="1200" u="none" kern="1200" baseline="0" dirty="0" smtClean="0">
                <a:solidFill>
                  <a:schemeClr val="tx1"/>
                </a:solidFill>
                <a:latin typeface="+mn-lt"/>
                <a:ea typeface="+mn-ea"/>
                <a:cs typeface="+mn-cs"/>
              </a:rPr>
              <a:t>Some schools did not have a </a:t>
            </a:r>
            <a:r>
              <a:rPr lang="en-US" sz="1200" u="sng" kern="1200" baseline="0" dirty="0" smtClean="0">
                <a:solidFill>
                  <a:schemeClr val="tx1"/>
                </a:solidFill>
                <a:latin typeface="+mn-lt"/>
                <a:ea typeface="+mn-ea"/>
                <a:cs typeface="+mn-cs"/>
              </a:rPr>
              <a:t>Europe</a:t>
            </a:r>
            <a:r>
              <a:rPr lang="en-US" sz="1200" u="none" kern="1200" baseline="0" dirty="0" smtClean="0">
                <a:solidFill>
                  <a:schemeClr val="tx1"/>
                </a:solidFill>
                <a:latin typeface="+mn-lt"/>
                <a:ea typeface="+mn-ea"/>
                <a:cs typeface="+mn-cs"/>
              </a:rPr>
              <a:t> Rookie Reader, so those schools will be getting one.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B1F6778-E91C-4DB2-8B4B-AB1990972B0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the informational texts to use to explore each continent. </a:t>
            </a:r>
            <a:endParaRPr lang="en-US" dirty="0"/>
          </a:p>
        </p:txBody>
      </p:sp>
      <p:sp>
        <p:nvSpPr>
          <p:cNvPr id="4" name="Slide Number Placeholder 3"/>
          <p:cNvSpPr>
            <a:spLocks noGrp="1"/>
          </p:cNvSpPr>
          <p:nvPr>
            <p:ph type="sldNum" sz="quarter" idx="10"/>
          </p:nvPr>
        </p:nvSpPr>
        <p:spPr/>
        <p:txBody>
          <a:bodyPr/>
          <a:lstStyle/>
          <a:p>
            <a:fld id="{DCC61532-9BBA-4582-81D6-6E4C460E175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literature books</a:t>
            </a:r>
            <a:r>
              <a:rPr lang="en-US" baseline="0" dirty="0" smtClean="0"/>
              <a:t> that are linked to each continent. </a:t>
            </a:r>
            <a:endParaRPr lang="en-US" dirty="0"/>
          </a:p>
        </p:txBody>
      </p:sp>
      <p:sp>
        <p:nvSpPr>
          <p:cNvPr id="4" name="Slide Number Placeholder 3"/>
          <p:cNvSpPr>
            <a:spLocks noGrp="1"/>
          </p:cNvSpPr>
          <p:nvPr>
            <p:ph type="sldNum" sz="quarter" idx="10"/>
          </p:nvPr>
        </p:nvSpPr>
        <p:spPr/>
        <p:txBody>
          <a:bodyPr/>
          <a:lstStyle/>
          <a:p>
            <a:fld id="{DCC61532-9BBA-4582-81D6-6E4C460E175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several</a:t>
            </a:r>
            <a:r>
              <a:rPr lang="en-US" baseline="0" dirty="0" smtClean="0"/>
              <a:t> pieces of art that you can use to study the different continents. </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Once we had the standards clarified and knew our resources, it was time to divide the unit into weeks and distribute the standards….</a:t>
            </a:r>
          </a:p>
          <a:p>
            <a:r>
              <a:rPr lang="en-US" dirty="0" smtClean="0"/>
              <a:t>We know that most teachers prefer to teach one</a:t>
            </a:r>
            <a:r>
              <a:rPr lang="en-US" baseline="0" dirty="0" smtClean="0"/>
              <a:t> to two continents per week throughout this unit. That is how option 1 is structured. We have also heard that some teachers have tried a new approach where they introduce all the continents during the first 2 weeks, then take the additional 4 weeks to study the literature from each continent. You will see this outline in option 2. We have given both options so that you can choose which plan suits your needs better.</a:t>
            </a:r>
            <a:endParaRPr lang="en-US" dirty="0"/>
          </a:p>
        </p:txBody>
      </p:sp>
      <p:sp>
        <p:nvSpPr>
          <p:cNvPr id="4" name="Slide Number Placeholder 3"/>
          <p:cNvSpPr>
            <a:spLocks noGrp="1"/>
          </p:cNvSpPr>
          <p:nvPr>
            <p:ph type="sldNum" sz="quarter" idx="10"/>
          </p:nvPr>
        </p:nvSpPr>
        <p:spPr/>
        <p:txBody>
          <a:bodyPr/>
          <a:lstStyle/>
          <a:p>
            <a:fld id="{8B1F6778-E91C-4DB2-8B4B-AB1990972B0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54E93-5FD0-4A49-AC43-52BCA791A75E}" type="datetimeFigureOut">
              <a:rPr lang="en-US" smtClean="0"/>
              <a:pPr/>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554E93-5FD0-4A49-AC43-52BCA791A75E}" type="datetimeFigureOut">
              <a:rPr lang="en-US" smtClean="0"/>
              <a:pPr/>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554E93-5FD0-4A49-AC43-52BCA791A75E}" type="datetimeFigureOut">
              <a:rPr lang="en-US" smtClean="0"/>
              <a:pPr/>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554E93-5FD0-4A49-AC43-52BCA791A75E}" type="datetimeFigureOut">
              <a:rPr lang="en-US" smtClean="0"/>
              <a:pPr/>
              <a:t>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54E93-5FD0-4A49-AC43-52BCA791A75E}" type="datetimeFigureOut">
              <a:rPr lang="en-US" smtClean="0"/>
              <a:pPr/>
              <a:t>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54E93-5FD0-4A49-AC43-52BCA791A75E}" type="datetimeFigureOut">
              <a:rPr lang="en-US" smtClean="0"/>
              <a:pPr/>
              <a:t>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54E93-5FD0-4A49-AC43-52BCA791A75E}" type="datetimeFigureOut">
              <a:rPr lang="en-US" smtClean="0"/>
              <a:pPr/>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54E93-5FD0-4A49-AC43-52BCA791A75E}" type="datetimeFigureOut">
              <a:rPr lang="en-US" smtClean="0"/>
              <a:pPr/>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2BB63-1BA6-4662-BBEF-DB6047D109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54E93-5FD0-4A49-AC43-52BCA791A75E}" type="datetimeFigureOut">
              <a:rPr lang="en-US" smtClean="0"/>
              <a:pPr/>
              <a:t>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2BB63-1BA6-4662-BBEF-DB6047D109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jpeg"/><Relationship Id="rId3" Type="http://schemas.openxmlformats.org/officeDocument/2006/relationships/notesSlide" Target="../notesSlides/notesSlide10.xml"/><Relationship Id="rId7" Type="http://schemas.openxmlformats.org/officeDocument/2006/relationships/image" Target="../media/image23.jpeg"/><Relationship Id="rId12" Type="http://schemas.openxmlformats.org/officeDocument/2006/relationships/image" Target="../media/image27.jpeg"/><Relationship Id="rId2" Type="http://schemas.openxmlformats.org/officeDocument/2006/relationships/slideLayout" Target="../slideLayouts/slideLayout7.xml"/><Relationship Id="rId16" Type="http://schemas.openxmlformats.org/officeDocument/2006/relationships/image" Target="../media/image5.png"/><Relationship Id="rId1" Type="http://schemas.openxmlformats.org/officeDocument/2006/relationships/audio" Target="../media/audio10.wav"/><Relationship Id="rId6" Type="http://schemas.openxmlformats.org/officeDocument/2006/relationships/image" Target="../media/image18.jpeg"/><Relationship Id="rId11" Type="http://schemas.openxmlformats.org/officeDocument/2006/relationships/image" Target="../media/image26.jpeg"/><Relationship Id="rId5" Type="http://schemas.openxmlformats.org/officeDocument/2006/relationships/image" Target="../media/image12.jpeg"/><Relationship Id="rId15" Type="http://schemas.openxmlformats.org/officeDocument/2006/relationships/image" Target="../media/image48.jpeg"/><Relationship Id="rId10" Type="http://schemas.openxmlformats.org/officeDocument/2006/relationships/image" Target="../media/image25.jpeg"/><Relationship Id="rId4" Type="http://schemas.openxmlformats.org/officeDocument/2006/relationships/image" Target="../media/image47.png"/><Relationship Id="rId9" Type="http://schemas.openxmlformats.org/officeDocument/2006/relationships/image" Target="../media/image17.jpeg"/><Relationship Id="rId1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3.jpeg"/><Relationship Id="rId3" Type="http://schemas.openxmlformats.org/officeDocument/2006/relationships/notesSlide" Target="../notesSlides/notesSlide11.xml"/><Relationship Id="rId7" Type="http://schemas.openxmlformats.org/officeDocument/2006/relationships/image" Target="../media/image10.jpeg"/><Relationship Id="rId12"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34.jpeg"/><Relationship Id="rId11" Type="http://schemas.openxmlformats.org/officeDocument/2006/relationships/image" Target="../media/image31.jpeg"/><Relationship Id="rId5" Type="http://schemas.openxmlformats.org/officeDocument/2006/relationships/image" Target="../media/image13.jpeg"/><Relationship Id="rId10" Type="http://schemas.openxmlformats.org/officeDocument/2006/relationships/image" Target="../media/image32.jpeg"/><Relationship Id="rId4" Type="http://schemas.openxmlformats.org/officeDocument/2006/relationships/image" Target="../media/image14.jpeg"/><Relationship Id="rId9" Type="http://schemas.openxmlformats.org/officeDocument/2006/relationships/image" Target="../media/image29.jpeg"/><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2.xml"/><Relationship Id="rId7" Type="http://schemas.openxmlformats.org/officeDocument/2006/relationships/image" Target="../media/image21.jpe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20.jpeg"/><Relationship Id="rId11" Type="http://schemas.openxmlformats.org/officeDocument/2006/relationships/image" Target="../media/image29.jpeg"/><Relationship Id="rId5" Type="http://schemas.openxmlformats.org/officeDocument/2006/relationships/image" Target="../media/image16.jpeg"/><Relationship Id="rId10" Type="http://schemas.openxmlformats.org/officeDocument/2006/relationships/image" Target="../media/image35.jpeg"/><Relationship Id="rId4" Type="http://schemas.openxmlformats.org/officeDocument/2006/relationships/image" Target="../media/image15.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48.jpeg"/><Relationship Id="rId3" Type="http://schemas.openxmlformats.org/officeDocument/2006/relationships/notesSlide" Target="../notesSlides/notesSlide14.xml"/><Relationship Id="rId7" Type="http://schemas.openxmlformats.org/officeDocument/2006/relationships/image" Target="../media/image17.jpeg"/><Relationship Id="rId12"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audio" Target="../media/audio14.wav"/><Relationship Id="rId6" Type="http://schemas.openxmlformats.org/officeDocument/2006/relationships/image" Target="../media/image18.jpeg"/><Relationship Id="rId11" Type="http://schemas.openxmlformats.org/officeDocument/2006/relationships/image" Target="../media/image16.jpeg"/><Relationship Id="rId5" Type="http://schemas.openxmlformats.org/officeDocument/2006/relationships/image" Target="../media/image12.jpeg"/><Relationship Id="rId15" Type="http://schemas.openxmlformats.org/officeDocument/2006/relationships/image" Target="../media/image5.png"/><Relationship Id="rId10"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hyperlink" Target="http://www.google.com/url?sa=i&amp;source=images&amp;cd=&amp;cad=rja&amp;uact=8&amp;ved=0CAgQjRw&amp;url=http://www.1plus1plus1equals1.net/2012/07/continent-boxes-europe/&amp;ei=are2VLOHJsyLyAS_5oDoDw&amp;psig=AFQjCNGYNkp_2DEYRlqD-wOo0jZtSEWG_w&amp;ust=1421347050707568" TargetMode="External"/><Relationship Id="rId1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5.xml"/><Relationship Id="rId7" Type="http://schemas.openxmlformats.org/officeDocument/2006/relationships/image" Target="../media/image25.jpe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15.wav"/><Relationship Id="rId6" Type="http://schemas.openxmlformats.org/officeDocument/2006/relationships/image" Target="../media/image51.jpeg"/><Relationship Id="rId11" Type="http://schemas.openxmlformats.org/officeDocument/2006/relationships/image" Target="../media/image28.jpeg"/><Relationship Id="rId5" Type="http://schemas.openxmlformats.org/officeDocument/2006/relationships/image" Target="../media/image34.jpeg"/><Relationship Id="rId10" Type="http://schemas.openxmlformats.org/officeDocument/2006/relationships/image" Target="../media/image27.jpeg"/><Relationship Id="rId4" Type="http://schemas.openxmlformats.org/officeDocument/2006/relationships/image" Target="../media/image33.jpe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5.png"/><Relationship Id="rId3" Type="http://schemas.openxmlformats.org/officeDocument/2006/relationships/notesSlide" Target="../notesSlides/notesSlide16.xml"/><Relationship Id="rId7" Type="http://schemas.openxmlformats.org/officeDocument/2006/relationships/image" Target="../media/image29.jpeg"/><Relationship Id="rId12"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audio" Target="../media/audio16.wav"/><Relationship Id="rId6" Type="http://schemas.openxmlformats.org/officeDocument/2006/relationships/image" Target="../media/image31.jpeg"/><Relationship Id="rId11" Type="http://schemas.openxmlformats.org/officeDocument/2006/relationships/image" Target="../media/image24.jpeg"/><Relationship Id="rId5" Type="http://schemas.openxmlformats.org/officeDocument/2006/relationships/image" Target="../media/image30.jpeg"/><Relationship Id="rId10" Type="http://schemas.openxmlformats.org/officeDocument/2006/relationships/image" Target="../media/image20.jpeg"/><Relationship Id="rId4" Type="http://schemas.openxmlformats.org/officeDocument/2006/relationships/image" Target="../media/image26.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media/audio17.wav"/><Relationship Id="rId5" Type="http://schemas.openxmlformats.org/officeDocument/2006/relationships/image" Target="../media/image52.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18.wa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19.wav"/><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audio" Target="../media/audio20.wav"/><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21.wav"/><Relationship Id="rId6"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audio" Target="../media/audio22.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1.jpeg"/><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4.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5.wav"/><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www.youtube.com/watch?v=JUke3Hnv8o4" TargetMode="External"/><Relationship Id="rId3" Type="http://schemas.openxmlformats.org/officeDocument/2006/relationships/notesSlide" Target="../notesSlides/notesSlide6.xml"/><Relationship Id="rId7" Type="http://schemas.openxmlformats.org/officeDocument/2006/relationships/image" Target="../media/image15.jpeg"/><Relationship Id="rId12" Type="http://schemas.openxmlformats.org/officeDocument/2006/relationships/hyperlink" Target="https://www.youtube.com/watch?v=7jiaU0xbOKs" TargetMode="External"/><Relationship Id="rId2" Type="http://schemas.openxmlformats.org/officeDocument/2006/relationships/slideLayout" Target="../slideLayouts/slideLayout7.xml"/><Relationship Id="rId1" Type="http://schemas.openxmlformats.org/officeDocument/2006/relationships/audio" Target="../media/audio6.wav"/><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5.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notesSlide" Target="../notesSlides/notesSlide7.xml"/><Relationship Id="rId21" Type="http://schemas.openxmlformats.org/officeDocument/2006/relationships/image" Target="../media/image36.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slideLayout" Target="../slideLayouts/slideLayout7.xml"/><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audio" Target="../media/audio7.wav"/><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23" Type="http://schemas.openxmlformats.org/officeDocument/2006/relationships/image" Target="../media/image5.pn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hyperlink" Target="http://www.google.com/url?sa=i&amp;rct=j&amp;q=&amp;esrc=s&amp;frm=1&amp;source=images&amp;cd=&amp;cad=rja&amp;uact=8&amp;docid=po6yBNzlhoNP7M&amp;tbnid=3uaMU22cwI3-pM:&amp;ved=0CAUQjRw&amp;url=http://www.amazon.com/Red-Green-Blue-First-Colors/dp/product-description/0525423036&amp;ei=7-l0U9eqKJCWqAaDooDoBw&amp;bvm=bv.66699033,d.b2k&amp;psig=AFQjCNHxfEEoYJjuKzsJf27LFwlsSCQbow&amp;ust=1400257386480945" TargetMode="External"/><Relationship Id="rId9" Type="http://schemas.openxmlformats.org/officeDocument/2006/relationships/image" Target="../media/image24.jpeg"/><Relationship Id="rId14" Type="http://schemas.openxmlformats.org/officeDocument/2006/relationships/image" Target="../media/image29.jpeg"/><Relationship Id="rId22"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notesSlide" Target="../notesSlides/notesSlide8.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457200"/>
            <a:ext cx="3124200" cy="1200329"/>
          </a:xfrm>
          <a:prstGeom prst="rect">
            <a:avLst/>
          </a:prstGeom>
          <a:noFill/>
        </p:spPr>
        <p:txBody>
          <a:bodyPr wrap="square" rtlCol="0">
            <a:spAutoFit/>
          </a:bodyPr>
          <a:lstStyle/>
          <a:p>
            <a:pPr algn="r"/>
            <a:r>
              <a:rPr lang="en-US" sz="3600" b="1" dirty="0" smtClean="0"/>
              <a:t>The Great Big World</a:t>
            </a:r>
            <a:endParaRPr lang="en-US" sz="3600" b="1" dirty="0"/>
          </a:p>
        </p:txBody>
      </p:sp>
      <p:sp>
        <p:nvSpPr>
          <p:cNvPr id="6" name="TextBox 5"/>
          <p:cNvSpPr txBox="1"/>
          <p:nvPr/>
        </p:nvSpPr>
        <p:spPr>
          <a:xfrm>
            <a:off x="2209800" y="1600200"/>
            <a:ext cx="2743200" cy="400110"/>
          </a:xfrm>
          <a:prstGeom prst="rect">
            <a:avLst/>
          </a:prstGeom>
          <a:noFill/>
        </p:spPr>
        <p:txBody>
          <a:bodyPr wrap="square" rtlCol="0">
            <a:spAutoFit/>
          </a:bodyPr>
          <a:lstStyle/>
          <a:p>
            <a:pPr algn="r"/>
            <a:r>
              <a:rPr lang="en-US" sz="2000" dirty="0" smtClean="0"/>
              <a:t>Kindergarten Unit 5</a:t>
            </a:r>
            <a:endParaRPr lang="en-US" sz="2000" dirty="0"/>
          </a:p>
        </p:txBody>
      </p:sp>
      <p:sp>
        <p:nvSpPr>
          <p:cNvPr id="10" name="TextBox 9"/>
          <p:cNvSpPr txBox="1"/>
          <p:nvPr/>
        </p:nvSpPr>
        <p:spPr>
          <a:xfrm>
            <a:off x="304800" y="5334000"/>
            <a:ext cx="8305800" cy="923330"/>
          </a:xfrm>
          <a:prstGeom prst="rect">
            <a:avLst/>
          </a:prstGeom>
          <a:noFill/>
        </p:spPr>
        <p:txBody>
          <a:bodyPr wrap="square" rtlCol="0">
            <a:spAutoFit/>
          </a:bodyPr>
          <a:lstStyle/>
          <a:p>
            <a:pPr algn="ctr"/>
            <a:r>
              <a:rPr lang="en-US" b="1" dirty="0" smtClean="0"/>
              <a:t>Planning Team</a:t>
            </a:r>
          </a:p>
          <a:p>
            <a:pPr algn="ctr"/>
            <a:r>
              <a:rPr lang="en-US" dirty="0" smtClean="0"/>
              <a:t>Jessica Falcon, Mary </a:t>
            </a:r>
            <a:r>
              <a:rPr lang="en-US" dirty="0" err="1" smtClean="0"/>
              <a:t>Alyce</a:t>
            </a:r>
            <a:r>
              <a:rPr lang="en-US" dirty="0" smtClean="0"/>
              <a:t> Madden, Jessica Suitor, Gail </a:t>
            </a:r>
            <a:r>
              <a:rPr lang="en-US" dirty="0" err="1" smtClean="0"/>
              <a:t>Fenix</a:t>
            </a:r>
            <a:r>
              <a:rPr lang="en-US" dirty="0" smtClean="0"/>
              <a:t> and </a:t>
            </a:r>
            <a:r>
              <a:rPr lang="en-US" dirty="0" err="1" smtClean="0"/>
              <a:t>Audrea</a:t>
            </a:r>
            <a:r>
              <a:rPr lang="en-US" dirty="0" smtClean="0"/>
              <a:t> Myers</a:t>
            </a:r>
          </a:p>
          <a:p>
            <a:pPr algn="ctr"/>
            <a:endParaRPr lang="en-US" b="1" dirty="0" smtClean="0"/>
          </a:p>
        </p:txBody>
      </p:sp>
      <p:pic>
        <p:nvPicPr>
          <p:cNvPr id="9" name="Picture 8" descr="K_5.jpg"/>
          <p:cNvPicPr>
            <a:picLocks noChangeAspect="1"/>
          </p:cNvPicPr>
          <p:nvPr/>
        </p:nvPicPr>
        <p:blipFill>
          <a:blip r:embed="rId4" cstate="print"/>
          <a:stretch>
            <a:fillRect/>
          </a:stretch>
        </p:blipFill>
        <p:spPr>
          <a:xfrm>
            <a:off x="5181600" y="304800"/>
            <a:ext cx="1942123" cy="1761460"/>
          </a:xfrm>
          <a:prstGeom prst="rect">
            <a:avLst/>
          </a:prstGeom>
        </p:spPr>
      </p:pic>
      <p:pic>
        <p:nvPicPr>
          <p:cNvPr id="7" name="Picture 6" descr="DSC00859.JPG"/>
          <p:cNvPicPr>
            <a:picLocks noChangeAspect="1"/>
          </p:cNvPicPr>
          <p:nvPr/>
        </p:nvPicPr>
        <p:blipFill>
          <a:blip r:embed="rId5" cstate="print"/>
          <a:srcRect l="5000" t="22222" r="7500" b="40000"/>
          <a:stretch>
            <a:fillRect/>
          </a:stretch>
        </p:blipFill>
        <p:spPr>
          <a:xfrm>
            <a:off x="457200" y="2362200"/>
            <a:ext cx="8077200" cy="2615474"/>
          </a:xfrm>
          <a:prstGeom prst="rect">
            <a:avLst/>
          </a:prstGeom>
          <a:ln>
            <a:noFill/>
          </a:ln>
          <a:effectLst>
            <a:outerShdw blurRad="292100" dist="139700" dir="2700000" algn="tl" rotWithShape="0">
              <a:srgbClr val="333333">
                <a:alpha val="65000"/>
              </a:srgbClr>
            </a:outerShdw>
          </a:effectLst>
        </p:spPr>
      </p:pic>
      <p:pic>
        <p:nvPicPr>
          <p:cNvPr id="12" name="~PP298.WAV">
            <a:hlinkClick r:id="" action="ppaction://media"/>
          </p:cNvPr>
          <p:cNvPicPr>
            <a:picLocks noRot="1" noChangeAspect="1"/>
          </p:cNvPicPr>
          <p:nvPr>
            <a:wavAudioFile r:embed="rId1" name="~PP298.WAV"/>
          </p:nvPr>
        </p:nvPicPr>
        <p:blipFill>
          <a:blip r:embed="rId6" cstate="print"/>
          <a:stretch>
            <a:fillRect/>
          </a:stretch>
        </p:blipFill>
        <p:spPr>
          <a:xfrm>
            <a:off x="8696325" y="6410325"/>
            <a:ext cx="304800" cy="304800"/>
          </a:xfrm>
          <a:prstGeom prst="rect">
            <a:avLst/>
          </a:prstGeom>
        </p:spPr>
      </p:pic>
    </p:spTree>
  </p:cSld>
  <p:clrMapOvr>
    <a:masterClrMapping/>
  </p:clrMapOvr>
  <p:transition advTm="135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566025" y="1905000"/>
            <a:ext cx="1577975" cy="1524000"/>
            <a:chOff x="4733" y="9880"/>
            <a:chExt cx="2486" cy="2531"/>
          </a:xfrm>
        </p:grpSpPr>
        <p:sp>
          <p:nvSpPr>
            <p:cNvPr id="23555" name="Oval 3"/>
            <p:cNvSpPr>
              <a:spLocks noChangeArrowheads="1"/>
            </p:cNvSpPr>
            <p:nvPr/>
          </p:nvSpPr>
          <p:spPr bwMode="auto">
            <a:xfrm>
              <a:off x="4733" y="9880"/>
              <a:ext cx="2486" cy="2531"/>
            </a:xfrm>
            <a:prstGeom prst="ellipse">
              <a:avLst/>
            </a:prstGeom>
            <a:solidFill>
              <a:srgbClr val="F7964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56" name="Text Box 4"/>
            <p:cNvSpPr txBox="1">
              <a:spLocks noChangeArrowheads="1"/>
            </p:cNvSpPr>
            <p:nvPr/>
          </p:nvSpPr>
          <p:spPr bwMode="auto">
            <a:xfrm>
              <a:off x="4885" y="10340"/>
              <a:ext cx="2199" cy="1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cs typeface="Arial" pitchFamily="34" charset="0"/>
                </a:rPr>
                <a:t>DIVIDE</a:t>
              </a:r>
              <a:r>
                <a:rPr kumimoji="0" lang="en-US" sz="1200" b="1" i="0" u="none" strike="noStrike" cap="none" normalizeH="0" baseline="0" dirty="0" smtClean="0">
                  <a:ln>
                    <a:noFill/>
                  </a:ln>
                  <a:solidFill>
                    <a:schemeClr val="tx1"/>
                  </a:solidFill>
                  <a:effectLst/>
                  <a:latin typeface="Calibri" pitchFamily="34" charset="0"/>
                  <a:cs typeface="Arial" pitchFamily="34" charset="0"/>
                </a:rPr>
                <a:t> the unit into weeks and </a:t>
              </a:r>
              <a:r>
                <a:rPr kumimoji="0" lang="en-US" sz="1600" b="1" i="0" u="none" strike="noStrike" cap="none" normalizeH="0" baseline="0" dirty="0" smtClean="0">
                  <a:ln>
                    <a:noFill/>
                  </a:ln>
                  <a:solidFill>
                    <a:schemeClr val="tx1"/>
                  </a:solidFill>
                  <a:effectLst/>
                  <a:latin typeface="Calibri" pitchFamily="34" charset="0"/>
                  <a:cs typeface="Arial" pitchFamily="34" charset="0"/>
                </a:rPr>
                <a:t>DISTRIBUTE </a:t>
              </a:r>
              <a:r>
                <a:rPr kumimoji="0" lang="en-US" sz="1200" b="1" i="0" u="none" strike="noStrike" cap="none" normalizeH="0" baseline="0" dirty="0" smtClean="0">
                  <a:ln>
                    <a:noFill/>
                  </a:ln>
                  <a:solidFill>
                    <a:schemeClr val="tx1"/>
                  </a:solidFill>
                  <a:effectLst/>
                  <a:latin typeface="Calibri" pitchFamily="34" charset="0"/>
                  <a:cs typeface="Arial" pitchFamily="34" charset="0"/>
                </a:rPr>
                <a:t>the standards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8" name="Picture 1"/>
          <p:cNvPicPr>
            <a:picLocks noChangeAspect="1" noChangeArrowheads="1"/>
          </p:cNvPicPr>
          <p:nvPr/>
        </p:nvPicPr>
        <p:blipFill>
          <a:blip r:embed="rId4" cstate="print"/>
          <a:srcRect/>
          <a:stretch>
            <a:fillRect/>
          </a:stretch>
        </p:blipFill>
        <p:spPr bwMode="auto">
          <a:xfrm>
            <a:off x="7467600" y="228600"/>
            <a:ext cx="1676400" cy="1284589"/>
          </a:xfrm>
          <a:prstGeom prst="rect">
            <a:avLst/>
          </a:prstGeom>
          <a:noFill/>
          <a:ln w="9525">
            <a:noFill/>
            <a:miter lim="800000"/>
            <a:headEnd/>
            <a:tailEnd/>
          </a:ln>
        </p:spPr>
      </p:pic>
      <p:graphicFrame>
        <p:nvGraphicFramePr>
          <p:cNvPr id="11" name="Table 10"/>
          <p:cNvGraphicFramePr>
            <a:graphicFrameLocks noGrp="1"/>
          </p:cNvGraphicFramePr>
          <p:nvPr/>
        </p:nvGraphicFramePr>
        <p:xfrm>
          <a:off x="0" y="1"/>
          <a:ext cx="7467599" cy="6766559"/>
        </p:xfrm>
        <a:graphic>
          <a:graphicData uri="http://schemas.openxmlformats.org/drawingml/2006/table">
            <a:tbl>
              <a:tblPr firstRow="1" bandRow="1">
                <a:tableStyleId>{5C22544A-7EE6-4342-B048-85BDC9FD1C3A}</a:tableStyleId>
              </a:tblPr>
              <a:tblGrid>
                <a:gridCol w="1026795"/>
                <a:gridCol w="4295854"/>
                <a:gridCol w="2144950"/>
              </a:tblGrid>
              <a:tr h="804756">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r>
              <a:tr h="1938443">
                <a:tc>
                  <a:txBody>
                    <a:bodyPr/>
                    <a:lstStyle/>
                    <a:p>
                      <a:pPr algn="ctr"/>
                      <a:endParaRPr lang="en-US" sz="1400" b="1" dirty="0" smtClean="0"/>
                    </a:p>
                    <a:p>
                      <a:pPr algn="ctr"/>
                      <a:r>
                        <a:rPr lang="en-US" sz="1400" b="1" dirty="0" smtClean="0"/>
                        <a:t>Ongoing Standards throughout Unit 5</a:t>
                      </a:r>
                      <a:endParaRPr 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Ask and answer questions about key details in a text</a:t>
                      </a:r>
                      <a:r>
                        <a:rPr lang="en-US" sz="1200" b="0" baseline="0" dirty="0" smtClean="0"/>
                        <a:t> (</a:t>
                      </a:r>
                      <a:r>
                        <a:rPr lang="en-US" sz="1200" b="0" dirty="0" smtClean="0"/>
                        <a:t>RI.K.1)</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Identify the main topic and retell key details of a text</a:t>
                      </a:r>
                      <a:r>
                        <a:rPr lang="en-US" sz="1200" b="0" baseline="0" dirty="0" smtClean="0"/>
                        <a:t> (</a:t>
                      </a:r>
                      <a:r>
                        <a:rPr lang="en-US" sz="1200" b="0" dirty="0" smtClean="0"/>
                        <a:t>RI.K.2)</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Ask and answer questions about unknown words in a text (RL.K.4) and </a:t>
                      </a:r>
                      <a:r>
                        <a:rPr lang="en-US" sz="1200" b="0" baseline="0" dirty="0" smtClean="0"/>
                        <a:t>(</a:t>
                      </a:r>
                      <a:r>
                        <a:rPr lang="en-US" sz="1200" b="0" dirty="0" smtClean="0"/>
                        <a:t>RI.K.4)</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Write informative/explanatory texts (W.K.2)</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Focus</a:t>
                      </a:r>
                      <a:r>
                        <a:rPr lang="en-US" sz="1200" b="0" baseline="0" dirty="0" smtClean="0"/>
                        <a:t> </a:t>
                      </a:r>
                      <a:r>
                        <a:rPr lang="en-US" sz="1200" b="0" dirty="0" smtClean="0"/>
                        <a:t>on a topic, respond to questions and suggestions from peers, add details (W.K.5)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Capitalize the first word in a sentence and</a:t>
                      </a:r>
                      <a:r>
                        <a:rPr lang="en-US" sz="1200" b="0" baseline="0" dirty="0" smtClean="0"/>
                        <a:t> </a:t>
                      </a:r>
                      <a:r>
                        <a:rPr lang="en-US" sz="1200" b="0" dirty="0" smtClean="0"/>
                        <a:t>I</a:t>
                      </a:r>
                      <a:r>
                        <a:rPr lang="en-US" sz="1200" b="0" baseline="0" dirty="0" smtClean="0"/>
                        <a:t> (L.K.1.a)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Write letters for most consonant and short-vowel sounds </a:t>
                      </a:r>
                      <a:r>
                        <a:rPr lang="en-US" sz="1200" b="0" baseline="0" dirty="0" smtClean="0"/>
                        <a:t>(L.K.2.c)</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Spell simple words phonetically</a:t>
                      </a:r>
                      <a:r>
                        <a:rPr lang="en-US" sz="1200" b="0" baseline="0" dirty="0" smtClean="0"/>
                        <a:t> (L.K.2.d)</a:t>
                      </a:r>
                      <a:endParaRPr lang="en-US" sz="1200" b="0" dirty="0" smtClean="0"/>
                    </a:p>
                  </a:txBody>
                  <a:tcPr/>
                </a:tc>
                <a:tc>
                  <a:txBody>
                    <a:bodyPr/>
                    <a:lstStyle/>
                    <a:p>
                      <a:endParaRPr lang="en-US" sz="1200" dirty="0"/>
                    </a:p>
                  </a:txBody>
                  <a:tcPr/>
                </a:tc>
              </a:tr>
              <a:tr h="1603163">
                <a:tc>
                  <a:txBody>
                    <a:bodyPr/>
                    <a:lstStyle/>
                    <a:p>
                      <a:pPr algn="ctr"/>
                      <a:r>
                        <a:rPr lang="en-US" sz="3200" dirty="0" smtClean="0"/>
                        <a:t>1</a:t>
                      </a:r>
                    </a:p>
                    <a:p>
                      <a:pPr algn="ctr"/>
                      <a:endParaRPr lang="en-US" sz="1400" dirty="0" smtClean="0"/>
                    </a:p>
                    <a:p>
                      <a:pPr algn="ctr"/>
                      <a:r>
                        <a:rPr lang="en-US" sz="1200" dirty="0" smtClean="0"/>
                        <a:t>North America and South America</a:t>
                      </a:r>
                      <a:endParaRPr lang="en-US" sz="1200" dirty="0"/>
                    </a:p>
                  </a:txBody>
                  <a:tcPr/>
                </a:tc>
                <a:tc>
                  <a:txBody>
                    <a:bodyPr/>
                    <a:lstStyle/>
                    <a:p>
                      <a:pPr>
                        <a:buFont typeface="Arial" pitchFamily="34" charset="0"/>
                        <a:buChar char="•"/>
                      </a:pPr>
                      <a:r>
                        <a:rPr lang="en-US" sz="1400" baseline="0" dirty="0" smtClean="0"/>
                        <a:t>R</a:t>
                      </a:r>
                      <a:r>
                        <a:rPr lang="en-US" sz="1400" dirty="0" smtClean="0"/>
                        <a:t>etell familiar stories, including key details</a:t>
                      </a:r>
                      <a:r>
                        <a:rPr lang="en-US" sz="1400" baseline="0" dirty="0" smtClean="0"/>
                        <a:t> (RL.K.2)—</a:t>
                      </a:r>
                      <a:r>
                        <a:rPr lang="en-US" sz="1400" b="1" baseline="0" dirty="0" smtClean="0"/>
                        <a:t>(Jumping Mouse)</a:t>
                      </a:r>
                      <a:endParaRPr lang="en-US" sz="1400" b="1" dirty="0" smtClean="0"/>
                    </a:p>
                    <a:p>
                      <a:pPr>
                        <a:buFont typeface="Arial" pitchFamily="34" charset="0"/>
                        <a:buChar char="•"/>
                      </a:pPr>
                      <a:r>
                        <a:rPr lang="en-US" sz="1400" dirty="0" smtClean="0"/>
                        <a:t>Identify characters, settings, and major events in a story</a:t>
                      </a:r>
                      <a:r>
                        <a:rPr lang="en-US" sz="1400" baseline="0" dirty="0" smtClean="0"/>
                        <a:t> (RL.K.3)—</a:t>
                      </a:r>
                      <a:r>
                        <a:rPr lang="en-US" sz="1400" b="1" baseline="0" dirty="0" smtClean="0"/>
                        <a:t>(Jumping Mouse</a:t>
                      </a:r>
                      <a:r>
                        <a:rPr lang="en-US" sz="1400" baseline="0" dirty="0" smtClean="0"/>
                        <a:t>)</a:t>
                      </a:r>
                    </a:p>
                    <a:p>
                      <a:pPr>
                        <a:buFont typeface="Arial" pitchFamily="34" charset="0"/>
                        <a:buChar char="•"/>
                      </a:pPr>
                      <a:r>
                        <a:rPr lang="en-US" sz="1400" baseline="0" dirty="0" smtClean="0"/>
                        <a:t>Produce and expand complete sentences in shared language activities (L.K.1.f)</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Use frequently occurring inflections and affixes  (e.g., -</a:t>
                      </a:r>
                      <a:r>
                        <a:rPr lang="en-US" sz="1400" dirty="0" err="1" smtClean="0"/>
                        <a:t>ed,-s,re-,un</a:t>
                      </a:r>
                      <a:r>
                        <a:rPr lang="en-US" sz="1400" dirty="0" smtClean="0"/>
                        <a:t>-, pre-, -</a:t>
                      </a:r>
                      <a:r>
                        <a:rPr lang="en-US" sz="1400" dirty="0" err="1" smtClean="0"/>
                        <a:t>ful</a:t>
                      </a:r>
                      <a:r>
                        <a:rPr lang="en-US" sz="1400" dirty="0" smtClean="0"/>
                        <a:t>, -less) as a clue to the meaning of an unknown word</a:t>
                      </a:r>
                      <a:r>
                        <a:rPr lang="en-US" sz="1400" baseline="0" dirty="0" smtClean="0"/>
                        <a:t> (L.K.4.b)—</a:t>
                      </a:r>
                      <a:r>
                        <a:rPr lang="en-US" sz="1400" b="1" baseline="0" dirty="0" smtClean="0"/>
                        <a:t>(Jumping Mouse-beautiful, helpless, powerful, unselfish)</a:t>
                      </a:r>
                      <a:endParaRPr lang="en-US" sz="1400" b="1" dirty="0" smtClean="0"/>
                    </a:p>
                  </a:txBody>
                  <a:tcPr/>
                </a:tc>
                <a:tc>
                  <a:txBody>
                    <a:bodyPr/>
                    <a:lstStyle/>
                    <a:p>
                      <a:endParaRPr lang="en-US" sz="1200" dirty="0"/>
                    </a:p>
                  </a:txBody>
                  <a:tcPr/>
                </a:tc>
              </a:tr>
              <a:tr h="16656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t>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Europe</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t>R</a:t>
                      </a:r>
                      <a:r>
                        <a:rPr lang="en-US" sz="1400" dirty="0" smtClean="0"/>
                        <a:t>etell familiar stories, including key details</a:t>
                      </a:r>
                      <a:r>
                        <a:rPr lang="en-US" sz="1400" baseline="0" dirty="0" smtClean="0"/>
                        <a:t> (RL.K.2)—</a:t>
                      </a:r>
                      <a:r>
                        <a:rPr lang="en-US" sz="1400" b="1" baseline="0" dirty="0" smtClean="0"/>
                        <a:t>(Ferdinand)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Describe</a:t>
                      </a:r>
                      <a:r>
                        <a:rPr lang="en-US" sz="1400" baseline="0" dirty="0" smtClean="0"/>
                        <a:t> </a:t>
                      </a:r>
                      <a:r>
                        <a:rPr lang="en-US" sz="1400" dirty="0" smtClean="0"/>
                        <a:t>the relationship between illustrations and the story in which they appear (RL.K.7)</a:t>
                      </a:r>
                      <a:r>
                        <a:rPr lang="en-US" sz="1400" baseline="0" dirty="0" smtClean="0"/>
                        <a:t> –</a:t>
                      </a:r>
                      <a:r>
                        <a:rPr lang="en-US" sz="1400" b="1" baseline="0" dirty="0" smtClean="0"/>
                        <a:t>(One Fine Day-Fox lapping the milk &amp; the tailor is sewing the fox’s tail)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Identify new meanings for familiar words and apply them accurately (knowing duck is a bird and learning the verb to duck) (L.K.4.a)</a:t>
                      </a:r>
                      <a:endParaRPr lang="en-US" sz="1400" dirty="0"/>
                    </a:p>
                  </a:txBody>
                  <a:tcPr/>
                </a:tc>
                <a:tc>
                  <a:txBody>
                    <a:bodyPr/>
                    <a:lstStyle/>
                    <a:p>
                      <a:endParaRPr lang="en-US" sz="1200" dirty="0"/>
                    </a:p>
                  </a:txBody>
                  <a:tcPr/>
                </a:tc>
              </a:tr>
            </a:tbl>
          </a:graphicData>
        </a:graphic>
      </p:graphicFrame>
      <p:pic>
        <p:nvPicPr>
          <p:cNvPr id="7" name="Picture 6" descr="cover_image"/>
          <p:cNvPicPr/>
          <p:nvPr/>
        </p:nvPicPr>
        <p:blipFill>
          <a:blip r:embed="rId5" cstate="print"/>
          <a:srcRect/>
          <a:stretch>
            <a:fillRect/>
          </a:stretch>
        </p:blipFill>
        <p:spPr bwMode="auto">
          <a:xfrm>
            <a:off x="5410200" y="2819400"/>
            <a:ext cx="762000" cy="685800"/>
          </a:xfrm>
          <a:prstGeom prst="rect">
            <a:avLst/>
          </a:prstGeom>
          <a:noFill/>
          <a:ln w="9525">
            <a:solidFill>
              <a:schemeClr val="accent1"/>
            </a:solidFill>
            <a:miter lim="800000"/>
            <a:headEnd/>
            <a:tailEnd/>
          </a:ln>
        </p:spPr>
      </p:pic>
      <p:pic>
        <p:nvPicPr>
          <p:cNvPr id="8" name="Picture 7" descr="cover_image"/>
          <p:cNvPicPr/>
          <p:nvPr/>
        </p:nvPicPr>
        <p:blipFill>
          <a:blip r:embed="rId6" cstate="print"/>
          <a:srcRect/>
          <a:stretch>
            <a:fillRect/>
          </a:stretch>
        </p:blipFill>
        <p:spPr bwMode="auto">
          <a:xfrm>
            <a:off x="6477000" y="2743200"/>
            <a:ext cx="609600" cy="838200"/>
          </a:xfrm>
          <a:prstGeom prst="rect">
            <a:avLst/>
          </a:prstGeom>
          <a:noFill/>
          <a:ln w="9525">
            <a:solidFill>
              <a:schemeClr val="accent1"/>
            </a:solidFill>
            <a:miter lim="800000"/>
            <a:headEnd/>
            <a:tailEnd/>
          </a:ln>
        </p:spPr>
      </p:pic>
      <p:pic>
        <p:nvPicPr>
          <p:cNvPr id="9" name="Picture 8" descr="cover_image"/>
          <p:cNvPicPr/>
          <p:nvPr/>
        </p:nvPicPr>
        <p:blipFill>
          <a:blip r:embed="rId7" cstate="print"/>
          <a:srcRect/>
          <a:stretch>
            <a:fillRect/>
          </a:stretch>
        </p:blipFill>
        <p:spPr bwMode="auto">
          <a:xfrm>
            <a:off x="5791200" y="3505200"/>
            <a:ext cx="762000" cy="762000"/>
          </a:xfrm>
          <a:prstGeom prst="rect">
            <a:avLst/>
          </a:prstGeom>
          <a:noFill/>
          <a:ln w="9525">
            <a:solidFill>
              <a:schemeClr val="accent1"/>
            </a:solidFill>
            <a:miter lim="800000"/>
            <a:headEnd/>
            <a:tailEnd/>
          </a:ln>
        </p:spPr>
      </p:pic>
      <p:pic>
        <p:nvPicPr>
          <p:cNvPr id="10" name="Picture 9" descr="cover_image"/>
          <p:cNvPicPr/>
          <p:nvPr/>
        </p:nvPicPr>
        <p:blipFill>
          <a:blip r:embed="rId8" cstate="print"/>
          <a:srcRect/>
          <a:stretch>
            <a:fillRect/>
          </a:stretch>
        </p:blipFill>
        <p:spPr bwMode="auto">
          <a:xfrm>
            <a:off x="6781800" y="3581400"/>
            <a:ext cx="685800" cy="838200"/>
          </a:xfrm>
          <a:prstGeom prst="rect">
            <a:avLst/>
          </a:prstGeom>
          <a:noFill/>
          <a:ln w="9525">
            <a:solidFill>
              <a:schemeClr val="accent1"/>
            </a:solidFill>
            <a:miter lim="800000"/>
            <a:headEnd/>
            <a:tailEnd/>
          </a:ln>
        </p:spPr>
      </p:pic>
      <p:pic>
        <p:nvPicPr>
          <p:cNvPr id="12" name="Picture 11" descr="cover_image"/>
          <p:cNvPicPr/>
          <p:nvPr/>
        </p:nvPicPr>
        <p:blipFill>
          <a:blip r:embed="rId9" cstate="print"/>
          <a:srcRect/>
          <a:stretch>
            <a:fillRect/>
          </a:stretch>
        </p:blipFill>
        <p:spPr bwMode="auto">
          <a:xfrm>
            <a:off x="5410200" y="4267200"/>
            <a:ext cx="609600" cy="685800"/>
          </a:xfrm>
          <a:prstGeom prst="rect">
            <a:avLst/>
          </a:prstGeom>
          <a:noFill/>
          <a:ln w="9525">
            <a:solidFill>
              <a:schemeClr val="accent1"/>
            </a:solidFill>
            <a:miter lim="800000"/>
            <a:headEnd/>
            <a:tailEnd/>
          </a:ln>
        </p:spPr>
      </p:pic>
      <p:pic>
        <p:nvPicPr>
          <p:cNvPr id="15" name="Picture 14" descr="cover_image"/>
          <p:cNvPicPr/>
          <p:nvPr/>
        </p:nvPicPr>
        <p:blipFill>
          <a:blip r:embed="rId10" cstate="print"/>
          <a:srcRect/>
          <a:stretch>
            <a:fillRect/>
          </a:stretch>
        </p:blipFill>
        <p:spPr bwMode="auto">
          <a:xfrm>
            <a:off x="6096000" y="4343400"/>
            <a:ext cx="838200" cy="609600"/>
          </a:xfrm>
          <a:prstGeom prst="rect">
            <a:avLst/>
          </a:prstGeom>
          <a:noFill/>
          <a:ln w="9525">
            <a:solidFill>
              <a:schemeClr val="accent1"/>
            </a:solidFill>
            <a:miter lim="800000"/>
            <a:headEnd/>
            <a:tailEnd/>
          </a:ln>
        </p:spPr>
      </p:pic>
      <p:sp>
        <p:nvSpPr>
          <p:cNvPr id="16" name="TextBox 15"/>
          <p:cNvSpPr txBox="1"/>
          <p:nvPr/>
        </p:nvSpPr>
        <p:spPr>
          <a:xfrm>
            <a:off x="7391400" y="3733800"/>
            <a:ext cx="1024511" cy="307777"/>
          </a:xfrm>
          <a:prstGeom prst="rect">
            <a:avLst/>
          </a:prstGeom>
          <a:noFill/>
        </p:spPr>
        <p:txBody>
          <a:bodyPr wrap="none" rtlCol="0">
            <a:spAutoFit/>
          </a:bodyPr>
          <a:lstStyle/>
          <a:p>
            <a:r>
              <a:rPr lang="en-US" sz="1400" dirty="0" smtClean="0">
                <a:sym typeface="Wingdings" pitchFamily="2" charset="2"/>
              </a:rPr>
              <a:t></a:t>
            </a:r>
            <a:r>
              <a:rPr lang="en-US" sz="1400" dirty="0" smtClean="0"/>
              <a:t>Text Talk </a:t>
            </a:r>
            <a:endParaRPr lang="en-US" sz="1400" dirty="0"/>
          </a:p>
        </p:txBody>
      </p:sp>
      <p:pic>
        <p:nvPicPr>
          <p:cNvPr id="17" name="Picture 16" descr="cover_image"/>
          <p:cNvPicPr/>
          <p:nvPr/>
        </p:nvPicPr>
        <p:blipFill>
          <a:blip r:embed="rId11" cstate="print"/>
          <a:srcRect/>
          <a:stretch>
            <a:fillRect/>
          </a:stretch>
        </p:blipFill>
        <p:spPr bwMode="auto">
          <a:xfrm>
            <a:off x="5410200" y="5029200"/>
            <a:ext cx="762000" cy="990600"/>
          </a:xfrm>
          <a:prstGeom prst="rect">
            <a:avLst/>
          </a:prstGeom>
          <a:noFill/>
          <a:ln w="9525">
            <a:solidFill>
              <a:schemeClr val="accent1"/>
            </a:solidFill>
            <a:miter lim="800000"/>
            <a:headEnd/>
            <a:tailEnd/>
          </a:ln>
        </p:spPr>
      </p:pic>
      <p:pic>
        <p:nvPicPr>
          <p:cNvPr id="18" name="Picture 17" descr="cover_image"/>
          <p:cNvPicPr/>
          <p:nvPr/>
        </p:nvPicPr>
        <p:blipFill>
          <a:blip r:embed="rId12" cstate="print"/>
          <a:srcRect/>
          <a:stretch>
            <a:fillRect/>
          </a:stretch>
        </p:blipFill>
        <p:spPr bwMode="auto">
          <a:xfrm>
            <a:off x="6324600" y="5029200"/>
            <a:ext cx="914400" cy="685800"/>
          </a:xfrm>
          <a:prstGeom prst="rect">
            <a:avLst/>
          </a:prstGeom>
          <a:noFill/>
          <a:ln w="9525">
            <a:solidFill>
              <a:schemeClr val="accent1"/>
            </a:solidFill>
            <a:miter lim="800000"/>
            <a:headEnd/>
            <a:tailEnd/>
          </a:ln>
        </p:spPr>
      </p:pic>
      <p:pic>
        <p:nvPicPr>
          <p:cNvPr id="19" name="Picture 18" descr="cover_image"/>
          <p:cNvPicPr/>
          <p:nvPr/>
        </p:nvPicPr>
        <p:blipFill>
          <a:blip r:embed="rId13" cstate="print"/>
          <a:srcRect/>
          <a:stretch>
            <a:fillRect/>
          </a:stretch>
        </p:blipFill>
        <p:spPr bwMode="auto">
          <a:xfrm>
            <a:off x="5486400" y="5867400"/>
            <a:ext cx="685800" cy="838200"/>
          </a:xfrm>
          <a:prstGeom prst="rect">
            <a:avLst/>
          </a:prstGeom>
          <a:noFill/>
          <a:ln w="9525">
            <a:solidFill>
              <a:schemeClr val="accent1"/>
            </a:solidFill>
            <a:miter lim="800000"/>
            <a:headEnd/>
            <a:tailEnd/>
          </a:ln>
        </p:spPr>
      </p:pic>
      <p:pic>
        <p:nvPicPr>
          <p:cNvPr id="20" name="Picture 19" descr="cover_image"/>
          <p:cNvPicPr/>
          <p:nvPr/>
        </p:nvPicPr>
        <p:blipFill>
          <a:blip r:embed="rId14" cstate="print"/>
          <a:srcRect/>
          <a:stretch>
            <a:fillRect/>
          </a:stretch>
        </p:blipFill>
        <p:spPr bwMode="auto">
          <a:xfrm>
            <a:off x="6019800" y="1143000"/>
            <a:ext cx="762000" cy="1066800"/>
          </a:xfrm>
          <a:prstGeom prst="rect">
            <a:avLst/>
          </a:prstGeom>
          <a:noFill/>
          <a:ln w="9525">
            <a:noFill/>
            <a:miter lim="800000"/>
            <a:headEnd/>
            <a:tailEnd/>
          </a:ln>
        </p:spPr>
      </p:pic>
      <p:pic>
        <p:nvPicPr>
          <p:cNvPr id="10244" name="Picture 4" descr="http://ecx.images-amazon.com/images/I/71VLBszAPYL.jpg"/>
          <p:cNvPicPr>
            <a:picLocks noChangeAspect="1" noChangeArrowheads="1"/>
          </p:cNvPicPr>
          <p:nvPr/>
        </p:nvPicPr>
        <p:blipFill>
          <a:blip r:embed="rId15" cstate="print"/>
          <a:srcRect/>
          <a:stretch>
            <a:fillRect/>
          </a:stretch>
        </p:blipFill>
        <p:spPr bwMode="auto">
          <a:xfrm>
            <a:off x="6400800" y="5791200"/>
            <a:ext cx="762000" cy="883478"/>
          </a:xfrm>
          <a:prstGeom prst="rect">
            <a:avLst/>
          </a:prstGeom>
          <a:noFill/>
        </p:spPr>
      </p:pic>
      <p:pic>
        <p:nvPicPr>
          <p:cNvPr id="24" name="~PP2405.WAV">
            <a:hlinkClick r:id="" action="ppaction://media"/>
          </p:cNvPr>
          <p:cNvPicPr>
            <a:picLocks noRot="1" noChangeAspect="1"/>
          </p:cNvPicPr>
          <p:nvPr>
            <a:wavAudioFile r:embed="rId1" name="~PP2405.WAV"/>
          </p:nvPr>
        </p:nvPicPr>
        <p:blipFill>
          <a:blip r:embed="rId16"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3930511711"/>
      </p:ext>
    </p:extLst>
  </p:cSld>
  <p:clrMapOvr>
    <a:masterClrMapping/>
  </p:clrMapOvr>
  <p:transition advTm="58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228600"/>
          <a:ext cx="7620000" cy="6248401"/>
        </p:xfrm>
        <a:graphic>
          <a:graphicData uri="http://schemas.openxmlformats.org/drawingml/2006/table">
            <a:tbl>
              <a:tblPr firstRow="1" bandRow="1">
                <a:tableStyleId>{5C22544A-7EE6-4342-B048-85BDC9FD1C3A}</a:tableStyleId>
              </a:tblPr>
              <a:tblGrid>
                <a:gridCol w="1047751"/>
                <a:gridCol w="4476749"/>
                <a:gridCol w="2095500"/>
              </a:tblGrid>
              <a:tr h="590021">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r>
              <a:tr h="3088156">
                <a:tc>
                  <a:txBody>
                    <a:bodyPr/>
                    <a:lstStyle/>
                    <a:p>
                      <a:pPr algn="ctr"/>
                      <a:r>
                        <a:rPr lang="en-US" sz="3200" dirty="0" smtClean="0"/>
                        <a:t>3</a:t>
                      </a:r>
                    </a:p>
                    <a:p>
                      <a:pPr algn="ctr"/>
                      <a:endParaRPr lang="en-US" sz="3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Antarctica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a:buFont typeface="Arial" pitchFamily="34" charset="0"/>
                        <a:buChar char="•"/>
                      </a:pPr>
                      <a:r>
                        <a:rPr lang="en-US" sz="1400" dirty="0" smtClean="0"/>
                        <a:t>Describe the connection between</a:t>
                      </a:r>
                      <a:r>
                        <a:rPr lang="en-US" sz="1400" baseline="0" dirty="0" smtClean="0"/>
                        <a:t> </a:t>
                      </a:r>
                      <a:r>
                        <a:rPr lang="en-US" sz="1400" dirty="0" smtClean="0"/>
                        <a:t>ideas, or pieces of information in a text</a:t>
                      </a:r>
                      <a:r>
                        <a:rPr lang="en-US" sz="1400" baseline="0" dirty="0" smtClean="0"/>
                        <a:t> (RI.K.</a:t>
                      </a:r>
                      <a:r>
                        <a:rPr lang="en-US" sz="1400" b="0" baseline="0" dirty="0" smtClean="0"/>
                        <a:t>3)—</a:t>
                      </a:r>
                      <a:r>
                        <a:rPr lang="en-US" sz="1400" b="1" baseline="0" dirty="0" smtClean="0"/>
                        <a:t>(Antarctica) </a:t>
                      </a:r>
                      <a:endParaRPr lang="en-US" sz="1400"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Describe the relationship between illustrations and the text in which they appear (</a:t>
                      </a:r>
                      <a:r>
                        <a:rPr lang="en-US" sz="1400" b="0" dirty="0" smtClean="0"/>
                        <a:t>RI.K.7 )—</a:t>
                      </a:r>
                      <a:r>
                        <a:rPr lang="en-US" sz="1400" b="1" dirty="0" smtClean="0"/>
                        <a:t>(Sort pictures</a:t>
                      </a:r>
                      <a:r>
                        <a:rPr lang="en-US" sz="1400" b="1" baseline="0" dirty="0" smtClean="0"/>
                        <a:t> into correct continent-South America &amp; Antarctica)</a:t>
                      </a:r>
                      <a:endParaRPr lang="en-US" sz="1400"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Identify the reasons an author gives to support points in a text</a:t>
                      </a:r>
                      <a:r>
                        <a:rPr lang="en-US" sz="1400" baseline="0" dirty="0" smtClean="0"/>
                        <a:t> (</a:t>
                      </a:r>
                      <a:r>
                        <a:rPr lang="en-US" sz="1400" dirty="0" smtClean="0"/>
                        <a:t>RI.K.8)—</a:t>
                      </a:r>
                      <a:r>
                        <a:rPr lang="en-US" sz="1400" b="1" dirty="0" smtClean="0"/>
                        <a:t>(Antarctica)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t>R</a:t>
                      </a:r>
                      <a:r>
                        <a:rPr lang="en-US" sz="1400" dirty="0" smtClean="0"/>
                        <a:t>etell familiar stories, including key details</a:t>
                      </a:r>
                      <a:r>
                        <a:rPr lang="en-US" sz="1400" baseline="0" dirty="0" smtClean="0"/>
                        <a:t> (RL.K.2)—</a:t>
                      </a:r>
                      <a:r>
                        <a:rPr lang="en-US" sz="1400" b="1" baseline="0" dirty="0" smtClean="0"/>
                        <a:t>(Mr. Popper’s Penguins or Eve of Emperor Penguin)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Sort common objects into categories</a:t>
                      </a:r>
                      <a:r>
                        <a:rPr lang="en-US" sz="1400" baseline="0" dirty="0" smtClean="0"/>
                        <a:t> </a:t>
                      </a:r>
                      <a:r>
                        <a:rPr lang="en-US" sz="1400" dirty="0" smtClean="0"/>
                        <a:t>to gain a sense of the concepts the categories represent (L.K.5.a)—</a:t>
                      </a:r>
                      <a:r>
                        <a:rPr lang="en-US" sz="1400" b="1" dirty="0" smtClean="0"/>
                        <a:t>(Sort pictures</a:t>
                      </a:r>
                      <a:r>
                        <a:rPr lang="en-US" sz="1400" b="1" baseline="0" dirty="0" smtClean="0"/>
                        <a:t> into correct continent)</a:t>
                      </a:r>
                      <a:endParaRPr lang="en-US" sz="1400" b="1" dirty="0" smtClean="0"/>
                    </a:p>
                    <a:p>
                      <a:endParaRPr lang="en-US" sz="1400" dirty="0"/>
                    </a:p>
                  </a:txBody>
                  <a:tcPr/>
                </a:tc>
                <a:tc>
                  <a:txBody>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                           or </a:t>
                      </a:r>
                      <a:endParaRPr lang="en-US" sz="1200" dirty="0"/>
                    </a:p>
                  </a:txBody>
                  <a:tcPr/>
                </a:tc>
              </a:tr>
              <a:tr h="2570224">
                <a:tc>
                  <a:txBody>
                    <a:bodyPr/>
                    <a:lstStyle/>
                    <a:p>
                      <a:pPr algn="ctr"/>
                      <a:r>
                        <a:rPr lang="en-US" sz="3200" dirty="0" smtClean="0"/>
                        <a:t>4</a:t>
                      </a:r>
                    </a:p>
                    <a:p>
                      <a:pPr algn="ctr"/>
                      <a:endParaRPr lang="en-US" sz="3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Asia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a:buFont typeface="Arial" pitchFamily="34" charset="0"/>
                        <a:buChar char="•"/>
                      </a:pPr>
                      <a:r>
                        <a:rPr lang="en-US" sz="1400" dirty="0" smtClean="0"/>
                        <a:t>Compare and contrast the adventures and experiences of characters in familiar stories</a:t>
                      </a:r>
                      <a:r>
                        <a:rPr lang="en-US" sz="1400" baseline="0" dirty="0" smtClean="0"/>
                        <a:t> (</a:t>
                      </a:r>
                      <a:r>
                        <a:rPr lang="en-US" sz="1400" dirty="0" smtClean="0"/>
                        <a:t>RL.K.9)—</a:t>
                      </a:r>
                      <a:r>
                        <a:rPr lang="en-US" sz="1400" b="1" dirty="0" smtClean="0"/>
                        <a:t>(Lon Po</a:t>
                      </a:r>
                      <a:r>
                        <a:rPr lang="en-US" sz="1400" b="1" baseline="0" dirty="0" smtClean="0"/>
                        <a:t> </a:t>
                      </a:r>
                      <a:r>
                        <a:rPr lang="en-US" sz="1400" b="1" baseline="0" dirty="0" err="1" smtClean="0"/>
                        <a:t>Po</a:t>
                      </a:r>
                      <a:r>
                        <a:rPr lang="en-US" sz="1400" b="1" baseline="0" dirty="0" smtClean="0"/>
                        <a:t> and Little Red Riding Hood, from week 2)</a:t>
                      </a:r>
                    </a:p>
                    <a:p>
                      <a:pPr>
                        <a:buFont typeface="Arial" pitchFamily="34" charset="0"/>
                        <a:buChar char="•"/>
                      </a:pPr>
                      <a:r>
                        <a:rPr lang="en-US" sz="1400" baseline="0" dirty="0" smtClean="0"/>
                        <a:t>R</a:t>
                      </a:r>
                      <a:r>
                        <a:rPr lang="en-US" sz="1400" dirty="0" smtClean="0"/>
                        <a:t>etell familiar stories, including key details</a:t>
                      </a:r>
                      <a:r>
                        <a:rPr lang="en-US" sz="1400" baseline="0" dirty="0" smtClean="0"/>
                        <a:t> (RL.K.2)—</a:t>
                      </a:r>
                      <a:r>
                        <a:rPr lang="en-US" sz="1400" b="1" baseline="0" dirty="0" smtClean="0"/>
                        <a:t>(The Paper Crane &amp; Lon Po </a:t>
                      </a:r>
                      <a:r>
                        <a:rPr lang="en-US" sz="1400" b="1" baseline="0" dirty="0" err="1" smtClean="0"/>
                        <a:t>Po</a:t>
                      </a:r>
                      <a:r>
                        <a:rPr lang="en-US" sz="1400" b="1" baseline="0" dirty="0" smtClean="0"/>
                        <a:t>)</a:t>
                      </a:r>
                      <a:endParaRPr lang="en-US" sz="1400" b="1" dirty="0" smtClean="0"/>
                    </a:p>
                    <a:p>
                      <a:pPr>
                        <a:buFont typeface="Arial" pitchFamily="34" charset="0"/>
                        <a:buChar char="•"/>
                      </a:pPr>
                      <a:r>
                        <a:rPr lang="en-US" sz="1400" dirty="0" smtClean="0"/>
                        <a:t>Identify characters, settings, and major events in a story</a:t>
                      </a:r>
                      <a:r>
                        <a:rPr lang="en-US" sz="1400" baseline="0" dirty="0" smtClean="0"/>
                        <a:t> (RL.K.3)—</a:t>
                      </a:r>
                      <a:r>
                        <a:rPr lang="en-US" sz="1400" b="1" baseline="0" dirty="0" smtClean="0"/>
                        <a:t>(The Paper Crane &amp; Lon Po </a:t>
                      </a:r>
                      <a:r>
                        <a:rPr lang="en-US" sz="1400" b="1" baseline="0" dirty="0" err="1" smtClean="0"/>
                        <a:t>Po</a:t>
                      </a:r>
                      <a:r>
                        <a:rPr lang="en-US" sz="1400" b="1" baseline="0" dirty="0" smtClean="0"/>
                        <a:t>)</a:t>
                      </a:r>
                    </a:p>
                    <a:p>
                      <a:pPr>
                        <a:buFont typeface="Arial" pitchFamily="34" charset="0"/>
                        <a:buChar char="•"/>
                      </a:pPr>
                      <a:r>
                        <a:rPr lang="en-US" sz="1400" dirty="0" smtClean="0"/>
                        <a:t>Form regular plural nouns orally by adding /s/ or /</a:t>
                      </a:r>
                      <a:r>
                        <a:rPr lang="en-US" sz="1400" dirty="0" err="1" smtClean="0"/>
                        <a:t>es</a:t>
                      </a:r>
                      <a:r>
                        <a:rPr lang="en-US" sz="1400" dirty="0" smtClean="0"/>
                        <a:t>/ (L.K.1.c)—</a:t>
                      </a:r>
                      <a:r>
                        <a:rPr lang="en-US" sz="1400" b="1" dirty="0" smtClean="0"/>
                        <a:t>(crane, cranes; ship,</a:t>
                      </a:r>
                      <a:r>
                        <a:rPr lang="en-US" sz="1400" b="1" baseline="0" dirty="0" smtClean="0"/>
                        <a:t> ships; tiger, tigers, beach, beaches)</a:t>
                      </a:r>
                      <a:endParaRPr lang="en-US" sz="1400" b="1" dirty="0" smtClean="0"/>
                    </a:p>
                    <a:p>
                      <a:pPr>
                        <a:buFont typeface="Arial" pitchFamily="34" charset="0"/>
                        <a:buChar char="•"/>
                      </a:pPr>
                      <a:endParaRPr lang="en-US" sz="1400" dirty="0"/>
                    </a:p>
                  </a:txBody>
                  <a:tcPr/>
                </a:tc>
                <a:tc>
                  <a:txBody>
                    <a:bodyPr/>
                    <a:lstStyle/>
                    <a:p>
                      <a:endParaRPr lang="en-US" sz="1200" dirty="0"/>
                    </a:p>
                  </a:txBody>
                  <a:tcPr/>
                </a:tc>
              </a:tr>
            </a:tbl>
          </a:graphicData>
        </a:graphic>
      </p:graphicFrame>
      <p:pic>
        <p:nvPicPr>
          <p:cNvPr id="3" name="Picture 2" descr="cover_image"/>
          <p:cNvPicPr/>
          <p:nvPr/>
        </p:nvPicPr>
        <p:blipFill>
          <a:blip r:embed="rId4" cstate="print"/>
          <a:srcRect/>
          <a:stretch>
            <a:fillRect/>
          </a:stretch>
        </p:blipFill>
        <p:spPr bwMode="auto">
          <a:xfrm>
            <a:off x="5867400" y="914400"/>
            <a:ext cx="838200" cy="990600"/>
          </a:xfrm>
          <a:prstGeom prst="rect">
            <a:avLst/>
          </a:prstGeom>
          <a:noFill/>
          <a:ln w="9525">
            <a:solidFill>
              <a:schemeClr val="accent1"/>
            </a:solidFill>
            <a:miter lim="800000"/>
            <a:headEnd/>
            <a:tailEnd/>
          </a:ln>
        </p:spPr>
      </p:pic>
      <p:pic>
        <p:nvPicPr>
          <p:cNvPr id="4" name="Picture 3" descr="cover_image"/>
          <p:cNvPicPr/>
          <p:nvPr/>
        </p:nvPicPr>
        <p:blipFill>
          <a:blip r:embed="rId5" cstate="print"/>
          <a:srcRect/>
          <a:stretch>
            <a:fillRect/>
          </a:stretch>
        </p:blipFill>
        <p:spPr bwMode="auto">
          <a:xfrm>
            <a:off x="5867400" y="3962400"/>
            <a:ext cx="838200" cy="914400"/>
          </a:xfrm>
          <a:prstGeom prst="rect">
            <a:avLst/>
          </a:prstGeom>
          <a:noFill/>
          <a:ln w="9525">
            <a:solidFill>
              <a:schemeClr val="accent1"/>
            </a:solidFill>
            <a:miter lim="800000"/>
            <a:headEnd/>
            <a:tailEnd/>
          </a:ln>
        </p:spPr>
      </p:pic>
      <p:pic>
        <p:nvPicPr>
          <p:cNvPr id="5" name="Picture 4" descr="cover_image"/>
          <p:cNvPicPr/>
          <p:nvPr/>
        </p:nvPicPr>
        <p:blipFill>
          <a:blip r:embed="rId6" cstate="print"/>
          <a:srcRect/>
          <a:stretch>
            <a:fillRect/>
          </a:stretch>
        </p:blipFill>
        <p:spPr bwMode="auto">
          <a:xfrm>
            <a:off x="6019800" y="2590800"/>
            <a:ext cx="609600" cy="914400"/>
          </a:xfrm>
          <a:prstGeom prst="rect">
            <a:avLst/>
          </a:prstGeom>
          <a:noFill/>
          <a:ln w="9525">
            <a:solidFill>
              <a:schemeClr val="accent1"/>
            </a:solidFill>
            <a:miter lim="800000"/>
            <a:headEnd/>
            <a:tailEnd/>
          </a:ln>
        </p:spPr>
      </p:pic>
      <p:pic>
        <p:nvPicPr>
          <p:cNvPr id="6" name="Picture 2" descr="http://ecx.images-amazon.com/images/I/51ruacU5KJL._SY344_BO1,204,203,200_.jpg"/>
          <p:cNvPicPr>
            <a:picLocks noChangeAspect="1" noChangeArrowheads="1"/>
          </p:cNvPicPr>
          <p:nvPr/>
        </p:nvPicPr>
        <p:blipFill>
          <a:blip r:embed="rId7" cstate="print"/>
          <a:srcRect/>
          <a:stretch>
            <a:fillRect/>
          </a:stretch>
        </p:blipFill>
        <p:spPr bwMode="auto">
          <a:xfrm>
            <a:off x="7034625" y="2590800"/>
            <a:ext cx="675669" cy="990600"/>
          </a:xfrm>
          <a:prstGeom prst="rect">
            <a:avLst/>
          </a:prstGeom>
          <a:ln>
            <a:noFill/>
          </a:ln>
          <a:effectLst>
            <a:outerShdw blurRad="292100" dist="139700" dir="2700000" algn="tl" rotWithShape="0">
              <a:srgbClr val="333333">
                <a:alpha val="65000"/>
              </a:srgbClr>
            </a:outerShdw>
          </a:effectLst>
        </p:spPr>
      </p:pic>
      <p:pic>
        <p:nvPicPr>
          <p:cNvPr id="7" name="Picture 6" descr="cover_image"/>
          <p:cNvPicPr/>
          <p:nvPr/>
        </p:nvPicPr>
        <p:blipFill>
          <a:blip r:embed="rId8" cstate="print"/>
          <a:srcRect/>
          <a:stretch>
            <a:fillRect/>
          </a:stretch>
        </p:blipFill>
        <p:spPr bwMode="auto">
          <a:xfrm>
            <a:off x="6934200" y="3962400"/>
            <a:ext cx="838200" cy="990600"/>
          </a:xfrm>
          <a:prstGeom prst="rect">
            <a:avLst/>
          </a:prstGeom>
          <a:noFill/>
          <a:ln w="9525">
            <a:solidFill>
              <a:schemeClr val="accent1"/>
            </a:solidFill>
            <a:miter lim="800000"/>
            <a:headEnd/>
            <a:tailEnd/>
          </a:ln>
        </p:spPr>
      </p:pic>
      <p:pic>
        <p:nvPicPr>
          <p:cNvPr id="8" name="Picture 7" descr="cover_image"/>
          <p:cNvPicPr/>
          <p:nvPr/>
        </p:nvPicPr>
        <p:blipFill>
          <a:blip r:embed="rId9" cstate="print"/>
          <a:srcRect/>
          <a:stretch>
            <a:fillRect/>
          </a:stretch>
        </p:blipFill>
        <p:spPr bwMode="auto">
          <a:xfrm>
            <a:off x="6096000" y="4800600"/>
            <a:ext cx="990600" cy="838200"/>
          </a:xfrm>
          <a:prstGeom prst="rect">
            <a:avLst/>
          </a:prstGeom>
          <a:noFill/>
          <a:ln w="9525">
            <a:solidFill>
              <a:schemeClr val="accent1"/>
            </a:solidFill>
            <a:miter lim="800000"/>
            <a:headEnd/>
            <a:tailEnd/>
          </a:ln>
        </p:spPr>
      </p:pic>
      <p:pic>
        <p:nvPicPr>
          <p:cNvPr id="9" name="Picture 8" descr="cover_image"/>
          <p:cNvPicPr/>
          <p:nvPr/>
        </p:nvPicPr>
        <p:blipFill>
          <a:blip r:embed="rId10" cstate="print"/>
          <a:srcRect/>
          <a:stretch>
            <a:fillRect/>
          </a:stretch>
        </p:blipFill>
        <p:spPr bwMode="auto">
          <a:xfrm>
            <a:off x="6781800" y="5562600"/>
            <a:ext cx="914400" cy="838200"/>
          </a:xfrm>
          <a:prstGeom prst="rect">
            <a:avLst/>
          </a:prstGeom>
          <a:noFill/>
          <a:ln w="9525">
            <a:solidFill>
              <a:schemeClr val="accent1"/>
            </a:solidFill>
            <a:miter lim="800000"/>
            <a:headEnd/>
            <a:tailEnd/>
          </a:ln>
        </p:spPr>
      </p:pic>
      <p:pic>
        <p:nvPicPr>
          <p:cNvPr id="10" name="Picture 9" descr="cover_image"/>
          <p:cNvPicPr/>
          <p:nvPr/>
        </p:nvPicPr>
        <p:blipFill>
          <a:blip r:embed="rId11" cstate="print"/>
          <a:srcRect/>
          <a:stretch>
            <a:fillRect/>
          </a:stretch>
        </p:blipFill>
        <p:spPr bwMode="auto">
          <a:xfrm>
            <a:off x="5867400" y="5486400"/>
            <a:ext cx="685800" cy="914400"/>
          </a:xfrm>
          <a:prstGeom prst="rect">
            <a:avLst/>
          </a:prstGeom>
          <a:noFill/>
          <a:ln w="9525">
            <a:solidFill>
              <a:schemeClr val="accent1"/>
            </a:solidFill>
            <a:miter lim="800000"/>
            <a:headEnd/>
            <a:tailEnd/>
          </a:ln>
        </p:spPr>
      </p:pic>
      <p:pic>
        <p:nvPicPr>
          <p:cNvPr id="11" name="Picture 10" descr="cover_image"/>
          <p:cNvPicPr/>
          <p:nvPr/>
        </p:nvPicPr>
        <p:blipFill>
          <a:blip r:embed="rId12" cstate="print"/>
          <a:srcRect/>
          <a:stretch>
            <a:fillRect/>
          </a:stretch>
        </p:blipFill>
        <p:spPr bwMode="auto">
          <a:xfrm>
            <a:off x="8382000" y="4343400"/>
            <a:ext cx="762000" cy="990600"/>
          </a:xfrm>
          <a:prstGeom prst="rect">
            <a:avLst/>
          </a:prstGeom>
          <a:noFill/>
          <a:ln w="9525">
            <a:solidFill>
              <a:schemeClr val="accent1"/>
            </a:solidFill>
            <a:miter lim="800000"/>
            <a:headEnd/>
            <a:tailEnd/>
          </a:ln>
        </p:spPr>
      </p:pic>
      <p:pic>
        <p:nvPicPr>
          <p:cNvPr id="12" name="Picture 11" descr="cover_image"/>
          <p:cNvPicPr/>
          <p:nvPr/>
        </p:nvPicPr>
        <p:blipFill>
          <a:blip r:embed="rId13" cstate="print"/>
          <a:srcRect/>
          <a:stretch>
            <a:fillRect/>
          </a:stretch>
        </p:blipFill>
        <p:spPr bwMode="auto">
          <a:xfrm>
            <a:off x="6477000" y="1447800"/>
            <a:ext cx="1219200" cy="964952"/>
          </a:xfrm>
          <a:prstGeom prst="rect">
            <a:avLst/>
          </a:prstGeom>
          <a:noFill/>
          <a:ln w="9525">
            <a:solidFill>
              <a:schemeClr val="accent1"/>
            </a:solidFill>
            <a:miter lim="800000"/>
            <a:headEnd/>
            <a:tailEnd/>
          </a:ln>
        </p:spPr>
      </p:pic>
      <p:sp>
        <p:nvSpPr>
          <p:cNvPr id="13" name="TextBox 12"/>
          <p:cNvSpPr txBox="1"/>
          <p:nvPr/>
        </p:nvSpPr>
        <p:spPr>
          <a:xfrm>
            <a:off x="7620000" y="1752600"/>
            <a:ext cx="1024511" cy="307777"/>
          </a:xfrm>
          <a:prstGeom prst="rect">
            <a:avLst/>
          </a:prstGeom>
          <a:noFill/>
        </p:spPr>
        <p:txBody>
          <a:bodyPr wrap="none" rtlCol="0">
            <a:spAutoFit/>
          </a:bodyPr>
          <a:lstStyle/>
          <a:p>
            <a:r>
              <a:rPr lang="en-US" sz="1400" dirty="0" smtClean="0">
                <a:sym typeface="Wingdings" pitchFamily="2" charset="2"/>
              </a:rPr>
              <a:t></a:t>
            </a:r>
            <a:r>
              <a:rPr lang="en-US" sz="1400" dirty="0" smtClean="0"/>
              <a:t>Text Talk </a:t>
            </a:r>
            <a:endParaRPr lang="en-US" sz="1400" dirty="0"/>
          </a:p>
        </p:txBody>
      </p:sp>
      <p:sp>
        <p:nvSpPr>
          <p:cNvPr id="14" name="TextBox 13"/>
          <p:cNvSpPr txBox="1"/>
          <p:nvPr/>
        </p:nvSpPr>
        <p:spPr>
          <a:xfrm>
            <a:off x="7696200" y="3962400"/>
            <a:ext cx="1024511" cy="307777"/>
          </a:xfrm>
          <a:prstGeom prst="rect">
            <a:avLst/>
          </a:prstGeom>
          <a:noFill/>
        </p:spPr>
        <p:txBody>
          <a:bodyPr wrap="none" rtlCol="0">
            <a:spAutoFit/>
          </a:bodyPr>
          <a:lstStyle/>
          <a:p>
            <a:r>
              <a:rPr lang="en-US" sz="1400" dirty="0" smtClean="0">
                <a:sym typeface="Wingdings" pitchFamily="2" charset="2"/>
              </a:rPr>
              <a:t></a:t>
            </a:r>
            <a:r>
              <a:rPr lang="en-US" sz="1400" dirty="0" smtClean="0"/>
              <a:t>Text Talk </a:t>
            </a:r>
            <a:endParaRPr lang="en-US" sz="1400" dirty="0"/>
          </a:p>
        </p:txBody>
      </p:sp>
      <p:sp>
        <p:nvSpPr>
          <p:cNvPr id="15" name="TextBox 14"/>
          <p:cNvSpPr txBox="1"/>
          <p:nvPr/>
        </p:nvSpPr>
        <p:spPr>
          <a:xfrm>
            <a:off x="7620000" y="5867400"/>
            <a:ext cx="1307153" cy="307777"/>
          </a:xfrm>
          <a:prstGeom prst="rect">
            <a:avLst/>
          </a:prstGeom>
          <a:noFill/>
        </p:spPr>
        <p:txBody>
          <a:bodyPr wrap="none" rtlCol="0">
            <a:spAutoFit/>
          </a:bodyPr>
          <a:lstStyle/>
          <a:p>
            <a:r>
              <a:rPr lang="en-US" sz="1400" dirty="0" smtClean="0">
                <a:sym typeface="Wingdings" pitchFamily="2" charset="2"/>
              </a:rPr>
              <a:t>STEM Lesson</a:t>
            </a:r>
            <a:endParaRPr lang="en-US" sz="1400" dirty="0"/>
          </a:p>
        </p:txBody>
      </p:sp>
      <p:sp>
        <p:nvSpPr>
          <p:cNvPr id="16" name="TextBox 15"/>
          <p:cNvSpPr txBox="1"/>
          <p:nvPr/>
        </p:nvSpPr>
        <p:spPr>
          <a:xfrm>
            <a:off x="7086600" y="4953000"/>
            <a:ext cx="1356462" cy="307777"/>
          </a:xfrm>
          <a:prstGeom prst="rect">
            <a:avLst/>
          </a:prstGeom>
          <a:noFill/>
        </p:spPr>
        <p:txBody>
          <a:bodyPr wrap="none" rtlCol="0">
            <a:spAutoFit/>
          </a:bodyPr>
          <a:lstStyle/>
          <a:p>
            <a:r>
              <a:rPr lang="en-US" sz="1400" dirty="0" smtClean="0">
                <a:sym typeface="Wingdings" pitchFamily="2" charset="2"/>
              </a:rPr>
              <a:t>^Lesson online&gt;</a:t>
            </a:r>
            <a:endParaRPr lang="en-US" sz="1400" dirty="0"/>
          </a:p>
        </p:txBody>
      </p:sp>
      <p:pic>
        <p:nvPicPr>
          <p:cNvPr id="18" name="~PP352.WAV">
            <a:hlinkClick r:id="" action="ppaction://media"/>
          </p:cNvPr>
          <p:cNvPicPr>
            <a:picLocks noRot="1" noChangeAspect="1"/>
          </p:cNvPicPr>
          <p:nvPr>
            <a:wavAudioFile r:embed="rId1" name="~PP352.WAV"/>
          </p:nvPr>
        </p:nvPicPr>
        <p:blipFill>
          <a:blip r:embed="rId14" cstate="print"/>
          <a:stretch>
            <a:fillRect/>
          </a:stretch>
        </p:blipFill>
        <p:spPr>
          <a:xfrm>
            <a:off x="8696325" y="6410325"/>
            <a:ext cx="304800" cy="304800"/>
          </a:xfrm>
          <a:prstGeom prst="rect">
            <a:avLst/>
          </a:prstGeom>
        </p:spPr>
      </p:pic>
    </p:spTree>
  </p:cSld>
  <p:clrMapOvr>
    <a:masterClrMapping/>
  </p:clrMapOvr>
  <p:transition advTm="517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
          <a:ext cx="8305800" cy="6746652"/>
        </p:xfrm>
        <a:graphic>
          <a:graphicData uri="http://schemas.openxmlformats.org/drawingml/2006/table">
            <a:tbl>
              <a:tblPr firstRow="1" bandRow="1">
                <a:tableStyleId>{5C22544A-7EE6-4342-B048-85BDC9FD1C3A}</a:tableStyleId>
              </a:tblPr>
              <a:tblGrid>
                <a:gridCol w="1142046"/>
                <a:gridCol w="4948874"/>
                <a:gridCol w="2214880"/>
              </a:tblGrid>
              <a:tr h="376332">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r>
              <a:tr h="3031519">
                <a:tc>
                  <a:txBody>
                    <a:bodyPr/>
                    <a:lstStyle/>
                    <a:p>
                      <a:pPr algn="ctr"/>
                      <a:r>
                        <a:rPr lang="en-US" sz="3200" dirty="0" smtClean="0"/>
                        <a:t>5</a:t>
                      </a:r>
                    </a:p>
                    <a:p>
                      <a:pPr algn="ctr"/>
                      <a:endParaRPr lang="en-US" sz="3200" dirty="0" smtClean="0"/>
                    </a:p>
                    <a:p>
                      <a:pPr algn="ctr"/>
                      <a:r>
                        <a:rPr lang="en-US" sz="1200" dirty="0" smtClean="0"/>
                        <a:t>Australia</a:t>
                      </a:r>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a:p>
                  </a:txBody>
                  <a:tcPr/>
                </a:tc>
                <a:tc>
                  <a:txBody>
                    <a:bodyPr/>
                    <a:lstStyle/>
                    <a:p>
                      <a:pPr>
                        <a:buFont typeface="Arial" pitchFamily="34" charset="0"/>
                        <a:buChar char="•"/>
                      </a:pPr>
                      <a:r>
                        <a:rPr lang="en-US" sz="1400" dirty="0" smtClean="0"/>
                        <a:t>Describe the connection between ideas, or pieces of information in a text</a:t>
                      </a:r>
                      <a:r>
                        <a:rPr lang="en-US" sz="1400" baseline="0" dirty="0" smtClean="0"/>
                        <a:t> (</a:t>
                      </a:r>
                      <a:r>
                        <a:rPr lang="en-US" sz="1400" dirty="0" smtClean="0"/>
                        <a:t>RI.K.3)—</a:t>
                      </a:r>
                      <a:r>
                        <a:rPr lang="en-US" sz="1400" b="1" dirty="0" smtClean="0"/>
                        <a:t>(Australia pg. 9)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Identify the reasons an author gives to support points in a text</a:t>
                      </a:r>
                      <a:r>
                        <a:rPr lang="en-US" sz="1400" baseline="0" dirty="0" smtClean="0"/>
                        <a:t> (</a:t>
                      </a:r>
                      <a:r>
                        <a:rPr lang="en-US" sz="1400" dirty="0" smtClean="0"/>
                        <a:t>RI.K.8)—</a:t>
                      </a:r>
                      <a:r>
                        <a:rPr lang="en-US" sz="1400" b="1" dirty="0" smtClean="0"/>
                        <a:t>(Australia pg. 26-27)</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t>R</a:t>
                      </a:r>
                      <a:r>
                        <a:rPr lang="en-US" sz="1400" dirty="0" smtClean="0"/>
                        <a:t>etell familiar stories, including key details</a:t>
                      </a:r>
                      <a:r>
                        <a:rPr lang="en-US" sz="1400" baseline="0" dirty="0" smtClean="0"/>
                        <a:t> (RL.K.2)—</a:t>
                      </a:r>
                      <a:r>
                        <a:rPr lang="en-US" sz="1400" b="1" baseline="0" dirty="0" smtClean="0"/>
                        <a:t>(Koala Lou and Possum Magic)</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Compare and contrast the adventures and experiences of characters in familiar stories</a:t>
                      </a:r>
                      <a:r>
                        <a:rPr lang="en-US" sz="1400" baseline="0" dirty="0" smtClean="0"/>
                        <a:t> (</a:t>
                      </a:r>
                      <a:r>
                        <a:rPr lang="en-US" sz="1400" dirty="0" smtClean="0"/>
                        <a:t>RL.K.9)—</a:t>
                      </a:r>
                      <a:r>
                        <a:rPr lang="en-US" sz="1400" b="1" baseline="0" dirty="0" smtClean="0"/>
                        <a:t>(Koala Lou &amp; Paper Crane-Lesson on Teacher created resources)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Write to narrate a single event or several loosely linked events</a:t>
                      </a:r>
                      <a:r>
                        <a:rPr lang="en-US" sz="1400" baseline="0" dirty="0" smtClean="0"/>
                        <a:t> (</a:t>
                      </a:r>
                      <a:r>
                        <a:rPr lang="en-US" sz="1400" dirty="0" smtClean="0"/>
                        <a:t>W.K.3)—</a:t>
                      </a:r>
                      <a:r>
                        <a:rPr lang="en-US" sz="1400" b="1" dirty="0" smtClean="0"/>
                        <a:t>(Pretend</a:t>
                      </a:r>
                      <a:r>
                        <a:rPr lang="en-US" sz="1400" b="1" baseline="0" dirty="0" smtClean="0"/>
                        <a:t> you are invisible for a day like Possum. Write to tell what you’d do that day)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t>Distinguish shades of meaning among verbs (e.g., walk, march, strut, prance) by acting out the meanings (L.K.5.d)</a:t>
                      </a:r>
                    </a:p>
                  </a:txBody>
                  <a:tcPr/>
                </a:tc>
                <a:tc>
                  <a:txBody>
                    <a:bodyPr/>
                    <a:lstStyle/>
                    <a:p>
                      <a:endParaRPr lang="en-US" sz="1200" dirty="0"/>
                    </a:p>
                  </a:txBody>
                  <a:tcPr/>
                </a:tc>
              </a:tr>
              <a:tr h="3145347">
                <a:tc>
                  <a:txBody>
                    <a:bodyPr/>
                    <a:lstStyle/>
                    <a:p>
                      <a:pPr algn="ctr"/>
                      <a:r>
                        <a:rPr lang="en-US" sz="3200" dirty="0" smtClean="0"/>
                        <a:t>6</a:t>
                      </a:r>
                    </a:p>
                    <a:p>
                      <a:pPr algn="ctr"/>
                      <a:endParaRPr lang="en-US" sz="3200" dirty="0" smtClean="0"/>
                    </a:p>
                    <a:p>
                      <a:pPr algn="ctr"/>
                      <a:r>
                        <a:rPr lang="en-US" sz="1200" dirty="0" smtClean="0"/>
                        <a:t>Africa</a:t>
                      </a:r>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a:p>
                  </a:txBody>
                  <a:tcPr/>
                </a:tc>
                <a:tc>
                  <a:txBody>
                    <a:bodyPr/>
                    <a:lstStyle/>
                    <a:p>
                      <a:pPr>
                        <a:buFont typeface="Arial" pitchFamily="34" charset="0"/>
                        <a:buChar char="•"/>
                      </a:pPr>
                      <a:r>
                        <a:rPr lang="en-US" sz="1400" dirty="0" smtClean="0"/>
                        <a:t>Describe relationship between illustrations and the text in which they appear (RI.K.7 )—</a:t>
                      </a:r>
                      <a:r>
                        <a:rPr lang="en-US" sz="1400" b="1" dirty="0" smtClean="0"/>
                        <a:t>(Africa pgs. 10-11)</a:t>
                      </a:r>
                      <a:r>
                        <a:rPr lang="en-US" sz="1400" b="1" baseline="0" dirty="0" smtClean="0"/>
                        <a:t> </a:t>
                      </a:r>
                    </a:p>
                    <a:p>
                      <a:pPr>
                        <a:buFont typeface="Arial" pitchFamily="34" charset="0"/>
                        <a:buChar char="•"/>
                      </a:pPr>
                      <a:r>
                        <a:rPr lang="en-US" sz="1400" dirty="0" smtClean="0"/>
                        <a:t>Identify basic similarities and differences between two texts on the same topic </a:t>
                      </a:r>
                      <a:r>
                        <a:rPr lang="en-US" sz="1400" baseline="0" dirty="0" smtClean="0"/>
                        <a:t>(</a:t>
                      </a:r>
                      <a:r>
                        <a:rPr lang="en-US" sz="1400" dirty="0" smtClean="0"/>
                        <a:t>RI.K.9 )—</a:t>
                      </a:r>
                      <a:r>
                        <a:rPr lang="en-US" sz="1400" b="1" dirty="0" smtClean="0"/>
                        <a:t>(Compare 2 continents for summative assessment-Smart</a:t>
                      </a:r>
                      <a:r>
                        <a:rPr lang="en-US" sz="1400" b="1" baseline="0" dirty="0" smtClean="0"/>
                        <a:t> Board lesson online</a:t>
                      </a:r>
                      <a:r>
                        <a:rPr lang="en-US" sz="1400" b="1" dirty="0" smtClean="0"/>
                        <a:t>)</a:t>
                      </a:r>
                    </a:p>
                    <a:p>
                      <a:pPr>
                        <a:buFont typeface="Arial" pitchFamily="34" charset="0"/>
                        <a:buChar char="•"/>
                      </a:pPr>
                      <a:r>
                        <a:rPr lang="en-US" sz="1400" dirty="0" smtClean="0"/>
                        <a:t>Write to narrate a single event or several loosely linked events</a:t>
                      </a:r>
                      <a:r>
                        <a:rPr lang="en-US" sz="1400" baseline="0" dirty="0" smtClean="0"/>
                        <a:t> (</a:t>
                      </a:r>
                      <a:r>
                        <a:rPr lang="en-US" sz="1400" dirty="0" smtClean="0"/>
                        <a:t>W.K.3)—</a:t>
                      </a:r>
                      <a:r>
                        <a:rPr lang="en-US" sz="1400" b="1" dirty="0" smtClean="0"/>
                        <a:t>(Pretend</a:t>
                      </a:r>
                      <a:r>
                        <a:rPr lang="en-US" sz="1400" b="1" baseline="0" dirty="0" smtClean="0"/>
                        <a:t> you live on a different continent. Use what you’ve learned to write a story telling what you’d do and see on that continent)</a:t>
                      </a:r>
                    </a:p>
                    <a:p>
                      <a:pPr>
                        <a:buFont typeface="Arial" pitchFamily="34" charset="0"/>
                        <a:buChar char="•"/>
                      </a:pPr>
                      <a:r>
                        <a:rPr lang="en-US" sz="1400" dirty="0" smtClean="0"/>
                        <a:t>Participate in shared research</a:t>
                      </a:r>
                      <a:r>
                        <a:rPr lang="en-US" sz="1400" baseline="0" dirty="0" smtClean="0"/>
                        <a:t> (</a:t>
                      </a:r>
                      <a:r>
                        <a:rPr lang="en-US" sz="1400" dirty="0" smtClean="0"/>
                        <a:t>W.K.7)</a:t>
                      </a:r>
                    </a:p>
                    <a:p>
                      <a:pPr>
                        <a:buFont typeface="Arial" pitchFamily="34" charset="0"/>
                        <a:buChar char="•"/>
                      </a:pPr>
                      <a:r>
                        <a:rPr lang="en-US" sz="1400" dirty="0" smtClean="0"/>
                        <a:t>Gather information to answer a question</a:t>
                      </a:r>
                      <a:r>
                        <a:rPr lang="en-US" sz="1400" baseline="0" dirty="0" smtClean="0"/>
                        <a:t> (</a:t>
                      </a:r>
                      <a:r>
                        <a:rPr lang="en-US" sz="1400" dirty="0" smtClean="0"/>
                        <a:t>W.K.8)</a:t>
                      </a:r>
                    </a:p>
                    <a:p>
                      <a:pPr>
                        <a:buFont typeface="Arial" pitchFamily="34" charset="0"/>
                        <a:buChar char="•"/>
                      </a:pPr>
                      <a:r>
                        <a:rPr lang="en-US" sz="1400" dirty="0" smtClean="0"/>
                        <a:t>Use most frequently occurring prepositions (to, from, in, out, on, off, for, of, by, with)</a:t>
                      </a:r>
                      <a:r>
                        <a:rPr lang="en-US" sz="1400" baseline="0" dirty="0" smtClean="0"/>
                        <a:t> (L.K.1.e)</a:t>
                      </a:r>
                      <a:r>
                        <a:rPr lang="en-US" sz="1400" dirty="0" smtClean="0"/>
                        <a:t> —</a:t>
                      </a:r>
                      <a:r>
                        <a:rPr lang="en-US" sz="1400" b="1" baseline="0" dirty="0" smtClean="0"/>
                        <a:t>(Use in narrative writing)</a:t>
                      </a:r>
                    </a:p>
                    <a:p>
                      <a:pPr>
                        <a:buFont typeface="Arial" pitchFamily="34" charset="0"/>
                        <a:buChar char="•"/>
                      </a:pPr>
                      <a:r>
                        <a:rPr lang="en-US" sz="1400" dirty="0" smtClean="0"/>
                        <a:t>Use words and phrases acquired through conversations, reading and being read to, and responding to texts</a:t>
                      </a:r>
                      <a:r>
                        <a:rPr lang="en-US" sz="1400" baseline="0" dirty="0" smtClean="0"/>
                        <a:t> (</a:t>
                      </a:r>
                      <a:r>
                        <a:rPr lang="en-US" sz="1400" dirty="0" smtClean="0"/>
                        <a:t>L.K.6) —</a:t>
                      </a:r>
                      <a:r>
                        <a:rPr lang="en-US" sz="1400" b="1" dirty="0" smtClean="0"/>
                        <a:t>(Narrative)</a:t>
                      </a:r>
                      <a:endParaRPr lang="en-US" sz="1400" b="1" dirty="0"/>
                    </a:p>
                  </a:txBody>
                  <a:tcPr/>
                </a:tc>
                <a:tc>
                  <a:txBody>
                    <a:bodyPr/>
                    <a:lstStyle/>
                    <a:p>
                      <a:endParaRPr lang="en-US" sz="1200" dirty="0"/>
                    </a:p>
                  </a:txBody>
                  <a:tcPr/>
                </a:tc>
              </a:tr>
            </a:tbl>
          </a:graphicData>
        </a:graphic>
      </p:graphicFrame>
      <p:pic>
        <p:nvPicPr>
          <p:cNvPr id="3" name="Picture 2" descr="cover_image"/>
          <p:cNvPicPr/>
          <p:nvPr/>
        </p:nvPicPr>
        <p:blipFill>
          <a:blip r:embed="rId4" cstate="print"/>
          <a:srcRect/>
          <a:stretch>
            <a:fillRect/>
          </a:stretch>
        </p:blipFill>
        <p:spPr bwMode="auto">
          <a:xfrm>
            <a:off x="6248400" y="3657600"/>
            <a:ext cx="838200" cy="1066800"/>
          </a:xfrm>
          <a:prstGeom prst="rect">
            <a:avLst/>
          </a:prstGeom>
          <a:noFill/>
          <a:ln w="9525">
            <a:solidFill>
              <a:schemeClr val="accent1"/>
            </a:solidFill>
            <a:miter lim="800000"/>
            <a:headEnd/>
            <a:tailEnd/>
          </a:ln>
        </p:spPr>
      </p:pic>
      <p:pic>
        <p:nvPicPr>
          <p:cNvPr id="5" name="Picture 4" descr="cover_image"/>
          <p:cNvPicPr/>
          <p:nvPr/>
        </p:nvPicPr>
        <p:blipFill>
          <a:blip r:embed="rId5" cstate="print"/>
          <a:srcRect/>
          <a:stretch>
            <a:fillRect/>
          </a:stretch>
        </p:blipFill>
        <p:spPr bwMode="auto">
          <a:xfrm>
            <a:off x="6172200" y="533400"/>
            <a:ext cx="838200" cy="1066800"/>
          </a:xfrm>
          <a:prstGeom prst="rect">
            <a:avLst/>
          </a:prstGeom>
          <a:noFill/>
          <a:ln w="9525">
            <a:solidFill>
              <a:schemeClr val="accent1"/>
            </a:solidFill>
            <a:miter lim="800000"/>
            <a:headEnd/>
            <a:tailEnd/>
          </a:ln>
        </p:spPr>
      </p:pic>
      <p:pic>
        <p:nvPicPr>
          <p:cNvPr id="6" name="Picture 5" descr="cover_image"/>
          <p:cNvPicPr/>
          <p:nvPr/>
        </p:nvPicPr>
        <p:blipFill>
          <a:blip r:embed="rId6" cstate="print"/>
          <a:srcRect/>
          <a:stretch>
            <a:fillRect/>
          </a:stretch>
        </p:blipFill>
        <p:spPr bwMode="auto">
          <a:xfrm>
            <a:off x="6248400" y="4876800"/>
            <a:ext cx="838200" cy="914400"/>
          </a:xfrm>
          <a:prstGeom prst="rect">
            <a:avLst/>
          </a:prstGeom>
          <a:noFill/>
          <a:ln w="9525">
            <a:solidFill>
              <a:schemeClr val="accent1"/>
            </a:solidFill>
            <a:miter lim="800000"/>
            <a:headEnd/>
            <a:tailEnd/>
          </a:ln>
        </p:spPr>
      </p:pic>
      <p:pic>
        <p:nvPicPr>
          <p:cNvPr id="7" name="Picture 6" descr="cover_image"/>
          <p:cNvPicPr/>
          <p:nvPr/>
        </p:nvPicPr>
        <p:blipFill>
          <a:blip r:embed="rId7" cstate="print"/>
          <a:srcRect/>
          <a:stretch>
            <a:fillRect/>
          </a:stretch>
        </p:blipFill>
        <p:spPr bwMode="auto">
          <a:xfrm>
            <a:off x="7391400" y="3657600"/>
            <a:ext cx="762000" cy="1066800"/>
          </a:xfrm>
          <a:prstGeom prst="rect">
            <a:avLst/>
          </a:prstGeom>
          <a:noFill/>
          <a:ln w="9525">
            <a:solidFill>
              <a:schemeClr val="accent1"/>
            </a:solidFill>
            <a:miter lim="800000"/>
            <a:headEnd/>
            <a:tailEnd/>
          </a:ln>
        </p:spPr>
      </p:pic>
      <p:pic>
        <p:nvPicPr>
          <p:cNvPr id="8" name="Picture 7" descr="cover_image"/>
          <p:cNvPicPr/>
          <p:nvPr/>
        </p:nvPicPr>
        <p:blipFill>
          <a:blip r:embed="rId8" cstate="print"/>
          <a:srcRect/>
          <a:stretch>
            <a:fillRect/>
          </a:stretch>
        </p:blipFill>
        <p:spPr bwMode="auto">
          <a:xfrm>
            <a:off x="7239000" y="4953000"/>
            <a:ext cx="914400" cy="1143000"/>
          </a:xfrm>
          <a:prstGeom prst="rect">
            <a:avLst/>
          </a:prstGeom>
          <a:noFill/>
          <a:ln w="9525">
            <a:solidFill>
              <a:schemeClr val="accent1"/>
            </a:solidFill>
            <a:miter lim="800000"/>
            <a:headEnd/>
            <a:tailEnd/>
          </a:ln>
        </p:spPr>
      </p:pic>
      <p:pic>
        <p:nvPicPr>
          <p:cNvPr id="10" name="Picture 9" descr="cover_image"/>
          <p:cNvPicPr/>
          <p:nvPr/>
        </p:nvPicPr>
        <p:blipFill>
          <a:blip r:embed="rId9" cstate="print"/>
          <a:srcRect/>
          <a:stretch>
            <a:fillRect/>
          </a:stretch>
        </p:blipFill>
        <p:spPr bwMode="auto">
          <a:xfrm>
            <a:off x="7239000" y="838200"/>
            <a:ext cx="990600" cy="1066800"/>
          </a:xfrm>
          <a:prstGeom prst="rect">
            <a:avLst/>
          </a:prstGeom>
          <a:noFill/>
          <a:ln w="9525">
            <a:solidFill>
              <a:schemeClr val="accent1"/>
            </a:solidFill>
            <a:miter lim="800000"/>
            <a:headEnd/>
            <a:tailEnd/>
          </a:ln>
        </p:spPr>
      </p:pic>
      <p:pic>
        <p:nvPicPr>
          <p:cNvPr id="9" name="Picture 8" descr="cover_image"/>
          <p:cNvPicPr/>
          <p:nvPr/>
        </p:nvPicPr>
        <p:blipFill>
          <a:blip r:embed="rId10" cstate="print"/>
          <a:srcRect/>
          <a:stretch>
            <a:fillRect/>
          </a:stretch>
        </p:blipFill>
        <p:spPr bwMode="auto">
          <a:xfrm>
            <a:off x="6172200" y="2133600"/>
            <a:ext cx="1066800" cy="990600"/>
          </a:xfrm>
          <a:prstGeom prst="rect">
            <a:avLst/>
          </a:prstGeom>
          <a:noFill/>
          <a:ln w="9525">
            <a:solidFill>
              <a:schemeClr val="accent1"/>
            </a:solidFill>
            <a:miter lim="800000"/>
            <a:headEnd/>
            <a:tailEnd/>
          </a:ln>
        </p:spPr>
      </p:pic>
      <p:sp>
        <p:nvSpPr>
          <p:cNvPr id="11" name="TextBox 10"/>
          <p:cNvSpPr txBox="1"/>
          <p:nvPr/>
        </p:nvSpPr>
        <p:spPr>
          <a:xfrm>
            <a:off x="8119489" y="990600"/>
            <a:ext cx="1024511" cy="307777"/>
          </a:xfrm>
          <a:prstGeom prst="rect">
            <a:avLst/>
          </a:prstGeom>
          <a:noFill/>
        </p:spPr>
        <p:txBody>
          <a:bodyPr wrap="none" rtlCol="0">
            <a:spAutoFit/>
          </a:bodyPr>
          <a:lstStyle/>
          <a:p>
            <a:r>
              <a:rPr lang="en-US" sz="1400" dirty="0" smtClean="0">
                <a:sym typeface="Wingdings" pitchFamily="2" charset="2"/>
              </a:rPr>
              <a:t></a:t>
            </a:r>
            <a:r>
              <a:rPr lang="en-US" sz="1400" dirty="0" smtClean="0"/>
              <a:t>Text Talk </a:t>
            </a:r>
            <a:endParaRPr lang="en-US" sz="1400" dirty="0"/>
          </a:p>
        </p:txBody>
      </p:sp>
      <p:sp>
        <p:nvSpPr>
          <p:cNvPr id="12" name="TextBox 11"/>
          <p:cNvSpPr txBox="1"/>
          <p:nvPr/>
        </p:nvSpPr>
        <p:spPr>
          <a:xfrm>
            <a:off x="8119489" y="5181600"/>
            <a:ext cx="1024511" cy="307777"/>
          </a:xfrm>
          <a:prstGeom prst="rect">
            <a:avLst/>
          </a:prstGeom>
          <a:noFill/>
        </p:spPr>
        <p:txBody>
          <a:bodyPr wrap="none" rtlCol="0">
            <a:spAutoFit/>
          </a:bodyPr>
          <a:lstStyle/>
          <a:p>
            <a:r>
              <a:rPr lang="en-US" sz="1400" dirty="0" smtClean="0">
                <a:sym typeface="Wingdings" pitchFamily="2" charset="2"/>
              </a:rPr>
              <a:t></a:t>
            </a:r>
            <a:r>
              <a:rPr lang="en-US" sz="1400" dirty="0" smtClean="0"/>
              <a:t>Text Talk </a:t>
            </a:r>
            <a:endParaRPr lang="en-US" sz="1400" dirty="0"/>
          </a:p>
        </p:txBody>
      </p:sp>
      <p:pic>
        <p:nvPicPr>
          <p:cNvPr id="13" name="Picture 12" descr="cover_image"/>
          <p:cNvPicPr/>
          <p:nvPr/>
        </p:nvPicPr>
        <p:blipFill>
          <a:blip r:embed="rId11" cstate="print"/>
          <a:srcRect/>
          <a:stretch>
            <a:fillRect/>
          </a:stretch>
        </p:blipFill>
        <p:spPr bwMode="auto">
          <a:xfrm>
            <a:off x="7315200" y="2286000"/>
            <a:ext cx="914400" cy="762000"/>
          </a:xfrm>
          <a:prstGeom prst="rect">
            <a:avLst/>
          </a:prstGeom>
          <a:noFill/>
          <a:ln w="9525">
            <a:solidFill>
              <a:schemeClr val="accent1"/>
            </a:solidFill>
            <a:miter lim="800000"/>
            <a:headEnd/>
            <a:tailEnd/>
          </a:ln>
        </p:spPr>
      </p:pic>
      <p:sp>
        <p:nvSpPr>
          <p:cNvPr id="15" name="TextBox 14"/>
          <p:cNvSpPr txBox="1"/>
          <p:nvPr/>
        </p:nvSpPr>
        <p:spPr>
          <a:xfrm>
            <a:off x="6553200" y="3124200"/>
            <a:ext cx="1396536" cy="307777"/>
          </a:xfrm>
          <a:prstGeom prst="rect">
            <a:avLst/>
          </a:prstGeom>
          <a:noFill/>
        </p:spPr>
        <p:txBody>
          <a:bodyPr wrap="none" rtlCol="0">
            <a:spAutoFit/>
          </a:bodyPr>
          <a:lstStyle/>
          <a:p>
            <a:r>
              <a:rPr lang="en-US" sz="1400" dirty="0" smtClean="0">
                <a:sym typeface="Wingdings" pitchFamily="2" charset="2"/>
              </a:rPr>
              <a:t>^ Lesson online^</a:t>
            </a:r>
            <a:endParaRPr lang="en-US" sz="1400" dirty="0"/>
          </a:p>
        </p:txBody>
      </p:sp>
      <p:pic>
        <p:nvPicPr>
          <p:cNvPr id="14" name="~PP1168.WAV">
            <a:hlinkClick r:id="" action="ppaction://media"/>
          </p:cNvPr>
          <p:cNvPicPr>
            <a:picLocks noRot="1" noChangeAspect="1"/>
          </p:cNvPicPr>
          <p:nvPr>
            <a:wavAudioFile r:embed="rId1" name="~PP1168.WAV"/>
          </p:nvPr>
        </p:nvPicPr>
        <p:blipFill>
          <a:blip r:embed="rId12" cstate="print"/>
          <a:stretch>
            <a:fillRect/>
          </a:stretch>
        </p:blipFill>
        <p:spPr>
          <a:xfrm>
            <a:off x="8696325" y="6410325"/>
            <a:ext cx="304800" cy="304800"/>
          </a:xfrm>
          <a:prstGeom prst="rect">
            <a:avLst/>
          </a:prstGeom>
        </p:spPr>
      </p:pic>
    </p:spTree>
  </p:cSld>
  <p:clrMapOvr>
    <a:masterClrMapping/>
  </p:clrMapOvr>
  <p:transition advTm="607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Option 2</a:t>
            </a:r>
            <a:endParaRPr lang="en-US" dirty="0"/>
          </a:p>
        </p:txBody>
      </p:sp>
      <p:sp>
        <p:nvSpPr>
          <p:cNvPr id="3" name="Subtitle 2"/>
          <p:cNvSpPr>
            <a:spLocks noGrp="1"/>
          </p:cNvSpPr>
          <p:nvPr>
            <p:ph type="subTitle" idx="1"/>
          </p:nvPr>
        </p:nvSpPr>
        <p:spPr/>
        <p:txBody>
          <a:bodyPr/>
          <a:lstStyle/>
          <a:p>
            <a:r>
              <a:rPr lang="en-US" dirty="0" smtClean="0"/>
              <a:t>All continents learned, then revisit each to go deeper</a:t>
            </a:r>
            <a:endParaRPr lang="en-US" dirty="0"/>
          </a:p>
        </p:txBody>
      </p:sp>
      <p:pic>
        <p:nvPicPr>
          <p:cNvPr id="4" name="~PP533.WAV">
            <a:hlinkClick r:id="" action="ppaction://media"/>
          </p:cNvPr>
          <p:cNvPicPr>
            <a:picLocks noRot="1" noChangeAspect="1"/>
          </p:cNvPicPr>
          <p:nvPr>
            <a:wavAudioFile r:embed="rId1" name="~PP533.WAV"/>
          </p:nvPr>
        </p:nvPicPr>
        <p:blipFill>
          <a:blip r:embed="rId4" cstate="print"/>
          <a:stretch>
            <a:fillRect/>
          </a:stretch>
        </p:blipFill>
        <p:spPr>
          <a:xfrm>
            <a:off x="8696325" y="6410325"/>
            <a:ext cx="304800" cy="304800"/>
          </a:xfrm>
          <a:prstGeom prst="rect">
            <a:avLst/>
          </a:prstGeom>
        </p:spPr>
      </p:pic>
    </p:spTree>
  </p:cSld>
  <p:clrMapOvr>
    <a:masterClrMapping/>
  </p:clrMapOvr>
  <p:transition advTm="22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467600" y="1828800"/>
            <a:ext cx="1501775" cy="1447800"/>
            <a:chOff x="4733" y="9880"/>
            <a:chExt cx="2486" cy="2531"/>
          </a:xfrm>
        </p:grpSpPr>
        <p:sp>
          <p:nvSpPr>
            <p:cNvPr id="10270" name="Oval 3"/>
            <p:cNvSpPr>
              <a:spLocks noChangeArrowheads="1"/>
            </p:cNvSpPr>
            <p:nvPr/>
          </p:nvSpPr>
          <p:spPr bwMode="auto">
            <a:xfrm>
              <a:off x="4733" y="9880"/>
              <a:ext cx="2486" cy="2531"/>
            </a:xfrm>
            <a:prstGeom prst="ellipse">
              <a:avLst/>
            </a:prstGeom>
            <a:solidFill>
              <a:srgbClr val="F79646"/>
            </a:solidFill>
            <a:ln w="9525">
              <a:solidFill>
                <a:srgbClr val="000000"/>
              </a:solidFill>
              <a:round/>
              <a:headEnd/>
              <a:tailEnd/>
            </a:ln>
          </p:spPr>
          <p:txBody>
            <a:bodyPr/>
            <a:lstStyle/>
            <a:p>
              <a:endParaRPr lang="en-US">
                <a:latin typeface="Calibri" pitchFamily="34" charset="0"/>
              </a:endParaRPr>
            </a:p>
          </p:txBody>
        </p:sp>
        <p:sp>
          <p:nvSpPr>
            <p:cNvPr id="10271" name="Text Box 4"/>
            <p:cNvSpPr txBox="1">
              <a:spLocks noChangeArrowheads="1"/>
            </p:cNvSpPr>
            <p:nvPr/>
          </p:nvSpPr>
          <p:spPr bwMode="auto">
            <a:xfrm>
              <a:off x="4885" y="10340"/>
              <a:ext cx="2199" cy="1760"/>
            </a:xfrm>
            <a:prstGeom prst="rect">
              <a:avLst/>
            </a:prstGeom>
            <a:noFill/>
            <a:ln w="9525">
              <a:noFill/>
              <a:miter lim="800000"/>
              <a:headEnd/>
              <a:tailEnd/>
            </a:ln>
          </p:spPr>
          <p:txBody>
            <a:bodyPr/>
            <a:lstStyle/>
            <a:p>
              <a:pPr algn="ctr">
                <a:spcAft>
                  <a:spcPts val="1000"/>
                </a:spcAft>
              </a:pPr>
              <a:r>
                <a:rPr lang="en-US" sz="1600" b="1" dirty="0">
                  <a:latin typeface="Calibri" pitchFamily="34" charset="0"/>
                </a:rPr>
                <a:t>DIVIDE</a:t>
              </a:r>
              <a:r>
                <a:rPr lang="en-US" sz="1200" b="1" dirty="0">
                  <a:latin typeface="Calibri" pitchFamily="34" charset="0"/>
                </a:rPr>
                <a:t> the unit into weeks and </a:t>
              </a:r>
              <a:r>
                <a:rPr lang="en-US" sz="1600" b="1" dirty="0">
                  <a:latin typeface="Calibri" pitchFamily="34" charset="0"/>
                </a:rPr>
                <a:t>DISTRIBUTE </a:t>
              </a:r>
              <a:r>
                <a:rPr lang="en-US" sz="1200" b="1" dirty="0">
                  <a:latin typeface="Calibri" pitchFamily="34" charset="0"/>
                </a:rPr>
                <a:t>the standards</a:t>
              </a:r>
              <a:endParaRPr lang="en-US" dirty="0"/>
            </a:p>
          </p:txBody>
        </p:sp>
      </p:grpSp>
      <p:pic>
        <p:nvPicPr>
          <p:cNvPr id="10243" name="Picture 1"/>
          <p:cNvPicPr>
            <a:picLocks noChangeAspect="1" noChangeArrowheads="1"/>
          </p:cNvPicPr>
          <p:nvPr/>
        </p:nvPicPr>
        <p:blipFill>
          <a:blip r:embed="rId4" cstate="print"/>
          <a:srcRect/>
          <a:stretch>
            <a:fillRect/>
          </a:stretch>
        </p:blipFill>
        <p:spPr bwMode="auto">
          <a:xfrm>
            <a:off x="7543800" y="286976"/>
            <a:ext cx="1600200" cy="1225911"/>
          </a:xfrm>
          <a:prstGeom prst="rect">
            <a:avLst/>
          </a:prstGeom>
          <a:noFill/>
          <a:ln w="9525">
            <a:noFill/>
            <a:miter lim="800000"/>
            <a:headEnd/>
            <a:tailEnd/>
          </a:ln>
        </p:spPr>
      </p:pic>
      <p:graphicFrame>
        <p:nvGraphicFramePr>
          <p:cNvPr id="11" name="Table 10"/>
          <p:cNvGraphicFramePr>
            <a:graphicFrameLocks noGrp="1"/>
          </p:cNvGraphicFramePr>
          <p:nvPr/>
        </p:nvGraphicFramePr>
        <p:xfrm>
          <a:off x="1" y="0"/>
          <a:ext cx="7391400" cy="6918960"/>
        </p:xfrm>
        <a:graphic>
          <a:graphicData uri="http://schemas.openxmlformats.org/drawingml/2006/table">
            <a:tbl>
              <a:tblPr firstRow="1" bandRow="1">
                <a:tableStyleId>{5C22544A-7EE6-4342-B048-85BDC9FD1C3A}</a:tableStyleId>
              </a:tblPr>
              <a:tblGrid>
                <a:gridCol w="1016318"/>
                <a:gridCol w="4393881"/>
                <a:gridCol w="1981201"/>
              </a:tblGrid>
              <a:tr h="350453">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r>
              <a:tr h="2015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Ongoing Standards throughout Unit 5</a:t>
                      </a:r>
                    </a:p>
                    <a:p>
                      <a:pPr algn="ct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Ask and answer questions about key details in a text</a:t>
                      </a:r>
                      <a:r>
                        <a:rPr lang="en-US" sz="1200" b="0" baseline="0" dirty="0" smtClean="0"/>
                        <a:t> (</a:t>
                      </a:r>
                      <a:r>
                        <a:rPr lang="en-US" sz="1200" b="0" dirty="0" smtClean="0"/>
                        <a:t>RI.K.1)</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Identify the main topic and retell key details of a text</a:t>
                      </a:r>
                      <a:r>
                        <a:rPr lang="en-US" sz="1200" b="0" baseline="0" dirty="0" smtClean="0"/>
                        <a:t> (</a:t>
                      </a:r>
                      <a:r>
                        <a:rPr lang="en-US" sz="1200" b="0" dirty="0" smtClean="0"/>
                        <a:t>RI.K.2)</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Ask &amp; answer questions about</a:t>
                      </a:r>
                      <a:r>
                        <a:rPr lang="en-US" sz="1200" b="0" baseline="0" dirty="0" smtClean="0"/>
                        <a:t> </a:t>
                      </a:r>
                      <a:r>
                        <a:rPr lang="en-US" sz="1200" b="0" dirty="0" smtClean="0"/>
                        <a:t>words in a text (RL.K.4) and </a:t>
                      </a:r>
                      <a:r>
                        <a:rPr lang="en-US" sz="1200" b="0" baseline="0" dirty="0" smtClean="0"/>
                        <a:t>(</a:t>
                      </a:r>
                      <a:r>
                        <a:rPr lang="en-US" sz="1200" b="0" dirty="0" smtClean="0"/>
                        <a:t>RI.K.4)</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Write informative/explanatory texts (W.K.2)</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Focus</a:t>
                      </a:r>
                      <a:r>
                        <a:rPr lang="en-US" sz="1200" b="0" baseline="0" dirty="0" smtClean="0"/>
                        <a:t> </a:t>
                      </a:r>
                      <a:r>
                        <a:rPr lang="en-US" sz="1200" b="0" dirty="0" smtClean="0"/>
                        <a:t>on a topic, respond to questions &amp;</a:t>
                      </a:r>
                      <a:r>
                        <a:rPr lang="en-US" sz="1200" b="0" baseline="0" dirty="0" smtClean="0"/>
                        <a:t> </a:t>
                      </a:r>
                      <a:r>
                        <a:rPr lang="en-US" sz="1200" b="0" dirty="0" smtClean="0"/>
                        <a:t>suggestions from peers, add details (W.K.5)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Capitalize the first word in a sentence and</a:t>
                      </a:r>
                      <a:r>
                        <a:rPr lang="en-US" sz="1200" b="0" baseline="0" dirty="0" smtClean="0"/>
                        <a:t> </a:t>
                      </a:r>
                      <a:r>
                        <a:rPr lang="en-US" sz="1200" b="0" dirty="0" smtClean="0"/>
                        <a:t>I</a:t>
                      </a:r>
                      <a:r>
                        <a:rPr lang="en-US" sz="1200" b="0" baseline="0" dirty="0" smtClean="0"/>
                        <a:t> (L.K.1.a)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Write letters for most consonant and short-vowel sounds </a:t>
                      </a:r>
                      <a:r>
                        <a:rPr lang="en-US" sz="1200" b="0" baseline="0" dirty="0" smtClean="0"/>
                        <a:t>(L.K.2.c)</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Spell simple words phonetically</a:t>
                      </a:r>
                      <a:r>
                        <a:rPr lang="en-US" sz="1200" b="0" baseline="0" dirty="0" smtClean="0"/>
                        <a:t> (L.K.2.d)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kern="1200" dirty="0" smtClean="0">
                          <a:solidFill>
                            <a:schemeClr val="dk1"/>
                          </a:solidFill>
                          <a:latin typeface="+mn-lt"/>
                          <a:ea typeface="+mn-ea"/>
                          <a:cs typeface="+mn-cs"/>
                        </a:rPr>
                        <a:t>Use words and phrases acquired through conversations, reading and being read to, and responding to texts</a:t>
                      </a:r>
                      <a:r>
                        <a:rPr lang="en-US" sz="1200" b="0" i="0" kern="1200" baseline="0" dirty="0" smtClean="0">
                          <a:solidFill>
                            <a:schemeClr val="dk1"/>
                          </a:solidFill>
                          <a:latin typeface="+mn-lt"/>
                          <a:ea typeface="+mn-ea"/>
                          <a:cs typeface="+mn-cs"/>
                        </a:rPr>
                        <a:t> </a:t>
                      </a:r>
                      <a:r>
                        <a:rPr lang="en-US" sz="1200" b="0" baseline="0" dirty="0" smtClean="0"/>
                        <a:t>(L.K.6)</a:t>
                      </a:r>
                    </a:p>
                  </a:txBody>
                  <a:tcPr/>
                </a:tc>
                <a:tc>
                  <a:txBody>
                    <a:bodyPr/>
                    <a:lstStyle/>
                    <a:p>
                      <a:endParaRPr lang="en-US" sz="1200" dirty="0"/>
                    </a:p>
                  </a:txBody>
                  <a:tcPr/>
                </a:tc>
              </a:tr>
              <a:tr h="1489425">
                <a:tc>
                  <a:txBody>
                    <a:bodyPr/>
                    <a:lstStyle/>
                    <a:p>
                      <a:pPr algn="ctr"/>
                      <a:r>
                        <a:rPr lang="en-US" sz="3200" dirty="0" smtClean="0"/>
                        <a:t>1</a:t>
                      </a:r>
                    </a:p>
                    <a:p>
                      <a:pPr algn="ctr"/>
                      <a:r>
                        <a:rPr lang="en-US" sz="1200" dirty="0" smtClean="0"/>
                        <a:t>The Seven Continents</a:t>
                      </a:r>
                    </a:p>
                    <a:p>
                      <a:pPr algn="ctr"/>
                      <a:endParaRPr lang="en-US" sz="1200" dirty="0" smtClean="0"/>
                    </a:p>
                    <a:p>
                      <a:pPr algn="ctr"/>
                      <a:r>
                        <a:rPr lang="en-US" sz="1200" dirty="0" smtClean="0"/>
                        <a:t>Non-Fiction</a:t>
                      </a:r>
                    </a:p>
                    <a:p>
                      <a:pPr algn="ctr"/>
                      <a:r>
                        <a:rPr lang="en-US" sz="1200" dirty="0" smtClean="0"/>
                        <a:t>Focus</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Ask and answer questions about key details in a text</a:t>
                      </a:r>
                      <a:r>
                        <a:rPr lang="en-US" sz="1200" b="0" baseline="0" dirty="0" smtClean="0"/>
                        <a:t> (</a:t>
                      </a:r>
                      <a:r>
                        <a:rPr lang="en-US" sz="1200" b="0" dirty="0" smtClean="0"/>
                        <a:t>RI.K.1)</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Identify the main topic and retell key details of a text</a:t>
                      </a:r>
                      <a:r>
                        <a:rPr lang="en-US" sz="1200" b="0" baseline="0" dirty="0" smtClean="0"/>
                        <a:t> (</a:t>
                      </a:r>
                      <a:r>
                        <a:rPr lang="en-US" sz="1200" b="0" dirty="0" smtClean="0"/>
                        <a:t>RI.K.2)</a:t>
                      </a:r>
                    </a:p>
                    <a:p>
                      <a:pPr>
                        <a:buFont typeface="Arial" pitchFamily="34" charset="0"/>
                        <a:buChar char="•"/>
                      </a:pPr>
                      <a:r>
                        <a:rPr lang="en-US" sz="1200" dirty="0" smtClean="0"/>
                        <a:t>Describe the connection between</a:t>
                      </a:r>
                      <a:r>
                        <a:rPr lang="en-US" sz="1200" baseline="0" dirty="0" smtClean="0"/>
                        <a:t> </a:t>
                      </a:r>
                      <a:r>
                        <a:rPr lang="en-US" sz="1200" dirty="0" smtClean="0"/>
                        <a:t>ideas, or pieces of information in a text</a:t>
                      </a:r>
                      <a:r>
                        <a:rPr lang="en-US" sz="1200" baseline="0" dirty="0" smtClean="0"/>
                        <a:t> (RI.K.3)—</a:t>
                      </a:r>
                      <a:r>
                        <a:rPr lang="en-US" sz="1200" b="1" baseline="0" dirty="0" smtClean="0"/>
                        <a:t>(Antarctica) </a:t>
                      </a:r>
                      <a:endParaRPr lang="en-US" sz="1200"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Describe the relationship between illustrations and the text in which they appear (RI.K.7 )—</a:t>
                      </a:r>
                      <a:r>
                        <a:rPr lang="en-US" sz="1200" b="1" dirty="0" smtClean="0"/>
                        <a:t>(Antarctica</a:t>
                      </a:r>
                      <a:r>
                        <a:rPr lang="en-US" sz="1200" b="1" baseline="0" dirty="0" smtClean="0"/>
                        <a:t> pgs. 20-21 and 22-23) </a:t>
                      </a:r>
                      <a:endParaRPr lang="en-US" sz="1200"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Identify the reasons an author gives to support points in a text</a:t>
                      </a:r>
                      <a:r>
                        <a:rPr lang="en-US" sz="1200" baseline="0" dirty="0" smtClean="0"/>
                        <a:t> (</a:t>
                      </a:r>
                      <a:r>
                        <a:rPr lang="en-US" sz="1200" dirty="0" smtClean="0"/>
                        <a:t>RI.K.8)—</a:t>
                      </a:r>
                      <a:r>
                        <a:rPr lang="en-US" sz="1200" b="1" dirty="0" smtClean="0"/>
                        <a:t>(Antarctica) </a:t>
                      </a:r>
                      <a:endParaRPr lang="en-US" sz="1400" b="1" dirty="0" smtClean="0"/>
                    </a:p>
                  </a:txBody>
                  <a:tcPr/>
                </a:tc>
                <a:tc>
                  <a:txBody>
                    <a:bodyPr/>
                    <a:lstStyle/>
                    <a:p>
                      <a:endParaRPr lang="en-US" sz="1200" dirty="0"/>
                    </a:p>
                  </a:txBody>
                  <a:tcPr/>
                </a:tc>
              </a:tr>
              <a:tr h="27744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t>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The Seven Continents</a:t>
                      </a:r>
                    </a:p>
                    <a:p>
                      <a:pPr algn="ctr"/>
                      <a:endParaRPr lang="en-US" sz="3200" dirty="0" smtClean="0"/>
                    </a:p>
                    <a:p>
                      <a:pPr algn="ctr"/>
                      <a:r>
                        <a:rPr lang="en-US" sz="1200" dirty="0" smtClean="0"/>
                        <a:t>Non-Fiction</a:t>
                      </a:r>
                    </a:p>
                    <a:p>
                      <a:pPr algn="ctr"/>
                      <a:r>
                        <a:rPr lang="en-US" sz="1200" dirty="0" smtClean="0"/>
                        <a:t>Focus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Ask and answer questions about key details in a text</a:t>
                      </a:r>
                      <a:r>
                        <a:rPr lang="en-US" sz="1200" b="0" baseline="0" dirty="0" smtClean="0"/>
                        <a:t> (</a:t>
                      </a:r>
                      <a:r>
                        <a:rPr lang="en-US" sz="1200" b="0" dirty="0" smtClean="0"/>
                        <a:t>RI.K.1)</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Identify the main topic and retell key details of a text</a:t>
                      </a:r>
                      <a:r>
                        <a:rPr lang="en-US" sz="1200" b="0" baseline="0" dirty="0" smtClean="0"/>
                        <a:t> (</a:t>
                      </a:r>
                      <a:r>
                        <a:rPr lang="en-US" sz="1200" b="0" dirty="0" smtClean="0"/>
                        <a:t>RI.K.2)</a:t>
                      </a:r>
                    </a:p>
                    <a:p>
                      <a:pPr>
                        <a:buFont typeface="Arial" pitchFamily="34" charset="0"/>
                        <a:buChar char="•"/>
                      </a:pPr>
                      <a:r>
                        <a:rPr lang="en-US" sz="1200" dirty="0" smtClean="0"/>
                        <a:t>Describe the connection between ideas, or pieces of information in a text</a:t>
                      </a:r>
                      <a:r>
                        <a:rPr lang="en-US" sz="1200" baseline="0" dirty="0" smtClean="0"/>
                        <a:t> (</a:t>
                      </a:r>
                      <a:r>
                        <a:rPr lang="en-US" sz="1200" dirty="0" smtClean="0"/>
                        <a:t>RI.K.3)—</a:t>
                      </a:r>
                      <a:r>
                        <a:rPr lang="en-US" sz="1200" b="1" dirty="0" smtClean="0"/>
                        <a:t>(Australia pg. 9)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Identify the reasons an author gives to support points in a text</a:t>
                      </a:r>
                      <a:r>
                        <a:rPr lang="en-US" sz="1200" baseline="0" dirty="0" smtClean="0"/>
                        <a:t> (</a:t>
                      </a:r>
                      <a:r>
                        <a:rPr lang="en-US" sz="1200" dirty="0" smtClean="0"/>
                        <a:t>RI.K.8)—</a:t>
                      </a:r>
                      <a:r>
                        <a:rPr lang="en-US" sz="1200" b="1" dirty="0" smtClean="0"/>
                        <a:t>(Australia pg. 26-27)</a:t>
                      </a:r>
                    </a:p>
                    <a:p>
                      <a:pPr>
                        <a:buFont typeface="Arial" pitchFamily="34" charset="0"/>
                        <a:buChar char="•"/>
                      </a:pPr>
                      <a:r>
                        <a:rPr lang="en-US" sz="1200" dirty="0" smtClean="0"/>
                        <a:t>Describe the relationship between illustrations and the text in which they appear (RI.K.7 )—</a:t>
                      </a:r>
                      <a:r>
                        <a:rPr lang="en-US" sz="1200" b="1" dirty="0" smtClean="0"/>
                        <a:t>(Africa pgs. 10-11)</a:t>
                      </a:r>
                      <a:r>
                        <a:rPr lang="en-US" sz="1200" b="1" baseline="0" dirty="0" smtClean="0"/>
                        <a:t> </a:t>
                      </a:r>
                    </a:p>
                    <a:p>
                      <a:pPr>
                        <a:buFont typeface="Arial" pitchFamily="34" charset="0"/>
                        <a:buChar char="•"/>
                      </a:pPr>
                      <a:r>
                        <a:rPr lang="en-US" sz="1200" dirty="0" smtClean="0"/>
                        <a:t>Identify basic similarities in and differences between two texts on the same topic </a:t>
                      </a:r>
                      <a:r>
                        <a:rPr lang="en-US" sz="1200" baseline="0" dirty="0" smtClean="0"/>
                        <a:t>(</a:t>
                      </a:r>
                      <a:r>
                        <a:rPr lang="en-US" sz="1200" dirty="0" smtClean="0"/>
                        <a:t>RI.K.9 )—</a:t>
                      </a:r>
                      <a:r>
                        <a:rPr lang="en-US" sz="1200" b="1" dirty="0" smtClean="0"/>
                        <a:t>(Compare 2 continents)</a:t>
                      </a:r>
                    </a:p>
                    <a:p>
                      <a:pPr>
                        <a:buFont typeface="Arial" pitchFamily="34" charset="0"/>
                        <a:buChar char="•"/>
                      </a:pPr>
                      <a:r>
                        <a:rPr lang="en-US" sz="1200" dirty="0" smtClean="0"/>
                        <a:t>Participate in shared research</a:t>
                      </a:r>
                      <a:r>
                        <a:rPr lang="en-US" sz="1200" baseline="0" dirty="0" smtClean="0"/>
                        <a:t> (</a:t>
                      </a:r>
                      <a:r>
                        <a:rPr lang="en-US" sz="1200" dirty="0" smtClean="0"/>
                        <a:t>W.K.7) </a:t>
                      </a:r>
                    </a:p>
                    <a:p>
                      <a:pPr>
                        <a:buFont typeface="Arial" pitchFamily="34" charset="0"/>
                        <a:buChar char="•"/>
                      </a:pPr>
                      <a:r>
                        <a:rPr lang="en-US" sz="1200" dirty="0" smtClean="0"/>
                        <a:t>Gather information to answer a question</a:t>
                      </a:r>
                      <a:r>
                        <a:rPr lang="en-US" sz="1200" baseline="0" dirty="0" smtClean="0"/>
                        <a:t> (</a:t>
                      </a:r>
                      <a:r>
                        <a:rPr lang="en-US" sz="1200" dirty="0" smtClean="0"/>
                        <a:t>W.K.8)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Sort common objects into categories</a:t>
                      </a:r>
                      <a:r>
                        <a:rPr lang="en-US" sz="1200" baseline="0" dirty="0" smtClean="0"/>
                        <a:t> </a:t>
                      </a:r>
                      <a:r>
                        <a:rPr lang="en-US" sz="1200" dirty="0" smtClean="0"/>
                        <a:t>to gain a sense of the concepts the categories represent (L.K.5.a)</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 dirty="0"/>
                    </a:p>
                  </a:txBody>
                  <a:tcPr/>
                </a:tc>
              </a:tr>
            </a:tbl>
          </a:graphicData>
        </a:graphic>
      </p:graphicFrame>
      <p:pic>
        <p:nvPicPr>
          <p:cNvPr id="10262" name="Picture 6" descr="cover_image"/>
          <p:cNvPicPr>
            <a:picLocks noChangeAspect="1" noChangeArrowheads="1"/>
          </p:cNvPicPr>
          <p:nvPr/>
        </p:nvPicPr>
        <p:blipFill>
          <a:blip r:embed="rId5" cstate="print"/>
          <a:srcRect/>
          <a:stretch>
            <a:fillRect/>
          </a:stretch>
        </p:blipFill>
        <p:spPr bwMode="auto">
          <a:xfrm>
            <a:off x="5410200" y="2514600"/>
            <a:ext cx="762000" cy="685800"/>
          </a:xfrm>
          <a:prstGeom prst="rect">
            <a:avLst/>
          </a:prstGeom>
          <a:noFill/>
          <a:ln w="9525">
            <a:solidFill>
              <a:schemeClr val="accent1"/>
            </a:solidFill>
            <a:miter lim="800000"/>
            <a:headEnd/>
            <a:tailEnd/>
          </a:ln>
        </p:spPr>
      </p:pic>
      <p:pic>
        <p:nvPicPr>
          <p:cNvPr id="10263" name="Picture 7" descr="cover_image"/>
          <p:cNvPicPr>
            <a:picLocks noChangeAspect="1" noChangeArrowheads="1"/>
          </p:cNvPicPr>
          <p:nvPr/>
        </p:nvPicPr>
        <p:blipFill>
          <a:blip r:embed="rId6" cstate="print"/>
          <a:srcRect/>
          <a:stretch>
            <a:fillRect/>
          </a:stretch>
        </p:blipFill>
        <p:spPr bwMode="auto">
          <a:xfrm>
            <a:off x="6400800" y="2514600"/>
            <a:ext cx="609600" cy="838200"/>
          </a:xfrm>
          <a:prstGeom prst="rect">
            <a:avLst/>
          </a:prstGeom>
          <a:noFill/>
          <a:ln w="9525">
            <a:solidFill>
              <a:schemeClr val="accent1"/>
            </a:solidFill>
            <a:miter lim="800000"/>
            <a:headEnd/>
            <a:tailEnd/>
          </a:ln>
        </p:spPr>
      </p:pic>
      <p:pic>
        <p:nvPicPr>
          <p:cNvPr id="10264" name="Picture 11" descr="cover_image"/>
          <p:cNvPicPr>
            <a:picLocks noChangeAspect="1" noChangeArrowheads="1"/>
          </p:cNvPicPr>
          <p:nvPr/>
        </p:nvPicPr>
        <p:blipFill>
          <a:blip r:embed="rId7" cstate="print"/>
          <a:srcRect/>
          <a:stretch>
            <a:fillRect/>
          </a:stretch>
        </p:blipFill>
        <p:spPr bwMode="auto">
          <a:xfrm>
            <a:off x="5410200" y="3200400"/>
            <a:ext cx="685800" cy="838200"/>
          </a:xfrm>
          <a:prstGeom prst="rect">
            <a:avLst/>
          </a:prstGeom>
          <a:noFill/>
          <a:ln w="9525">
            <a:solidFill>
              <a:schemeClr val="accent1"/>
            </a:solidFill>
            <a:miter lim="800000"/>
            <a:headEnd/>
            <a:tailEnd/>
          </a:ln>
        </p:spPr>
      </p:pic>
      <p:pic>
        <p:nvPicPr>
          <p:cNvPr id="10266" name="Picture 28" descr="cover_image"/>
          <p:cNvPicPr>
            <a:picLocks noChangeAspect="1" noChangeArrowheads="1"/>
          </p:cNvPicPr>
          <p:nvPr/>
        </p:nvPicPr>
        <p:blipFill>
          <a:blip r:embed="rId8" cstate="print"/>
          <a:srcRect/>
          <a:stretch>
            <a:fillRect/>
          </a:stretch>
        </p:blipFill>
        <p:spPr bwMode="auto">
          <a:xfrm>
            <a:off x="5638800" y="4267200"/>
            <a:ext cx="609600" cy="838200"/>
          </a:xfrm>
          <a:prstGeom prst="rect">
            <a:avLst/>
          </a:prstGeom>
          <a:noFill/>
          <a:ln w="9525">
            <a:solidFill>
              <a:schemeClr val="accent1"/>
            </a:solidFill>
            <a:miter lim="800000"/>
            <a:headEnd/>
            <a:tailEnd/>
          </a:ln>
        </p:spPr>
      </p:pic>
      <p:pic>
        <p:nvPicPr>
          <p:cNvPr id="10267" name="Picture 2" descr="http://www.1plus1plus1equals1.net/wp-content/uploads/2012/07/Europe-rookie-Reader.jpg">
            <a:hlinkClick r:id="rId9"/>
          </p:cNvPr>
          <p:cNvPicPr>
            <a:picLocks noChangeAspect="1" noChangeArrowheads="1"/>
          </p:cNvPicPr>
          <p:nvPr/>
        </p:nvPicPr>
        <p:blipFill>
          <a:blip r:embed="rId10" cstate="print"/>
          <a:srcRect/>
          <a:stretch>
            <a:fillRect/>
          </a:stretch>
        </p:blipFill>
        <p:spPr bwMode="auto">
          <a:xfrm>
            <a:off x="6477000" y="4267200"/>
            <a:ext cx="685800" cy="831850"/>
          </a:xfrm>
          <a:prstGeom prst="rect">
            <a:avLst/>
          </a:prstGeom>
          <a:noFill/>
          <a:ln w="9525">
            <a:noFill/>
            <a:miter lim="800000"/>
            <a:headEnd/>
            <a:tailEnd/>
          </a:ln>
        </p:spPr>
      </p:pic>
      <p:pic>
        <p:nvPicPr>
          <p:cNvPr id="10268" name="Picture 29" descr="cover_image"/>
          <p:cNvPicPr>
            <a:picLocks noChangeAspect="1" noChangeArrowheads="1"/>
          </p:cNvPicPr>
          <p:nvPr/>
        </p:nvPicPr>
        <p:blipFill>
          <a:blip r:embed="rId11" cstate="print"/>
          <a:srcRect/>
          <a:stretch>
            <a:fillRect/>
          </a:stretch>
        </p:blipFill>
        <p:spPr bwMode="auto">
          <a:xfrm>
            <a:off x="5562600" y="5334000"/>
            <a:ext cx="685800" cy="914400"/>
          </a:xfrm>
          <a:prstGeom prst="rect">
            <a:avLst/>
          </a:prstGeom>
          <a:noFill/>
          <a:ln w="9525">
            <a:solidFill>
              <a:schemeClr val="accent1"/>
            </a:solidFill>
            <a:miter lim="800000"/>
            <a:headEnd/>
            <a:tailEnd/>
          </a:ln>
        </p:spPr>
      </p:pic>
      <p:pic>
        <p:nvPicPr>
          <p:cNvPr id="10269" name="Picture 30" descr="cover_image"/>
          <p:cNvPicPr>
            <a:picLocks noChangeAspect="1" noChangeArrowheads="1"/>
          </p:cNvPicPr>
          <p:nvPr/>
        </p:nvPicPr>
        <p:blipFill>
          <a:blip r:embed="rId12" cstate="print"/>
          <a:srcRect/>
          <a:stretch>
            <a:fillRect/>
          </a:stretch>
        </p:blipFill>
        <p:spPr bwMode="auto">
          <a:xfrm>
            <a:off x="6477000" y="5334000"/>
            <a:ext cx="762000" cy="914400"/>
          </a:xfrm>
          <a:prstGeom prst="rect">
            <a:avLst/>
          </a:prstGeom>
          <a:noFill/>
          <a:ln w="9525">
            <a:solidFill>
              <a:schemeClr val="accent1"/>
            </a:solidFill>
            <a:miter lim="800000"/>
            <a:headEnd/>
            <a:tailEnd/>
          </a:ln>
        </p:spPr>
      </p:pic>
      <p:pic>
        <p:nvPicPr>
          <p:cNvPr id="15" name="Picture 4" descr="http://ecx.images-amazon.com/images/I/71VLBszAPYL.jpg"/>
          <p:cNvPicPr>
            <a:picLocks noChangeAspect="1" noChangeArrowheads="1"/>
          </p:cNvPicPr>
          <p:nvPr/>
        </p:nvPicPr>
        <p:blipFill>
          <a:blip r:embed="rId13" cstate="print"/>
          <a:srcRect/>
          <a:stretch>
            <a:fillRect/>
          </a:stretch>
        </p:blipFill>
        <p:spPr bwMode="auto">
          <a:xfrm>
            <a:off x="6705600" y="3048000"/>
            <a:ext cx="762000" cy="883478"/>
          </a:xfrm>
          <a:prstGeom prst="rect">
            <a:avLst/>
          </a:prstGeom>
          <a:noFill/>
        </p:spPr>
      </p:pic>
      <p:pic>
        <p:nvPicPr>
          <p:cNvPr id="10265" name="Picture 26" descr="cover_image"/>
          <p:cNvPicPr>
            <a:picLocks noChangeAspect="1" noChangeArrowheads="1"/>
          </p:cNvPicPr>
          <p:nvPr/>
        </p:nvPicPr>
        <p:blipFill>
          <a:blip r:embed="rId14" cstate="print"/>
          <a:srcRect/>
          <a:stretch>
            <a:fillRect/>
          </a:stretch>
        </p:blipFill>
        <p:spPr bwMode="auto">
          <a:xfrm>
            <a:off x="6172200" y="3124200"/>
            <a:ext cx="698500" cy="838200"/>
          </a:xfrm>
          <a:prstGeom prst="rect">
            <a:avLst/>
          </a:prstGeom>
          <a:noFill/>
          <a:ln w="9525">
            <a:solidFill>
              <a:schemeClr val="accent1"/>
            </a:solidFill>
            <a:miter lim="800000"/>
            <a:headEnd/>
            <a:tailEnd/>
          </a:ln>
        </p:spPr>
      </p:pic>
      <p:pic>
        <p:nvPicPr>
          <p:cNvPr id="16" name="~PP1790.WAV">
            <a:hlinkClick r:id="" action="ppaction://media"/>
          </p:cNvPr>
          <p:cNvPicPr>
            <a:picLocks noRot="1" noChangeAspect="1"/>
          </p:cNvPicPr>
          <p:nvPr>
            <a:wavAudioFile r:embed="rId1" name="~PP1790.WAV"/>
          </p:nvPr>
        </p:nvPicPr>
        <p:blipFill>
          <a:blip r:embed="rId15" cstate="print"/>
          <a:stretch>
            <a:fillRect/>
          </a:stretch>
        </p:blipFill>
        <p:spPr>
          <a:xfrm>
            <a:off x="8696325" y="6410325"/>
            <a:ext cx="304800" cy="304800"/>
          </a:xfrm>
          <a:prstGeom prst="rect">
            <a:avLst/>
          </a:prstGeom>
        </p:spPr>
      </p:pic>
    </p:spTree>
  </p:cSld>
  <p:clrMapOvr>
    <a:masterClrMapping/>
  </p:clrMapOvr>
  <p:transition advTm="7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04800"/>
          <a:ext cx="6400800" cy="6221961"/>
        </p:xfrm>
        <a:graphic>
          <a:graphicData uri="http://schemas.openxmlformats.org/drawingml/2006/table">
            <a:tbl>
              <a:tblPr firstRow="1" bandRow="1">
                <a:tableStyleId>{5C22544A-7EE6-4342-B048-85BDC9FD1C3A}</a:tableStyleId>
              </a:tblPr>
              <a:tblGrid>
                <a:gridCol w="880110"/>
                <a:gridCol w="3387090"/>
                <a:gridCol w="2133600"/>
              </a:tblGrid>
              <a:tr h="364245">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r>
              <a:tr h="2664474">
                <a:tc>
                  <a:txBody>
                    <a:bodyPr/>
                    <a:lstStyle/>
                    <a:p>
                      <a:pPr algn="ctr"/>
                      <a:r>
                        <a:rPr lang="en-US" sz="3200" dirty="0" smtClean="0"/>
                        <a:t>3</a:t>
                      </a:r>
                    </a:p>
                    <a:p>
                      <a:pPr algn="ctr"/>
                      <a:r>
                        <a:rPr lang="en-US" sz="1800" dirty="0" smtClean="0"/>
                        <a:t>Fiction Focus</a:t>
                      </a:r>
                    </a:p>
                    <a:p>
                      <a:pPr algn="ctr"/>
                      <a:endParaRPr lang="en-US" sz="3200" dirty="0" smtClean="0"/>
                    </a:p>
                    <a:p>
                      <a:pPr algn="ctr"/>
                      <a:r>
                        <a:rPr lang="en-US" sz="1200" dirty="0" smtClean="0"/>
                        <a:t>Antarctica/ South America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R</a:t>
                      </a:r>
                      <a:r>
                        <a:rPr lang="en-US" sz="1200" dirty="0" smtClean="0"/>
                        <a:t>etell familiar stories, including key details</a:t>
                      </a:r>
                      <a:r>
                        <a:rPr lang="en-US" sz="1200" baseline="0" dirty="0" smtClean="0"/>
                        <a:t> (RL.K.2)—</a:t>
                      </a:r>
                      <a:r>
                        <a:rPr lang="en-US" sz="1200" b="1" baseline="0" dirty="0" smtClean="0"/>
                        <a:t>(Mr. Popper’s Penguins)</a:t>
                      </a:r>
                    </a:p>
                    <a:p>
                      <a:r>
                        <a:rPr lang="en-US" sz="1200" b="0" dirty="0" smtClean="0"/>
                        <a:t>Ask and answer questions about unknown words in a text (RL.K.4)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Distinguish shades of meaning among verbs describing the same general action (e.g., walk, march, strut, prance) by acting out the meanings (L.K.5.d)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Use most frequently occurring prepositions (e.g., to, from, in, out, on, off, for, of, by, with)</a:t>
                      </a:r>
                      <a:r>
                        <a:rPr lang="en-US" sz="1200" baseline="0" dirty="0" smtClean="0"/>
                        <a:t> (L.K.1.e)</a:t>
                      </a:r>
                    </a:p>
                    <a:p>
                      <a:endParaRPr lang="en-US" sz="1200" dirty="0"/>
                    </a:p>
                  </a:txBody>
                  <a:tcPr/>
                </a:tc>
                <a:tc>
                  <a:txBody>
                    <a:bodyPr/>
                    <a:lstStyle/>
                    <a:p>
                      <a:endParaRPr lang="en-US" sz="1200" dirty="0" smtClean="0"/>
                    </a:p>
                    <a:p>
                      <a:r>
                        <a:rPr lang="en-US" sz="1200" dirty="0" smtClean="0"/>
                        <a:t>                             Text Talk</a:t>
                      </a:r>
                    </a:p>
                    <a:p>
                      <a:endParaRPr lang="en-US" sz="1200" dirty="0" smtClean="0"/>
                    </a:p>
                    <a:p>
                      <a:endParaRPr lang="en-US" sz="1200" dirty="0" smtClean="0"/>
                    </a:p>
                    <a:p>
                      <a:endParaRPr lang="en-US" sz="1200" dirty="0" smtClean="0"/>
                    </a:p>
                    <a:p>
                      <a:endParaRPr lang="en-US" sz="1200" dirty="0" smtClean="0"/>
                    </a:p>
                    <a:p>
                      <a:r>
                        <a:rPr lang="en-US" sz="1200" dirty="0" smtClean="0"/>
                        <a:t>                         Or    </a:t>
                      </a:r>
                    </a:p>
                    <a:p>
                      <a:endParaRPr lang="en-US" sz="1200" dirty="0" smtClean="0"/>
                    </a:p>
                    <a:p>
                      <a:endParaRPr lang="en-US" sz="1200" dirty="0" smtClean="0"/>
                    </a:p>
                    <a:p>
                      <a:endParaRPr lang="en-US" sz="1200" dirty="0" smtClean="0"/>
                    </a:p>
                    <a:p>
                      <a:r>
                        <a:rPr lang="en-US" sz="1200" dirty="0" smtClean="0"/>
                        <a:t>                             </a:t>
                      </a:r>
                    </a:p>
                    <a:p>
                      <a:r>
                        <a:rPr lang="en-US" sz="1200" baseline="0" dirty="0"/>
                        <a:t> </a:t>
                      </a:r>
                      <a:r>
                        <a:rPr lang="en-US" sz="1200" baseline="0" dirty="0" smtClean="0"/>
                        <a:t>                             Text Talk</a:t>
                      </a:r>
                      <a:endParaRPr lang="en-US" sz="1200" dirty="0" smtClean="0"/>
                    </a:p>
                  </a:txBody>
                  <a:tcPr/>
                </a:tc>
              </a:tr>
              <a:tr h="3143481">
                <a:tc>
                  <a:txBody>
                    <a:bodyPr/>
                    <a:lstStyle/>
                    <a:p>
                      <a:pPr algn="ctr"/>
                      <a:r>
                        <a:rPr lang="en-US" sz="3200" dirty="0" smtClean="0"/>
                        <a:t>4</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Fiction Focus</a:t>
                      </a:r>
                    </a:p>
                    <a:p>
                      <a:pPr algn="ctr"/>
                      <a:endParaRPr lang="en-US" sz="3200" dirty="0" smtClean="0"/>
                    </a:p>
                    <a:p>
                      <a:pPr algn="ctr"/>
                      <a:r>
                        <a:rPr lang="en-US" sz="1200" dirty="0" smtClean="0"/>
                        <a:t>Australia/</a:t>
                      </a:r>
                    </a:p>
                    <a:p>
                      <a:pPr algn="ctr"/>
                      <a:r>
                        <a:rPr lang="en-US" sz="1200" dirty="0" smtClean="0"/>
                        <a:t>Europe</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R</a:t>
                      </a:r>
                      <a:r>
                        <a:rPr lang="en-US" sz="1200" dirty="0" smtClean="0"/>
                        <a:t>etell familiar stories, including key details</a:t>
                      </a:r>
                      <a:r>
                        <a:rPr lang="en-US" sz="1200" baseline="0" dirty="0" smtClean="0"/>
                        <a:t> (RL.K.2)—</a:t>
                      </a:r>
                      <a:r>
                        <a:rPr lang="en-US" sz="1200" b="1" baseline="0" dirty="0" smtClean="0"/>
                        <a:t>(Koala Lou and Possum Magic)</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Write to narrate a single event or several loosely linked events</a:t>
                      </a:r>
                      <a:r>
                        <a:rPr lang="en-US" sz="1200" baseline="0" dirty="0" smtClean="0"/>
                        <a:t> (</a:t>
                      </a:r>
                      <a:r>
                        <a:rPr lang="en-US" sz="1200" dirty="0" smtClean="0"/>
                        <a:t>W.K.3</a:t>
                      </a:r>
                      <a:r>
                        <a:rPr lang="en-US" sz="1200" b="1" dirty="0" smtClean="0"/>
                        <a:t>)—(Pretend</a:t>
                      </a:r>
                      <a:r>
                        <a:rPr lang="en-US" sz="1200" b="1" baseline="0" dirty="0" smtClean="0"/>
                        <a:t> you are invisible for a day like Possum. Write to tell what you’d do that day)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R</a:t>
                      </a:r>
                      <a:r>
                        <a:rPr lang="en-US" sz="1200" dirty="0" smtClean="0"/>
                        <a:t>etell familiar stories, including key details</a:t>
                      </a:r>
                      <a:r>
                        <a:rPr lang="en-US" sz="1200" baseline="0" dirty="0" smtClean="0"/>
                        <a:t> (RL.K.2)—</a:t>
                      </a:r>
                      <a:r>
                        <a:rPr lang="en-US" sz="1200" b="1" baseline="0" dirty="0" smtClean="0"/>
                        <a:t>(Ferdinand)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Describe</a:t>
                      </a:r>
                      <a:r>
                        <a:rPr lang="en-US" sz="1200" baseline="0" dirty="0" smtClean="0"/>
                        <a:t> </a:t>
                      </a:r>
                      <a:r>
                        <a:rPr lang="en-US" sz="1200" dirty="0" smtClean="0"/>
                        <a:t>the relationship between illustrations and the story in which they appear (RL.K.7)</a:t>
                      </a:r>
                      <a:r>
                        <a:rPr lang="en-US" sz="1200" baseline="0" dirty="0" smtClean="0"/>
                        <a:t> </a:t>
                      </a:r>
                      <a:r>
                        <a:rPr lang="en-US" sz="1200" b="1" baseline="0" dirty="0" smtClean="0"/>
                        <a:t>–(One Fine Day-Fox lapping the milk &amp; the tailor is sewing the fox’s tail)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Identify new meanings for familiar words and apply them accurately (knowing duck is a bird and learning the verb to duck) (L.K.4.a)</a:t>
                      </a:r>
                      <a:endParaRPr lang="en-US" sz="1200" baseline="0" dirty="0" smtClean="0"/>
                    </a:p>
                    <a:p>
                      <a:endParaRPr lang="en-US" sz="1200" dirty="0"/>
                    </a:p>
                  </a:txBody>
                  <a:tcPr/>
                </a:tc>
                <a:tc>
                  <a:txBody>
                    <a:bodyPr/>
                    <a:lstStyle/>
                    <a:p>
                      <a:endParaRPr lang="en-US" sz="1200" dirty="0" smtClean="0"/>
                    </a:p>
                    <a:p>
                      <a:endParaRPr lang="en-US" sz="1200" dirty="0" smtClean="0"/>
                    </a:p>
                    <a:p>
                      <a:endParaRPr lang="en-US" sz="1200" dirty="0" smtClean="0"/>
                    </a:p>
                    <a:p>
                      <a:endParaRPr lang="en-US" sz="1200" dirty="0" smtClean="0"/>
                    </a:p>
                    <a:p>
                      <a:r>
                        <a:rPr lang="en-US" sz="1200" dirty="0" smtClean="0"/>
                        <a:t>                               Text  Talk</a:t>
                      </a:r>
                      <a:endParaRPr lang="en-US" sz="1200" dirty="0"/>
                    </a:p>
                  </a:txBody>
                  <a:tcPr/>
                </a:tc>
              </a:tr>
            </a:tbl>
          </a:graphicData>
        </a:graphic>
      </p:graphicFrame>
      <p:pic>
        <p:nvPicPr>
          <p:cNvPr id="11284" name="Picture 2" descr="cover_image"/>
          <p:cNvPicPr>
            <a:picLocks noChangeAspect="1" noChangeArrowheads="1"/>
          </p:cNvPicPr>
          <p:nvPr/>
        </p:nvPicPr>
        <p:blipFill>
          <a:blip r:embed="rId4" cstate="print"/>
          <a:srcRect/>
          <a:stretch>
            <a:fillRect/>
          </a:stretch>
        </p:blipFill>
        <p:spPr bwMode="auto">
          <a:xfrm>
            <a:off x="4800600" y="762000"/>
            <a:ext cx="838200" cy="685800"/>
          </a:xfrm>
          <a:prstGeom prst="rect">
            <a:avLst/>
          </a:prstGeom>
          <a:noFill/>
          <a:ln w="9525">
            <a:solidFill>
              <a:schemeClr val="accent1"/>
            </a:solidFill>
            <a:miter lim="800000"/>
            <a:headEnd/>
            <a:tailEnd/>
          </a:ln>
        </p:spPr>
      </p:pic>
      <p:pic>
        <p:nvPicPr>
          <p:cNvPr id="11285" name="Picture 3" descr="cover_image"/>
          <p:cNvPicPr>
            <a:picLocks noChangeAspect="1" noChangeArrowheads="1"/>
          </p:cNvPicPr>
          <p:nvPr/>
        </p:nvPicPr>
        <p:blipFill>
          <a:blip r:embed="rId5" cstate="print"/>
          <a:srcRect/>
          <a:stretch>
            <a:fillRect/>
          </a:stretch>
        </p:blipFill>
        <p:spPr bwMode="auto">
          <a:xfrm>
            <a:off x="4953000" y="1600200"/>
            <a:ext cx="457200" cy="762000"/>
          </a:xfrm>
          <a:prstGeom prst="rect">
            <a:avLst/>
          </a:prstGeom>
          <a:noFill/>
          <a:ln w="9525">
            <a:solidFill>
              <a:schemeClr val="accent1"/>
            </a:solidFill>
            <a:miter lim="800000"/>
            <a:headEnd/>
            <a:tailEnd/>
          </a:ln>
        </p:spPr>
      </p:pic>
      <p:pic>
        <p:nvPicPr>
          <p:cNvPr id="5" name="Picture 2" descr="http://ecx.images-amazon.com/images/I/51ruacU5KJL._SY344_BO1,204,203,200_.jpg"/>
          <p:cNvPicPr>
            <a:picLocks noChangeAspect="1" noChangeArrowheads="1"/>
          </p:cNvPicPr>
          <p:nvPr/>
        </p:nvPicPr>
        <p:blipFill>
          <a:blip r:embed="rId6" cstate="print"/>
          <a:srcRect/>
          <a:stretch>
            <a:fillRect/>
          </a:stretch>
        </p:blipFill>
        <p:spPr bwMode="auto">
          <a:xfrm>
            <a:off x="5867400" y="1524000"/>
            <a:ext cx="571500" cy="838200"/>
          </a:xfrm>
          <a:prstGeom prst="rect">
            <a:avLst/>
          </a:prstGeom>
          <a:ln>
            <a:noFill/>
          </a:ln>
          <a:effectLst>
            <a:outerShdw blurRad="292100" dist="139700" dir="2700000" algn="tl" rotWithShape="0">
              <a:srgbClr val="333333">
                <a:alpha val="65000"/>
              </a:srgbClr>
            </a:outerShdw>
          </a:effectLst>
        </p:spPr>
      </p:pic>
      <p:pic>
        <p:nvPicPr>
          <p:cNvPr id="11287" name="Picture 5" descr="cover_image"/>
          <p:cNvPicPr>
            <a:picLocks noChangeAspect="1" noChangeArrowheads="1"/>
          </p:cNvPicPr>
          <p:nvPr/>
        </p:nvPicPr>
        <p:blipFill>
          <a:blip r:embed="rId7" cstate="print"/>
          <a:srcRect/>
          <a:stretch>
            <a:fillRect/>
          </a:stretch>
        </p:blipFill>
        <p:spPr bwMode="auto">
          <a:xfrm>
            <a:off x="4876800" y="2590800"/>
            <a:ext cx="838200" cy="762000"/>
          </a:xfrm>
          <a:prstGeom prst="rect">
            <a:avLst/>
          </a:prstGeom>
          <a:noFill/>
          <a:ln w="9525">
            <a:solidFill>
              <a:schemeClr val="accent1"/>
            </a:solidFill>
            <a:miter lim="800000"/>
            <a:headEnd/>
            <a:tailEnd/>
          </a:ln>
        </p:spPr>
      </p:pic>
      <p:pic>
        <p:nvPicPr>
          <p:cNvPr id="11288" name="Picture 6" descr="cover_image"/>
          <p:cNvPicPr>
            <a:picLocks noChangeAspect="1" noChangeArrowheads="1"/>
          </p:cNvPicPr>
          <p:nvPr/>
        </p:nvPicPr>
        <p:blipFill>
          <a:blip r:embed="rId8" cstate="print"/>
          <a:srcRect/>
          <a:stretch>
            <a:fillRect/>
          </a:stretch>
        </p:blipFill>
        <p:spPr bwMode="auto">
          <a:xfrm>
            <a:off x="4800600" y="3581400"/>
            <a:ext cx="762000" cy="609600"/>
          </a:xfrm>
          <a:prstGeom prst="rect">
            <a:avLst/>
          </a:prstGeom>
          <a:noFill/>
          <a:ln w="9525">
            <a:solidFill>
              <a:schemeClr val="accent1"/>
            </a:solidFill>
            <a:miter lim="800000"/>
            <a:headEnd/>
            <a:tailEnd/>
          </a:ln>
        </p:spPr>
      </p:pic>
      <p:pic>
        <p:nvPicPr>
          <p:cNvPr id="11289" name="Picture 7" descr="cover_image"/>
          <p:cNvPicPr>
            <a:picLocks noChangeAspect="1" noChangeArrowheads="1"/>
          </p:cNvPicPr>
          <p:nvPr/>
        </p:nvPicPr>
        <p:blipFill>
          <a:blip r:embed="rId9" cstate="print"/>
          <a:srcRect/>
          <a:stretch>
            <a:fillRect/>
          </a:stretch>
        </p:blipFill>
        <p:spPr bwMode="auto">
          <a:xfrm>
            <a:off x="5791200" y="3505200"/>
            <a:ext cx="609600" cy="685800"/>
          </a:xfrm>
          <a:prstGeom prst="rect">
            <a:avLst/>
          </a:prstGeom>
          <a:noFill/>
          <a:ln w="9525">
            <a:solidFill>
              <a:schemeClr val="accent1"/>
            </a:solidFill>
            <a:miter lim="800000"/>
            <a:headEnd/>
            <a:tailEnd/>
          </a:ln>
        </p:spPr>
      </p:pic>
      <p:pic>
        <p:nvPicPr>
          <p:cNvPr id="11290" name="Picture 8" descr="cover_image"/>
          <p:cNvPicPr>
            <a:picLocks noChangeAspect="1" noChangeArrowheads="1"/>
          </p:cNvPicPr>
          <p:nvPr/>
        </p:nvPicPr>
        <p:blipFill>
          <a:blip r:embed="rId10" cstate="print"/>
          <a:srcRect/>
          <a:stretch>
            <a:fillRect/>
          </a:stretch>
        </p:blipFill>
        <p:spPr bwMode="auto">
          <a:xfrm>
            <a:off x="4724400" y="4953000"/>
            <a:ext cx="838200" cy="762000"/>
          </a:xfrm>
          <a:prstGeom prst="rect">
            <a:avLst/>
          </a:prstGeom>
          <a:noFill/>
          <a:ln w="9525">
            <a:solidFill>
              <a:schemeClr val="accent1"/>
            </a:solidFill>
            <a:miter lim="800000"/>
            <a:headEnd/>
            <a:tailEnd/>
          </a:ln>
        </p:spPr>
      </p:pic>
      <p:pic>
        <p:nvPicPr>
          <p:cNvPr id="11291" name="Picture 9" descr="cover_image"/>
          <p:cNvPicPr>
            <a:picLocks noChangeAspect="1" noChangeArrowheads="1"/>
          </p:cNvPicPr>
          <p:nvPr/>
        </p:nvPicPr>
        <p:blipFill>
          <a:blip r:embed="rId11" cstate="print"/>
          <a:srcRect/>
          <a:stretch>
            <a:fillRect/>
          </a:stretch>
        </p:blipFill>
        <p:spPr bwMode="auto">
          <a:xfrm>
            <a:off x="5715000" y="4876800"/>
            <a:ext cx="762000" cy="914400"/>
          </a:xfrm>
          <a:prstGeom prst="rect">
            <a:avLst/>
          </a:prstGeom>
          <a:noFill/>
          <a:ln w="9525">
            <a:solidFill>
              <a:schemeClr val="accent1"/>
            </a:solidFill>
            <a:miter lim="800000"/>
            <a:headEnd/>
            <a:tailEnd/>
          </a:ln>
        </p:spPr>
      </p:pic>
      <p:pic>
        <p:nvPicPr>
          <p:cNvPr id="11" name="~PP699.WAV">
            <a:hlinkClick r:id="" action="ppaction://media"/>
          </p:cNvPr>
          <p:cNvPicPr>
            <a:picLocks noRot="1" noChangeAspect="1"/>
          </p:cNvPicPr>
          <p:nvPr>
            <a:wavAudioFile r:embed="rId1" name="~PP699.WAV"/>
          </p:nvPr>
        </p:nvPicPr>
        <p:blipFill>
          <a:blip r:embed="rId12" cstate="print"/>
          <a:stretch>
            <a:fillRect/>
          </a:stretch>
        </p:blipFill>
        <p:spPr>
          <a:xfrm>
            <a:off x="8696325" y="6410325"/>
            <a:ext cx="304800" cy="304800"/>
          </a:xfrm>
          <a:prstGeom prst="rect">
            <a:avLst/>
          </a:prstGeom>
        </p:spPr>
      </p:pic>
    </p:spTree>
  </p:cSld>
  <p:clrMapOvr>
    <a:masterClrMapping/>
  </p:clrMapOvr>
  <p:transition advTm="9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04801"/>
          <a:ext cx="6629399" cy="6253479"/>
        </p:xfrm>
        <a:graphic>
          <a:graphicData uri="http://schemas.openxmlformats.org/drawingml/2006/table">
            <a:tbl>
              <a:tblPr firstRow="1" bandRow="1">
                <a:tableStyleId>{5C22544A-7EE6-4342-B048-85BDC9FD1C3A}</a:tableStyleId>
              </a:tblPr>
              <a:tblGrid>
                <a:gridCol w="911542"/>
                <a:gridCol w="3508057"/>
                <a:gridCol w="2209800"/>
              </a:tblGrid>
              <a:tr h="380103">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Texts</a:t>
                      </a:r>
                      <a:endParaRPr lang="en-US" dirty="0"/>
                    </a:p>
                  </a:txBody>
                  <a:tcPr/>
                </a:tc>
              </a:tr>
              <a:tr h="2593033">
                <a:tc>
                  <a:txBody>
                    <a:bodyPr/>
                    <a:lstStyle/>
                    <a:p>
                      <a:pPr algn="ctr"/>
                      <a:r>
                        <a:rPr lang="en-US" sz="3200" dirty="0" smtClean="0"/>
                        <a:t>5</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Fiction Focus</a:t>
                      </a:r>
                    </a:p>
                    <a:p>
                      <a:pPr algn="ctr"/>
                      <a:endParaRPr lang="en-US" sz="3200" dirty="0" smtClean="0"/>
                    </a:p>
                    <a:p>
                      <a:pPr algn="ctr"/>
                      <a:r>
                        <a:rPr lang="en-US" sz="1200" dirty="0" smtClean="0"/>
                        <a:t>Europe/</a:t>
                      </a:r>
                    </a:p>
                    <a:p>
                      <a:pPr algn="ctr"/>
                      <a:r>
                        <a:rPr lang="en-US" sz="1200" dirty="0" smtClean="0"/>
                        <a:t>Asia</a:t>
                      </a:r>
                    </a:p>
                    <a:p>
                      <a:pPr algn="ctr"/>
                      <a:endParaRPr lang="en-US" sz="1200" dirty="0" smtClean="0"/>
                    </a:p>
                    <a:p>
                      <a:pPr algn="ctr"/>
                      <a:endParaRPr lang="en-US" sz="1200" dirty="0" smtClean="0"/>
                    </a:p>
                    <a:p>
                      <a:pPr algn="ctr"/>
                      <a:endParaRPr lang="en-US" sz="1200" dirty="0" smtClean="0"/>
                    </a:p>
                    <a:p>
                      <a:pPr algn="ctr"/>
                      <a:endParaRPr lang="en-US" sz="1200" dirty="0"/>
                    </a:p>
                  </a:txBody>
                  <a:tcPr/>
                </a:tc>
                <a:tc>
                  <a:txBody>
                    <a:bodyPr/>
                    <a:lstStyle/>
                    <a:p>
                      <a:pPr>
                        <a:buFont typeface="Arial" pitchFamily="34" charset="0"/>
                        <a:buChar char="•"/>
                      </a:pPr>
                      <a:r>
                        <a:rPr lang="en-US" sz="1200" dirty="0" smtClean="0"/>
                        <a:t>Compare and contrast the adventures and experiences of characters in familiar stories</a:t>
                      </a:r>
                      <a:r>
                        <a:rPr lang="en-US" sz="1200" baseline="0" dirty="0" smtClean="0"/>
                        <a:t> (</a:t>
                      </a:r>
                      <a:r>
                        <a:rPr lang="en-US" sz="1200" dirty="0" smtClean="0"/>
                        <a:t>RL.K.9)—</a:t>
                      </a:r>
                      <a:r>
                        <a:rPr lang="en-US" sz="1200" b="1" dirty="0" smtClean="0"/>
                        <a:t>(Lon Po</a:t>
                      </a:r>
                      <a:r>
                        <a:rPr lang="en-US" sz="1200" b="1" baseline="0" dirty="0" smtClean="0"/>
                        <a:t> </a:t>
                      </a:r>
                      <a:r>
                        <a:rPr lang="en-US" sz="1200" b="1" baseline="0" dirty="0" err="1" smtClean="0"/>
                        <a:t>Po</a:t>
                      </a:r>
                      <a:r>
                        <a:rPr lang="en-US" sz="1200" b="1" baseline="0" dirty="0" smtClean="0"/>
                        <a:t> and Little Red Riding Hood)</a:t>
                      </a:r>
                    </a:p>
                    <a:p>
                      <a:pPr>
                        <a:buFont typeface="Arial" pitchFamily="34" charset="0"/>
                        <a:buChar char="•"/>
                      </a:pPr>
                      <a:r>
                        <a:rPr lang="en-US" sz="1200" baseline="0" dirty="0" smtClean="0"/>
                        <a:t>R</a:t>
                      </a:r>
                      <a:r>
                        <a:rPr lang="en-US" sz="1200" dirty="0" smtClean="0"/>
                        <a:t>etell familiar stories, including key details</a:t>
                      </a:r>
                      <a:r>
                        <a:rPr lang="en-US" sz="1200" baseline="0" dirty="0" smtClean="0"/>
                        <a:t> (</a:t>
                      </a:r>
                      <a:r>
                        <a:rPr lang="en-US" sz="1200" b="0" baseline="0" dirty="0" smtClean="0"/>
                        <a:t>RL.K.2)—(</a:t>
                      </a:r>
                      <a:r>
                        <a:rPr lang="en-US" sz="1200" b="1" baseline="0" dirty="0" smtClean="0"/>
                        <a:t>The Paper Crane &amp; Lon Po </a:t>
                      </a:r>
                      <a:r>
                        <a:rPr lang="en-US" sz="1200" b="1" baseline="0" dirty="0" err="1" smtClean="0"/>
                        <a:t>Po</a:t>
                      </a:r>
                      <a:r>
                        <a:rPr lang="en-US" sz="1200" b="1" baseline="0" dirty="0" smtClean="0"/>
                        <a:t>)</a:t>
                      </a:r>
                      <a:endParaRPr lang="en-US" sz="1200" b="1" dirty="0" smtClean="0"/>
                    </a:p>
                    <a:p>
                      <a:pPr>
                        <a:buFont typeface="Arial" pitchFamily="34" charset="0"/>
                        <a:buChar char="•"/>
                      </a:pPr>
                      <a:r>
                        <a:rPr lang="en-US" sz="1200" dirty="0" smtClean="0"/>
                        <a:t>Identify characters, settings, and major events in a story</a:t>
                      </a:r>
                      <a:r>
                        <a:rPr lang="en-US" sz="1200" baseline="0" dirty="0" smtClean="0"/>
                        <a:t> (RL.K.3)—</a:t>
                      </a:r>
                      <a:r>
                        <a:rPr lang="en-US" sz="1200" b="1" baseline="0" dirty="0" smtClean="0"/>
                        <a:t>(The Paper Crane &amp; Lon Po </a:t>
                      </a:r>
                      <a:r>
                        <a:rPr lang="en-US" sz="1200" b="1" baseline="0" dirty="0" err="1" smtClean="0"/>
                        <a:t>Po</a:t>
                      </a:r>
                      <a:r>
                        <a:rPr lang="en-US" sz="1200" b="1" baseline="0" dirty="0" smtClean="0"/>
                        <a:t>)</a:t>
                      </a:r>
                    </a:p>
                    <a:p>
                      <a:pPr>
                        <a:buFont typeface="Arial" pitchFamily="34" charset="0"/>
                        <a:buChar char="•"/>
                      </a:pPr>
                      <a:r>
                        <a:rPr lang="en-US" sz="1200" dirty="0" smtClean="0"/>
                        <a:t>Form regular plural nouns orally by adding /s/ or /</a:t>
                      </a:r>
                      <a:r>
                        <a:rPr lang="en-US" sz="1200" dirty="0" err="1" smtClean="0"/>
                        <a:t>es</a:t>
                      </a:r>
                      <a:r>
                        <a:rPr lang="en-US" sz="1200" dirty="0" smtClean="0"/>
                        <a:t>/ (L.K.1.c)—</a:t>
                      </a:r>
                      <a:r>
                        <a:rPr lang="en-US" sz="1200" b="1" dirty="0" smtClean="0"/>
                        <a:t>(crane, cranes; ship,</a:t>
                      </a:r>
                      <a:r>
                        <a:rPr lang="en-US" sz="1200" b="1" baseline="0" dirty="0" smtClean="0"/>
                        <a:t> ships; tiger, tigers, beach, beaches)</a:t>
                      </a:r>
                      <a:endParaRPr lang="en-US" sz="1200" b="1" dirty="0" smtClean="0"/>
                    </a:p>
                    <a:p>
                      <a:endParaRPr lang="en-US" sz="1200" dirty="0"/>
                    </a:p>
                  </a:txBody>
                  <a:tcPr/>
                </a:tc>
                <a:tc>
                  <a:txBody>
                    <a:bodyPr/>
                    <a:lstStyle/>
                    <a:p>
                      <a:endParaRPr lang="en-US" sz="1200" dirty="0" smtClean="0"/>
                    </a:p>
                    <a:p>
                      <a:endParaRPr lang="en-US" sz="1200" dirty="0" smtClean="0"/>
                    </a:p>
                    <a:p>
                      <a:endParaRPr lang="en-US" sz="1200" dirty="0" smtClean="0"/>
                    </a:p>
                    <a:p>
                      <a:endParaRPr lang="en-US" sz="1200" dirty="0" smtClean="0"/>
                    </a:p>
                    <a:p>
                      <a:r>
                        <a:rPr lang="en-US" sz="1200" dirty="0" smtClean="0"/>
                        <a:t>                                 Text Talk </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                             STEM Lesson</a:t>
                      </a:r>
                    </a:p>
                  </a:txBody>
                  <a:tcPr/>
                </a:tc>
              </a:tr>
              <a:tr h="3280343">
                <a:tc>
                  <a:txBody>
                    <a:bodyPr/>
                    <a:lstStyle/>
                    <a:p>
                      <a:pPr algn="ctr"/>
                      <a:r>
                        <a:rPr lang="en-US" sz="3200" dirty="0" smtClean="0"/>
                        <a:t>6</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Fiction Focus</a:t>
                      </a:r>
                    </a:p>
                    <a:p>
                      <a:pPr algn="ctr"/>
                      <a:endParaRPr lang="en-US" sz="3200" dirty="0" smtClean="0"/>
                    </a:p>
                    <a:p>
                      <a:pPr algn="ctr"/>
                      <a:r>
                        <a:rPr lang="en-US" sz="1200" dirty="0" smtClean="0"/>
                        <a:t>Africa/</a:t>
                      </a:r>
                    </a:p>
                    <a:p>
                      <a:pPr algn="ctr"/>
                      <a:r>
                        <a:rPr lang="en-US" sz="1200" dirty="0" smtClean="0"/>
                        <a:t>North</a:t>
                      </a:r>
                      <a:r>
                        <a:rPr lang="en-US" sz="1200" baseline="0" dirty="0" smtClean="0"/>
                        <a:t> America</a:t>
                      </a: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a:p>
                  </a:txBody>
                  <a:tcPr/>
                </a:tc>
                <a:tc>
                  <a:txBody>
                    <a:bodyPr/>
                    <a:lstStyle/>
                    <a:p>
                      <a:pPr>
                        <a:buFont typeface="Arial" pitchFamily="34" charset="0"/>
                        <a:buChar char="•"/>
                      </a:pPr>
                      <a:r>
                        <a:rPr lang="en-US" sz="1200" baseline="0" dirty="0" smtClean="0"/>
                        <a:t>R</a:t>
                      </a:r>
                      <a:r>
                        <a:rPr lang="en-US" sz="1200" dirty="0" smtClean="0"/>
                        <a:t>etell familiar stories, including key details</a:t>
                      </a:r>
                      <a:r>
                        <a:rPr lang="en-US" sz="1200" baseline="0" dirty="0" smtClean="0"/>
                        <a:t> (RL.K.2</a:t>
                      </a:r>
                      <a:r>
                        <a:rPr lang="en-US" sz="1200" b="1" baseline="0" dirty="0" smtClean="0"/>
                        <a:t>)—(Jumping Mouse)</a:t>
                      </a:r>
                      <a:endParaRPr lang="en-US" sz="1200" b="1" dirty="0" smtClean="0"/>
                    </a:p>
                    <a:p>
                      <a:pPr>
                        <a:buFont typeface="Arial" pitchFamily="34" charset="0"/>
                        <a:buChar char="•"/>
                      </a:pPr>
                      <a:r>
                        <a:rPr lang="en-US" sz="1200" dirty="0" smtClean="0"/>
                        <a:t>Identify characters, settings, and major events in a story</a:t>
                      </a:r>
                      <a:r>
                        <a:rPr lang="en-US" sz="1200" baseline="0" dirty="0" smtClean="0"/>
                        <a:t> (RL.K.3)—</a:t>
                      </a:r>
                      <a:r>
                        <a:rPr lang="en-US" sz="1200" b="1" baseline="0" dirty="0" smtClean="0"/>
                        <a:t>(Jumping Mouse)</a:t>
                      </a:r>
                    </a:p>
                    <a:p>
                      <a:pPr>
                        <a:buFont typeface="Arial" pitchFamily="34" charset="0"/>
                        <a:buChar char="•"/>
                      </a:pPr>
                      <a:r>
                        <a:rPr lang="en-US" sz="1200" baseline="0" dirty="0" smtClean="0"/>
                        <a:t>Produce and expand complete sentences in shared language activities (L.K.1.f)</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Use frequently occurring inflections and affixes  (e.g., -</a:t>
                      </a:r>
                      <a:r>
                        <a:rPr lang="en-US" sz="1200" dirty="0" err="1" smtClean="0"/>
                        <a:t>ed,-s,re-,un</a:t>
                      </a:r>
                      <a:r>
                        <a:rPr lang="en-US" sz="1200" dirty="0" smtClean="0"/>
                        <a:t>-, pre-, -</a:t>
                      </a:r>
                      <a:r>
                        <a:rPr lang="en-US" sz="1200" dirty="0" err="1" smtClean="0"/>
                        <a:t>ful</a:t>
                      </a:r>
                      <a:r>
                        <a:rPr lang="en-US" sz="1200" dirty="0" smtClean="0"/>
                        <a:t>, -less) as a clue to the meaning of an unknown word</a:t>
                      </a:r>
                      <a:r>
                        <a:rPr lang="en-US" sz="1200" baseline="0" dirty="0" smtClean="0"/>
                        <a:t> (L.K.4.b)—</a:t>
                      </a:r>
                      <a:r>
                        <a:rPr lang="en-US" sz="1200" b="1" baseline="0" dirty="0" smtClean="0"/>
                        <a:t>(Jumping Mouse-beautiful, helpless, powerful, unselfish)</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Write to narrate a single event or several loosely linked events</a:t>
                      </a:r>
                      <a:r>
                        <a:rPr lang="en-US" sz="1200" baseline="0" dirty="0" smtClean="0"/>
                        <a:t> (</a:t>
                      </a:r>
                      <a:r>
                        <a:rPr lang="en-US" sz="1200" dirty="0" smtClean="0"/>
                        <a:t>W.K.3)—(</a:t>
                      </a:r>
                      <a:r>
                        <a:rPr lang="en-US" sz="1200" b="1" dirty="0" smtClean="0"/>
                        <a:t>Pretend</a:t>
                      </a:r>
                      <a:r>
                        <a:rPr lang="en-US" sz="1200" b="1" baseline="0" dirty="0" smtClean="0"/>
                        <a:t> they live on a different continent. Use what they’ve learned to write a story telling what they’d do and see on that continent)</a:t>
                      </a:r>
                    </a:p>
                    <a:p>
                      <a:endParaRPr lang="en-US" sz="1200" dirty="0"/>
                    </a:p>
                  </a:txBody>
                  <a:tcPr/>
                </a:tc>
                <a:tc>
                  <a:txBody>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 Text Talk</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  Text</a:t>
                      </a:r>
                      <a:r>
                        <a:rPr lang="en-US" sz="1200" baseline="0" dirty="0" smtClean="0"/>
                        <a:t> Talk</a:t>
                      </a:r>
                      <a:endParaRPr lang="en-US" sz="1200" dirty="0"/>
                    </a:p>
                  </a:txBody>
                  <a:tcPr/>
                </a:tc>
              </a:tr>
            </a:tbl>
          </a:graphicData>
        </a:graphic>
      </p:graphicFrame>
      <p:pic>
        <p:nvPicPr>
          <p:cNvPr id="12308" name="Picture 2" descr="cover_image"/>
          <p:cNvPicPr>
            <a:picLocks noChangeAspect="1" noChangeArrowheads="1"/>
          </p:cNvPicPr>
          <p:nvPr/>
        </p:nvPicPr>
        <p:blipFill>
          <a:blip r:embed="rId4" cstate="print"/>
          <a:srcRect/>
          <a:stretch>
            <a:fillRect/>
          </a:stretch>
        </p:blipFill>
        <p:spPr bwMode="auto">
          <a:xfrm>
            <a:off x="4953000" y="914400"/>
            <a:ext cx="762000" cy="685800"/>
          </a:xfrm>
          <a:prstGeom prst="rect">
            <a:avLst/>
          </a:prstGeom>
          <a:noFill/>
          <a:ln w="9525">
            <a:solidFill>
              <a:schemeClr val="accent1"/>
            </a:solidFill>
            <a:miter lim="800000"/>
            <a:headEnd/>
            <a:tailEnd/>
          </a:ln>
        </p:spPr>
      </p:pic>
      <p:pic>
        <p:nvPicPr>
          <p:cNvPr id="12309" name="Picture 3" descr="cover_image"/>
          <p:cNvPicPr>
            <a:picLocks noChangeAspect="1" noChangeArrowheads="1"/>
          </p:cNvPicPr>
          <p:nvPr/>
        </p:nvPicPr>
        <p:blipFill>
          <a:blip r:embed="rId5" cstate="print"/>
          <a:srcRect/>
          <a:stretch>
            <a:fillRect/>
          </a:stretch>
        </p:blipFill>
        <p:spPr bwMode="auto">
          <a:xfrm>
            <a:off x="5943600" y="762000"/>
            <a:ext cx="609600" cy="685800"/>
          </a:xfrm>
          <a:prstGeom prst="rect">
            <a:avLst/>
          </a:prstGeom>
          <a:noFill/>
          <a:ln w="9525">
            <a:solidFill>
              <a:schemeClr val="accent1"/>
            </a:solidFill>
            <a:miter lim="800000"/>
            <a:headEnd/>
            <a:tailEnd/>
          </a:ln>
        </p:spPr>
      </p:pic>
      <p:pic>
        <p:nvPicPr>
          <p:cNvPr id="12310" name="Picture 4" descr="cover_image"/>
          <p:cNvPicPr>
            <a:picLocks noChangeAspect="1" noChangeArrowheads="1"/>
          </p:cNvPicPr>
          <p:nvPr/>
        </p:nvPicPr>
        <p:blipFill>
          <a:blip r:embed="rId6" cstate="print"/>
          <a:srcRect/>
          <a:stretch>
            <a:fillRect/>
          </a:stretch>
        </p:blipFill>
        <p:spPr bwMode="auto">
          <a:xfrm>
            <a:off x="5181600" y="1752600"/>
            <a:ext cx="533400" cy="685800"/>
          </a:xfrm>
          <a:prstGeom prst="rect">
            <a:avLst/>
          </a:prstGeom>
          <a:noFill/>
          <a:ln w="9525">
            <a:solidFill>
              <a:schemeClr val="accent1"/>
            </a:solidFill>
            <a:miter lim="800000"/>
            <a:headEnd/>
            <a:tailEnd/>
          </a:ln>
        </p:spPr>
      </p:pic>
      <p:pic>
        <p:nvPicPr>
          <p:cNvPr id="12311" name="Picture 5" descr="cover_image"/>
          <p:cNvPicPr>
            <a:picLocks noChangeAspect="1" noChangeArrowheads="1"/>
          </p:cNvPicPr>
          <p:nvPr/>
        </p:nvPicPr>
        <p:blipFill>
          <a:blip r:embed="rId7" cstate="print"/>
          <a:srcRect/>
          <a:stretch>
            <a:fillRect/>
          </a:stretch>
        </p:blipFill>
        <p:spPr bwMode="auto">
          <a:xfrm>
            <a:off x="5943600" y="1905000"/>
            <a:ext cx="762000" cy="609600"/>
          </a:xfrm>
          <a:prstGeom prst="rect">
            <a:avLst/>
          </a:prstGeom>
          <a:noFill/>
          <a:ln w="9525">
            <a:solidFill>
              <a:schemeClr val="accent1"/>
            </a:solidFill>
            <a:miter lim="800000"/>
            <a:headEnd/>
            <a:tailEnd/>
          </a:ln>
        </p:spPr>
      </p:pic>
      <p:pic>
        <p:nvPicPr>
          <p:cNvPr id="12312" name="Picture 6" descr="cover_image"/>
          <p:cNvPicPr>
            <a:picLocks noChangeAspect="1" noChangeArrowheads="1"/>
          </p:cNvPicPr>
          <p:nvPr/>
        </p:nvPicPr>
        <p:blipFill>
          <a:blip r:embed="rId8" cstate="print"/>
          <a:srcRect/>
          <a:stretch>
            <a:fillRect/>
          </a:stretch>
        </p:blipFill>
        <p:spPr bwMode="auto">
          <a:xfrm>
            <a:off x="5105400" y="2590800"/>
            <a:ext cx="685800" cy="609600"/>
          </a:xfrm>
          <a:prstGeom prst="rect">
            <a:avLst/>
          </a:prstGeom>
          <a:noFill/>
          <a:ln w="9525">
            <a:solidFill>
              <a:schemeClr val="accent1"/>
            </a:solidFill>
            <a:miter lim="800000"/>
            <a:headEnd/>
            <a:tailEnd/>
          </a:ln>
        </p:spPr>
      </p:pic>
      <p:pic>
        <p:nvPicPr>
          <p:cNvPr id="12313" name="Picture 7" descr="cover_image"/>
          <p:cNvPicPr>
            <a:picLocks noChangeAspect="1" noChangeArrowheads="1"/>
          </p:cNvPicPr>
          <p:nvPr/>
        </p:nvPicPr>
        <p:blipFill>
          <a:blip r:embed="rId9" cstate="print"/>
          <a:srcRect/>
          <a:stretch>
            <a:fillRect/>
          </a:stretch>
        </p:blipFill>
        <p:spPr bwMode="auto">
          <a:xfrm>
            <a:off x="4876800" y="3429000"/>
            <a:ext cx="685800" cy="990600"/>
          </a:xfrm>
          <a:prstGeom prst="rect">
            <a:avLst/>
          </a:prstGeom>
          <a:noFill/>
          <a:ln w="9525">
            <a:solidFill>
              <a:schemeClr val="accent1"/>
            </a:solidFill>
            <a:miter lim="800000"/>
            <a:headEnd/>
            <a:tailEnd/>
          </a:ln>
        </p:spPr>
      </p:pic>
      <p:pic>
        <p:nvPicPr>
          <p:cNvPr id="12314" name="Picture 8" descr="cover_image"/>
          <p:cNvPicPr>
            <a:picLocks noChangeAspect="1" noChangeArrowheads="1"/>
          </p:cNvPicPr>
          <p:nvPr/>
        </p:nvPicPr>
        <p:blipFill>
          <a:blip r:embed="rId10" cstate="print"/>
          <a:srcRect/>
          <a:stretch>
            <a:fillRect/>
          </a:stretch>
        </p:blipFill>
        <p:spPr bwMode="auto">
          <a:xfrm>
            <a:off x="6096000" y="3505200"/>
            <a:ext cx="685800" cy="914400"/>
          </a:xfrm>
          <a:prstGeom prst="rect">
            <a:avLst/>
          </a:prstGeom>
          <a:noFill/>
          <a:ln w="9525">
            <a:solidFill>
              <a:schemeClr val="accent1"/>
            </a:solidFill>
            <a:miter lim="800000"/>
            <a:headEnd/>
            <a:tailEnd/>
          </a:ln>
        </p:spPr>
      </p:pic>
      <p:pic>
        <p:nvPicPr>
          <p:cNvPr id="12315" name="Picture 9" descr="cover_image"/>
          <p:cNvPicPr>
            <a:picLocks noChangeAspect="1" noChangeArrowheads="1"/>
          </p:cNvPicPr>
          <p:nvPr/>
        </p:nvPicPr>
        <p:blipFill>
          <a:blip r:embed="rId11" cstate="print"/>
          <a:srcRect/>
          <a:stretch>
            <a:fillRect/>
          </a:stretch>
        </p:blipFill>
        <p:spPr bwMode="auto">
          <a:xfrm>
            <a:off x="4953000" y="4800600"/>
            <a:ext cx="685800" cy="914400"/>
          </a:xfrm>
          <a:prstGeom prst="rect">
            <a:avLst/>
          </a:prstGeom>
          <a:noFill/>
          <a:ln w="9525">
            <a:solidFill>
              <a:schemeClr val="accent1"/>
            </a:solidFill>
            <a:miter lim="800000"/>
            <a:headEnd/>
            <a:tailEnd/>
          </a:ln>
        </p:spPr>
      </p:pic>
      <p:pic>
        <p:nvPicPr>
          <p:cNvPr id="12316" name="Picture 10" descr="cover_image"/>
          <p:cNvPicPr>
            <a:picLocks noChangeAspect="1" noChangeArrowheads="1"/>
          </p:cNvPicPr>
          <p:nvPr/>
        </p:nvPicPr>
        <p:blipFill>
          <a:blip r:embed="rId12" cstate="print"/>
          <a:srcRect/>
          <a:stretch>
            <a:fillRect/>
          </a:stretch>
        </p:blipFill>
        <p:spPr bwMode="auto">
          <a:xfrm>
            <a:off x="5943600" y="4876800"/>
            <a:ext cx="914400" cy="838200"/>
          </a:xfrm>
          <a:prstGeom prst="rect">
            <a:avLst/>
          </a:prstGeom>
          <a:noFill/>
          <a:ln w="9525">
            <a:solidFill>
              <a:schemeClr val="accent1"/>
            </a:solidFill>
            <a:miter lim="800000"/>
            <a:headEnd/>
            <a:tailEnd/>
          </a:ln>
        </p:spPr>
      </p:pic>
      <p:pic>
        <p:nvPicPr>
          <p:cNvPr id="12" name="~PP958.WAV">
            <a:hlinkClick r:id="" action="ppaction://media"/>
          </p:cNvPr>
          <p:cNvPicPr>
            <a:picLocks noRot="1" noChangeAspect="1"/>
          </p:cNvPicPr>
          <p:nvPr>
            <a:wavAudioFile r:embed="rId1" name="~PP958.WAV"/>
          </p:nvPr>
        </p:nvPicPr>
        <p:blipFill>
          <a:blip r:embed="rId13" cstate="print"/>
          <a:stretch>
            <a:fillRect/>
          </a:stretch>
        </p:blipFill>
        <p:spPr>
          <a:xfrm>
            <a:off x="8696325" y="6410325"/>
            <a:ext cx="304800" cy="304800"/>
          </a:xfrm>
          <a:prstGeom prst="rect">
            <a:avLst/>
          </a:prstGeom>
        </p:spPr>
      </p:pic>
    </p:spTree>
  </p:cSld>
  <p:clrMapOvr>
    <a:masterClrMapping/>
  </p:clrMapOvr>
  <p:transition advTm="4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
          <p:cNvPicPr>
            <a:picLocks noChangeAspect="1" noChangeArrowheads="1"/>
          </p:cNvPicPr>
          <p:nvPr/>
        </p:nvPicPr>
        <p:blipFill>
          <a:blip r:embed="rId4" cstate="print"/>
          <a:srcRect/>
          <a:stretch>
            <a:fillRect/>
          </a:stretch>
        </p:blipFill>
        <p:spPr bwMode="auto">
          <a:xfrm>
            <a:off x="7543799" y="152400"/>
            <a:ext cx="1582057" cy="1212296"/>
          </a:xfrm>
          <a:prstGeom prst="rect">
            <a:avLst/>
          </a:prstGeom>
          <a:noFill/>
          <a:ln w="9525">
            <a:noFill/>
            <a:miter lim="800000"/>
            <a:headEnd/>
            <a:tailEnd/>
          </a:ln>
        </p:spPr>
      </p:pic>
      <p:graphicFrame>
        <p:nvGraphicFramePr>
          <p:cNvPr id="4" name="Table 3"/>
          <p:cNvGraphicFramePr>
            <a:graphicFrameLocks noGrp="1"/>
          </p:cNvGraphicFramePr>
          <p:nvPr/>
        </p:nvGraphicFramePr>
        <p:xfrm>
          <a:off x="381000" y="457200"/>
          <a:ext cx="6934201" cy="4572000"/>
        </p:xfrm>
        <a:graphic>
          <a:graphicData uri="http://schemas.openxmlformats.org/drawingml/2006/table">
            <a:tbl>
              <a:tblPr firstRow="1" bandRow="1">
                <a:tableStyleId>{5C22544A-7EE6-4342-B048-85BDC9FD1C3A}</a:tableStyleId>
              </a:tblPr>
              <a:tblGrid>
                <a:gridCol w="953453"/>
                <a:gridCol w="2780347"/>
                <a:gridCol w="3200401"/>
              </a:tblGrid>
              <a:tr h="427344">
                <a:tc>
                  <a:txBody>
                    <a:bodyPr/>
                    <a:lstStyle/>
                    <a:p>
                      <a:r>
                        <a:rPr lang="en-US" dirty="0" smtClean="0"/>
                        <a:t>Week</a:t>
                      </a:r>
                      <a:endParaRPr lang="en-US" dirty="0"/>
                    </a:p>
                  </a:txBody>
                  <a:tcPr/>
                </a:tc>
                <a:tc>
                  <a:txBody>
                    <a:bodyPr/>
                    <a:lstStyle/>
                    <a:p>
                      <a:r>
                        <a:rPr lang="en-US" dirty="0" smtClean="0"/>
                        <a:t>Standards</a:t>
                      </a:r>
                      <a:endParaRPr lang="en-US" dirty="0"/>
                    </a:p>
                  </a:txBody>
                  <a:tcPr/>
                </a:tc>
                <a:tc>
                  <a:txBody>
                    <a:bodyPr/>
                    <a:lstStyle/>
                    <a:p>
                      <a:r>
                        <a:rPr lang="en-US" dirty="0" smtClean="0"/>
                        <a:t>Essential Questions</a:t>
                      </a:r>
                      <a:endParaRPr lang="en-US" dirty="0"/>
                    </a:p>
                  </a:txBody>
                  <a:tcPr/>
                </a:tc>
              </a:tr>
              <a:tr h="667360">
                <a:tc>
                  <a:txBody>
                    <a:bodyPr/>
                    <a:lstStyle/>
                    <a:p>
                      <a:pPr algn="ctr"/>
                      <a:r>
                        <a:rPr lang="en-US" sz="3200" dirty="0" smtClean="0"/>
                        <a:t>1</a:t>
                      </a:r>
                      <a:endParaRPr lang="en-US" sz="3200" dirty="0"/>
                    </a:p>
                  </a:txBody>
                  <a:tcPr/>
                </a:tc>
                <a:tc>
                  <a:txBody>
                    <a:bodyPr/>
                    <a:lstStyle/>
                    <a:p>
                      <a:endParaRPr lang="en-US" sz="1200" dirty="0"/>
                    </a:p>
                  </a:txBody>
                  <a:tcPr/>
                </a:tc>
                <a:tc>
                  <a:txBody>
                    <a:bodyPr/>
                    <a:lstStyle/>
                    <a:p>
                      <a:endParaRPr lang="en-US" sz="1200"/>
                    </a:p>
                  </a:txBody>
                  <a:tcPr/>
                </a:tc>
              </a:tr>
              <a:tr h="667360">
                <a:tc>
                  <a:txBody>
                    <a:bodyPr/>
                    <a:lstStyle/>
                    <a:p>
                      <a:pPr algn="ctr"/>
                      <a:r>
                        <a:rPr lang="en-US" sz="3200" dirty="0" smtClean="0"/>
                        <a:t>2</a:t>
                      </a:r>
                      <a:endParaRPr lang="en-US" sz="3200" dirty="0"/>
                    </a:p>
                  </a:txBody>
                  <a:tcPr/>
                </a:tc>
                <a:tc>
                  <a:txBody>
                    <a:bodyPr/>
                    <a:lstStyle/>
                    <a:p>
                      <a:endParaRPr lang="en-US" sz="1200" dirty="0"/>
                    </a:p>
                  </a:txBody>
                  <a:tcPr/>
                </a:tc>
                <a:tc>
                  <a:txBody>
                    <a:bodyPr/>
                    <a:lstStyle/>
                    <a:p>
                      <a:endParaRPr lang="en-US" sz="1200"/>
                    </a:p>
                  </a:txBody>
                  <a:tcPr/>
                </a:tc>
              </a:tr>
              <a:tr h="667360">
                <a:tc>
                  <a:txBody>
                    <a:bodyPr/>
                    <a:lstStyle/>
                    <a:p>
                      <a:pPr algn="ctr"/>
                      <a:r>
                        <a:rPr lang="en-US" sz="3200" dirty="0" smtClean="0"/>
                        <a:t>3</a:t>
                      </a:r>
                      <a:endParaRPr lang="en-US" sz="3200" dirty="0"/>
                    </a:p>
                  </a:txBody>
                  <a:tcPr/>
                </a:tc>
                <a:tc>
                  <a:txBody>
                    <a:bodyPr/>
                    <a:lstStyle/>
                    <a:p>
                      <a:endParaRPr lang="en-US" sz="1200" dirty="0"/>
                    </a:p>
                  </a:txBody>
                  <a:tcPr/>
                </a:tc>
                <a:tc>
                  <a:txBody>
                    <a:bodyPr/>
                    <a:lstStyle/>
                    <a:p>
                      <a:endParaRPr lang="en-US" sz="1200"/>
                    </a:p>
                  </a:txBody>
                  <a:tcPr/>
                </a:tc>
              </a:tr>
              <a:tr h="737608">
                <a:tc>
                  <a:txBody>
                    <a:bodyPr/>
                    <a:lstStyle/>
                    <a:p>
                      <a:pPr algn="ctr"/>
                      <a:r>
                        <a:rPr lang="en-US" sz="3200" dirty="0" smtClean="0"/>
                        <a:t>4</a:t>
                      </a:r>
                      <a:endParaRPr lang="en-US" sz="3200" dirty="0"/>
                    </a:p>
                  </a:txBody>
                  <a:tcPr/>
                </a:tc>
                <a:tc>
                  <a:txBody>
                    <a:bodyPr/>
                    <a:lstStyle/>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t>How do details help people understand the world?</a:t>
                      </a:r>
                    </a:p>
                  </a:txBody>
                  <a:tcPr/>
                </a:tc>
              </a:tr>
              <a:tr h="667360">
                <a:tc>
                  <a:txBody>
                    <a:bodyPr/>
                    <a:lstStyle/>
                    <a:p>
                      <a:pPr algn="ctr"/>
                      <a:r>
                        <a:rPr lang="en-US" sz="3200" dirty="0" smtClean="0"/>
                        <a:t>5</a:t>
                      </a:r>
                      <a:endParaRPr lang="en-US" sz="3200" dirty="0"/>
                    </a:p>
                  </a:txBody>
                  <a:tcPr/>
                </a:tc>
                <a:tc>
                  <a:txBody>
                    <a:bodyPr/>
                    <a:lstStyle/>
                    <a:p>
                      <a:endParaRPr lang="en-US" sz="1200" dirty="0"/>
                    </a:p>
                  </a:txBody>
                  <a:tcPr/>
                </a:tc>
                <a:tc>
                  <a:txBody>
                    <a:bodyPr/>
                    <a:lstStyle/>
                    <a:p>
                      <a:endParaRPr lang="en-US" sz="1800" dirty="0"/>
                    </a:p>
                  </a:txBody>
                  <a:tcPr/>
                </a:tc>
              </a:tr>
              <a:tr h="737608">
                <a:tc>
                  <a:txBody>
                    <a:bodyPr/>
                    <a:lstStyle/>
                    <a:p>
                      <a:pPr algn="ctr"/>
                      <a:r>
                        <a:rPr lang="en-US" sz="3200" dirty="0" smtClean="0"/>
                        <a:t>6</a:t>
                      </a:r>
                      <a:endParaRPr lang="en-US" sz="3200" dirty="0"/>
                    </a:p>
                  </a:txBody>
                  <a:tcPr/>
                </a:tc>
                <a:tc>
                  <a:txBody>
                    <a:bodyPr/>
                    <a:lstStyle/>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t>How do details help people understand the world?</a:t>
                      </a:r>
                    </a:p>
                  </a:txBody>
                  <a:tcPr/>
                </a:tc>
              </a:tr>
            </a:tbl>
          </a:graphicData>
        </a:graphic>
      </p:graphicFrame>
      <p:pic>
        <p:nvPicPr>
          <p:cNvPr id="5" name="~PP1770.WAV">
            <a:hlinkClick r:id="" action="ppaction://media"/>
          </p:cNvPr>
          <p:cNvPicPr>
            <a:picLocks noRot="1" noChangeAspect="1"/>
          </p:cNvPicPr>
          <p:nvPr>
            <a:wavAudioFile r:embed="rId1" name="~PP1770.WAV"/>
          </p:nvPr>
        </p:nvPicPr>
        <p:blipFill>
          <a:blip r:embed="rId5" cstate="print"/>
          <a:stretch>
            <a:fillRect/>
          </a:stretch>
        </p:blipFill>
        <p:spPr>
          <a:xfrm>
            <a:off x="8696325" y="6410325"/>
            <a:ext cx="304800" cy="304800"/>
          </a:xfrm>
          <a:prstGeom prst="rect">
            <a:avLst/>
          </a:prstGeom>
        </p:spPr>
      </p:pic>
    </p:spTree>
  </p:cSld>
  <p:clrMapOvr>
    <a:masterClrMapping/>
  </p:clrMapOvr>
  <p:transition advTm="9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0"/>
            <a:ext cx="2743200" cy="461665"/>
          </a:xfrm>
          <a:prstGeom prst="rect">
            <a:avLst/>
          </a:prstGeom>
          <a:noFill/>
        </p:spPr>
        <p:txBody>
          <a:bodyPr wrap="square" rtlCol="0">
            <a:spAutoFit/>
          </a:bodyPr>
          <a:lstStyle/>
          <a:p>
            <a:r>
              <a:rPr lang="en-US" sz="2400" dirty="0" smtClean="0"/>
              <a:t>Assessment-RI.K.9</a:t>
            </a:r>
            <a:endParaRPr lang="en-US" sz="2400" dirty="0"/>
          </a:p>
        </p:txBody>
      </p:sp>
      <p:pic>
        <p:nvPicPr>
          <p:cNvPr id="2051" name="Picture 3"/>
          <p:cNvPicPr>
            <a:picLocks noChangeAspect="1" noChangeArrowheads="1"/>
          </p:cNvPicPr>
          <p:nvPr/>
        </p:nvPicPr>
        <p:blipFill>
          <a:blip r:embed="rId4" cstate="print"/>
          <a:srcRect l="26563" t="11458" r="24219" b="6250"/>
          <a:stretch>
            <a:fillRect/>
          </a:stretch>
        </p:blipFill>
        <p:spPr bwMode="auto">
          <a:xfrm>
            <a:off x="228600" y="1676400"/>
            <a:ext cx="4010628" cy="5029200"/>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5" cstate="print"/>
          <a:srcRect l="14844" t="11458" r="35156" b="6250"/>
          <a:stretch>
            <a:fillRect/>
          </a:stretch>
        </p:blipFill>
        <p:spPr bwMode="auto">
          <a:xfrm>
            <a:off x="4495800" y="228600"/>
            <a:ext cx="4444678" cy="5486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867400" y="5791200"/>
            <a:ext cx="30480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u="sng" dirty="0" smtClean="0"/>
              <a:t>Example</a:t>
            </a:r>
            <a:r>
              <a:rPr lang="en-US" dirty="0" smtClean="0"/>
              <a:t>: *Note* Students can use words or pictures</a:t>
            </a:r>
            <a:endParaRPr lang="en-US" dirty="0"/>
          </a:p>
        </p:txBody>
      </p:sp>
      <p:sp>
        <p:nvSpPr>
          <p:cNvPr id="8" name="Rectangle 7"/>
          <p:cNvSpPr/>
          <p:nvPr/>
        </p:nvSpPr>
        <p:spPr>
          <a:xfrm>
            <a:off x="228600" y="457200"/>
            <a:ext cx="4191000" cy="116955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dirty="0" smtClean="0"/>
              <a:t>Choose two of the continents to compare and contrast.  Students will focus on a couple of specific areas of information learned (e.g., climate, landscape, animals, or people). Teachers can choose the focus areas or let students choose if appropriate. </a:t>
            </a:r>
            <a:endParaRPr lang="en-US" sz="1400" dirty="0"/>
          </a:p>
        </p:txBody>
      </p:sp>
      <p:pic>
        <p:nvPicPr>
          <p:cNvPr id="7" name="~PP1745.WAV">
            <a:hlinkClick r:id="" action="ppaction://media"/>
          </p:cNvPr>
          <p:cNvPicPr>
            <a:picLocks noRot="1" noChangeAspect="1"/>
          </p:cNvPicPr>
          <p:nvPr>
            <a:wavAudioFile r:embed="rId1" name="~PP1745.WAV"/>
          </p:nvPr>
        </p:nvPicPr>
        <p:blipFill>
          <a:blip r:embed="rId6" cstate="print"/>
          <a:stretch>
            <a:fillRect/>
          </a:stretch>
        </p:blipFill>
        <p:spPr>
          <a:xfrm>
            <a:off x="8696325" y="6410325"/>
            <a:ext cx="304800" cy="304800"/>
          </a:xfrm>
          <a:prstGeom prst="rect">
            <a:avLst/>
          </a:prstGeom>
        </p:spPr>
      </p:pic>
    </p:spTree>
  </p:cSld>
  <p:clrMapOvr>
    <a:masterClrMapping/>
  </p:clrMapOvr>
  <p:transition advTm="254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l="18750" t="23958" r="17969" b="11458"/>
          <a:stretch>
            <a:fillRect/>
          </a:stretch>
        </p:blipFill>
        <p:spPr bwMode="auto">
          <a:xfrm>
            <a:off x="228600" y="533400"/>
            <a:ext cx="5029200" cy="3849511"/>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5" cstate="print"/>
          <a:srcRect l="20313" t="23958" r="21875" b="44792"/>
          <a:stretch>
            <a:fillRect/>
          </a:stretch>
        </p:blipFill>
        <p:spPr bwMode="auto">
          <a:xfrm>
            <a:off x="3469640" y="4495800"/>
            <a:ext cx="5445760" cy="2207741"/>
          </a:xfrm>
          <a:prstGeom prst="rect">
            <a:avLst/>
          </a:prstGeom>
          <a:noFill/>
          <a:ln w="9525">
            <a:solidFill>
              <a:schemeClr val="tx1"/>
            </a:solidFill>
            <a:miter lim="800000"/>
            <a:headEnd/>
            <a:tailEnd/>
          </a:ln>
        </p:spPr>
      </p:pic>
      <p:sp>
        <p:nvSpPr>
          <p:cNvPr id="4" name="TextBox 3"/>
          <p:cNvSpPr txBox="1"/>
          <p:nvPr/>
        </p:nvSpPr>
        <p:spPr>
          <a:xfrm>
            <a:off x="5791200" y="609600"/>
            <a:ext cx="2895600"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Describe the connection between ideas, or pieces of information in a text (RI.K.3)</a:t>
            </a:r>
            <a:endParaRPr lang="en-US" dirty="0"/>
          </a:p>
        </p:txBody>
      </p:sp>
      <p:sp>
        <p:nvSpPr>
          <p:cNvPr id="5" name="TextBox 4"/>
          <p:cNvSpPr txBox="1"/>
          <p:nvPr/>
        </p:nvSpPr>
        <p:spPr>
          <a:xfrm>
            <a:off x="152400" y="0"/>
            <a:ext cx="2743200" cy="461665"/>
          </a:xfrm>
          <a:prstGeom prst="rect">
            <a:avLst/>
          </a:prstGeom>
          <a:noFill/>
        </p:spPr>
        <p:txBody>
          <a:bodyPr wrap="square" rtlCol="0">
            <a:spAutoFit/>
          </a:bodyPr>
          <a:lstStyle/>
          <a:p>
            <a:r>
              <a:rPr lang="en-US" sz="2400" dirty="0" smtClean="0"/>
              <a:t>Assessment-RI.K.3</a:t>
            </a:r>
            <a:endParaRPr lang="en-US" sz="2400" dirty="0"/>
          </a:p>
        </p:txBody>
      </p:sp>
      <p:pic>
        <p:nvPicPr>
          <p:cNvPr id="6" name="~PP258.WAV">
            <a:hlinkClick r:id="" action="ppaction://media"/>
          </p:cNvPr>
          <p:cNvPicPr>
            <a:picLocks noRot="1" noChangeAspect="1"/>
          </p:cNvPicPr>
          <p:nvPr>
            <a:wavAudioFile r:embed="rId1" name="~PP258.WAV"/>
          </p:nvPr>
        </p:nvPicPr>
        <p:blipFill>
          <a:blip r:embed="rId6" cstate="print"/>
          <a:stretch>
            <a:fillRect/>
          </a:stretch>
        </p:blipFill>
        <p:spPr>
          <a:xfrm>
            <a:off x="8696325" y="6410325"/>
            <a:ext cx="304800" cy="304800"/>
          </a:xfrm>
          <a:prstGeom prst="rect">
            <a:avLst/>
          </a:prstGeom>
        </p:spPr>
      </p:pic>
    </p:spTree>
  </p:cSld>
  <p:clrMapOvr>
    <a:masterClrMapping/>
  </p:clrMapOvr>
  <p:transition advTm="17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t="11232"/>
          <a:stretch>
            <a:fillRect/>
          </a:stretch>
        </p:blipFill>
        <p:spPr bwMode="auto">
          <a:xfrm>
            <a:off x="457200" y="838200"/>
            <a:ext cx="8237537" cy="5419725"/>
          </a:xfrm>
          <a:prstGeom prst="rect">
            <a:avLst/>
          </a:prstGeom>
          <a:noFill/>
          <a:ln w="9525">
            <a:noFill/>
            <a:miter lim="800000"/>
            <a:headEnd/>
            <a:tailEnd/>
          </a:ln>
        </p:spPr>
      </p:pic>
      <p:pic>
        <p:nvPicPr>
          <p:cNvPr id="5" name="~PP2075.WAV">
            <a:hlinkClick r:id="" action="ppaction://media"/>
          </p:cNvPr>
          <p:cNvPicPr>
            <a:picLocks noRot="1" noChangeAspect="1"/>
          </p:cNvPicPr>
          <p:nvPr>
            <a:wavAudioFile r:embed="rId1" name="~PP2075.WAV"/>
          </p:nvPr>
        </p:nvPicPr>
        <p:blipFill>
          <a:blip r:embed="rId5" cstate="print"/>
          <a:stretch>
            <a:fillRect/>
          </a:stretch>
        </p:blipFill>
        <p:spPr>
          <a:xfrm>
            <a:off x="8696325" y="6410325"/>
            <a:ext cx="304800" cy="304800"/>
          </a:xfrm>
          <a:prstGeom prst="rect">
            <a:avLst/>
          </a:prstGeom>
        </p:spPr>
      </p:pic>
    </p:spTree>
  </p:cSld>
  <p:clrMapOvr>
    <a:masterClrMapping/>
  </p:clrMapOvr>
  <p:transition advTm="67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l="18750" t="23958" r="18750" b="12500"/>
          <a:stretch>
            <a:fillRect/>
          </a:stretch>
        </p:blipFill>
        <p:spPr bwMode="auto">
          <a:xfrm>
            <a:off x="228600" y="228600"/>
            <a:ext cx="4495800" cy="3428048"/>
          </a:xfrm>
          <a:prstGeom prst="rect">
            <a:avLst/>
          </a:prstGeom>
          <a:noFill/>
          <a:ln w="9525">
            <a:solidFill>
              <a:schemeClr val="tx1"/>
            </a:solidFill>
            <a:miter lim="800000"/>
            <a:headEnd/>
            <a:tailEnd/>
          </a:ln>
        </p:spPr>
      </p:pic>
      <p:pic>
        <p:nvPicPr>
          <p:cNvPr id="4099" name="Picture 3"/>
          <p:cNvPicPr>
            <a:picLocks noChangeAspect="1" noChangeArrowheads="1"/>
          </p:cNvPicPr>
          <p:nvPr/>
        </p:nvPicPr>
        <p:blipFill>
          <a:blip r:embed="rId5" cstate="print"/>
          <a:srcRect l="14844" t="14583" r="17187" b="15625"/>
          <a:stretch>
            <a:fillRect/>
          </a:stretch>
        </p:blipFill>
        <p:spPr bwMode="auto">
          <a:xfrm>
            <a:off x="3276600" y="2327166"/>
            <a:ext cx="5638800" cy="4342524"/>
          </a:xfrm>
          <a:prstGeom prst="rect">
            <a:avLst/>
          </a:prstGeom>
          <a:noFill/>
          <a:ln w="9525">
            <a:solidFill>
              <a:schemeClr val="tx1"/>
            </a:solidFill>
            <a:miter lim="800000"/>
            <a:headEnd/>
            <a:tailEnd/>
          </a:ln>
        </p:spPr>
      </p:pic>
      <p:sp>
        <p:nvSpPr>
          <p:cNvPr id="4" name="TextBox 3"/>
          <p:cNvSpPr txBox="1"/>
          <p:nvPr/>
        </p:nvSpPr>
        <p:spPr>
          <a:xfrm>
            <a:off x="5181600" y="304800"/>
            <a:ext cx="3124200"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smtClean="0"/>
              <a:t>Daily Lessons- </a:t>
            </a:r>
            <a:r>
              <a:rPr lang="en-US" sz="2400" dirty="0" smtClean="0"/>
              <a:t>Graphic Organizers for each continent can be found online on Teacher Created Resources .</a:t>
            </a:r>
            <a:endParaRPr lang="en-US" sz="2400" dirty="0"/>
          </a:p>
        </p:txBody>
      </p:sp>
      <p:pic>
        <p:nvPicPr>
          <p:cNvPr id="5" name="~PP1507.WAV">
            <a:hlinkClick r:id="" action="ppaction://media"/>
          </p:cNvPr>
          <p:cNvPicPr>
            <a:picLocks noRot="1" noChangeAspect="1"/>
          </p:cNvPicPr>
          <p:nvPr>
            <a:wavAudioFile r:embed="rId1" name="~PP1507.WAV"/>
          </p:nvPr>
        </p:nvPicPr>
        <p:blipFill>
          <a:blip r:embed="rId6" cstate="print"/>
          <a:stretch>
            <a:fillRect/>
          </a:stretch>
        </p:blipFill>
        <p:spPr>
          <a:xfrm>
            <a:off x="8696325" y="6410325"/>
            <a:ext cx="304800" cy="304800"/>
          </a:xfrm>
          <a:prstGeom prst="rect">
            <a:avLst/>
          </a:prstGeom>
        </p:spPr>
      </p:pic>
    </p:spTree>
  </p:cSld>
  <p:clrMapOvr>
    <a:masterClrMapping/>
  </p:clrMapOvr>
  <p:transition advTm="10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2400"/>
            <a:ext cx="15240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smtClean="0"/>
              <a:t>Daily Lessons</a:t>
            </a:r>
            <a:endParaRPr lang="en-US" dirty="0"/>
          </a:p>
        </p:txBody>
      </p:sp>
      <p:pic>
        <p:nvPicPr>
          <p:cNvPr id="3075" name="Picture 3"/>
          <p:cNvPicPr>
            <a:picLocks noChangeAspect="1" noChangeArrowheads="1"/>
          </p:cNvPicPr>
          <p:nvPr/>
        </p:nvPicPr>
        <p:blipFill>
          <a:blip r:embed="rId4" cstate="print"/>
          <a:srcRect l="18750" t="21875" r="18750" b="24671"/>
          <a:stretch>
            <a:fillRect/>
          </a:stretch>
        </p:blipFill>
        <p:spPr bwMode="auto">
          <a:xfrm>
            <a:off x="3124200" y="2971800"/>
            <a:ext cx="5791200" cy="3714750"/>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5" cstate="print"/>
          <a:srcRect l="16406" t="37500" r="14844" b="31250"/>
          <a:stretch>
            <a:fillRect/>
          </a:stretch>
        </p:blipFill>
        <p:spPr bwMode="auto">
          <a:xfrm>
            <a:off x="304800" y="685800"/>
            <a:ext cx="6400800" cy="2182091"/>
          </a:xfrm>
          <a:prstGeom prst="rect">
            <a:avLst/>
          </a:prstGeom>
          <a:ln>
            <a:noFill/>
          </a:ln>
          <a:effectLst>
            <a:outerShdw blurRad="292100" dist="139700" dir="2700000" algn="tl" rotWithShape="0">
              <a:srgbClr val="333333">
                <a:alpha val="65000"/>
              </a:srgbClr>
            </a:outerShdw>
          </a:effectLst>
        </p:spPr>
      </p:pic>
      <p:pic>
        <p:nvPicPr>
          <p:cNvPr id="5" name="~PP1069.WAV">
            <a:hlinkClick r:id="" action="ppaction://media"/>
          </p:cNvPr>
          <p:cNvPicPr>
            <a:picLocks noRot="1" noChangeAspect="1"/>
          </p:cNvPicPr>
          <p:nvPr>
            <a:wavAudioFile r:embed="rId1" name="~PP1069.WAV"/>
          </p:nvPr>
        </p:nvPicPr>
        <p:blipFill>
          <a:blip r:embed="rId6" cstate="print"/>
          <a:stretch>
            <a:fillRect/>
          </a:stretch>
        </p:blipFill>
        <p:spPr>
          <a:xfrm>
            <a:off x="8696325" y="6410325"/>
            <a:ext cx="304800" cy="304800"/>
          </a:xfrm>
          <a:prstGeom prst="rect">
            <a:avLst/>
          </a:prstGeom>
        </p:spPr>
      </p:pic>
    </p:spTree>
  </p:cSld>
  <p:clrMapOvr>
    <a:masterClrMapping/>
  </p:clrMapOvr>
  <p:transition advTm="97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robot-kingdom.com/wp-content/uploads/2013/09/Share_Logo.jpg"/>
          <p:cNvPicPr>
            <a:picLocks noChangeAspect="1" noChangeArrowheads="1"/>
          </p:cNvPicPr>
          <p:nvPr/>
        </p:nvPicPr>
        <p:blipFill>
          <a:blip r:embed="rId4" cstate="print"/>
          <a:srcRect t="25373"/>
          <a:stretch>
            <a:fillRect/>
          </a:stretch>
        </p:blipFill>
        <p:spPr bwMode="auto">
          <a:xfrm>
            <a:off x="990600" y="533400"/>
            <a:ext cx="6807200" cy="3810000"/>
          </a:xfrm>
          <a:prstGeom prst="rect">
            <a:avLst/>
          </a:prstGeom>
          <a:noFill/>
        </p:spPr>
      </p:pic>
      <p:sp>
        <p:nvSpPr>
          <p:cNvPr id="4" name="TextBox 3"/>
          <p:cNvSpPr txBox="1"/>
          <p:nvPr/>
        </p:nvSpPr>
        <p:spPr>
          <a:xfrm>
            <a:off x="838200" y="3581400"/>
            <a:ext cx="7239000" cy="1015663"/>
          </a:xfrm>
          <a:prstGeom prst="rect">
            <a:avLst/>
          </a:prstGeom>
          <a:noFill/>
        </p:spPr>
        <p:txBody>
          <a:bodyPr wrap="square" rtlCol="0">
            <a:spAutoFit/>
          </a:bodyPr>
          <a:lstStyle/>
          <a:p>
            <a:pPr algn="ctr"/>
            <a:r>
              <a:rPr lang="en-US" sz="6000" b="1" dirty="0" smtClean="0">
                <a:solidFill>
                  <a:srgbClr val="0070C0"/>
                </a:solidFill>
                <a:effectLst>
                  <a:outerShdw blurRad="38100" dist="38100" dir="2700000" algn="tl">
                    <a:srgbClr val="000000">
                      <a:alpha val="43137"/>
                    </a:srgbClr>
                  </a:outerShdw>
                </a:effectLst>
                <a:latin typeface="Arial Black" pitchFamily="34" charset="0"/>
              </a:rPr>
              <a:t>RESOURCES</a:t>
            </a:r>
            <a:endParaRPr lang="en-US" sz="6000" b="1" dirty="0">
              <a:solidFill>
                <a:srgbClr val="0070C0"/>
              </a:solidFill>
              <a:effectLst>
                <a:outerShdw blurRad="38100" dist="38100" dir="2700000" algn="tl">
                  <a:srgbClr val="000000">
                    <a:alpha val="43137"/>
                  </a:srgbClr>
                </a:outerShdw>
              </a:effectLst>
              <a:latin typeface="Arial Black" pitchFamily="34" charset="0"/>
            </a:endParaRPr>
          </a:p>
        </p:txBody>
      </p:sp>
      <p:sp>
        <p:nvSpPr>
          <p:cNvPr id="6" name="TextBox 5"/>
          <p:cNvSpPr txBox="1"/>
          <p:nvPr/>
        </p:nvSpPr>
        <p:spPr>
          <a:xfrm>
            <a:off x="1905000" y="5486400"/>
            <a:ext cx="4038600" cy="861774"/>
          </a:xfrm>
          <a:prstGeom prst="rect">
            <a:avLst/>
          </a:prstGeom>
          <a:noFill/>
        </p:spPr>
        <p:txBody>
          <a:bodyPr wrap="square" rtlCol="0">
            <a:spAutoFit/>
          </a:bodyPr>
          <a:lstStyle/>
          <a:p>
            <a:r>
              <a:rPr lang="en-US" b="1" dirty="0" smtClean="0"/>
              <a:t>Susan Hensley</a:t>
            </a:r>
          </a:p>
          <a:p>
            <a:r>
              <a:rPr lang="en-US" sz="1400" dirty="0" smtClean="0"/>
              <a:t>Elementary Curriculum Specialist</a:t>
            </a:r>
          </a:p>
          <a:p>
            <a:r>
              <a:rPr lang="en-US" b="1" dirty="0" smtClean="0"/>
              <a:t>shensley@rps.k12.ar.us</a:t>
            </a:r>
            <a:endParaRPr lang="en-US" b="1" dirty="0"/>
          </a:p>
        </p:txBody>
      </p:sp>
      <p:pic>
        <p:nvPicPr>
          <p:cNvPr id="8" name="Picture 7" descr="RPS.JPG"/>
          <p:cNvPicPr>
            <a:picLocks noChangeAspect="1"/>
          </p:cNvPicPr>
          <p:nvPr/>
        </p:nvPicPr>
        <p:blipFill>
          <a:blip r:embed="rId5" cstate="print"/>
          <a:stretch>
            <a:fillRect/>
          </a:stretch>
        </p:blipFill>
        <p:spPr>
          <a:xfrm>
            <a:off x="4419600" y="5715000"/>
            <a:ext cx="809297" cy="609600"/>
          </a:xfrm>
          <a:prstGeom prst="rect">
            <a:avLst/>
          </a:prstGeom>
        </p:spPr>
      </p:pic>
      <p:pic>
        <p:nvPicPr>
          <p:cNvPr id="9" name="Picture 8" descr="2014-09-18 08-56-10.436.jpg"/>
          <p:cNvPicPr>
            <a:picLocks noChangeAspect="1"/>
          </p:cNvPicPr>
          <p:nvPr/>
        </p:nvPicPr>
        <p:blipFill>
          <a:blip r:embed="rId6" cstate="print"/>
          <a:srcRect l="17500" t="11667" r="12500"/>
          <a:stretch>
            <a:fillRect/>
          </a:stretch>
        </p:blipFill>
        <p:spPr>
          <a:xfrm>
            <a:off x="685800" y="5334000"/>
            <a:ext cx="1127185" cy="1066800"/>
          </a:xfrm>
          <a:prstGeom prst="rect">
            <a:avLst/>
          </a:prstGeom>
          <a:ln>
            <a:noFill/>
          </a:ln>
          <a:effectLst>
            <a:outerShdw blurRad="292100" dist="139700" dir="2700000" algn="tl" rotWithShape="0">
              <a:srgbClr val="333333">
                <a:alpha val="65000"/>
              </a:srgbClr>
            </a:outerShdw>
          </a:effectLst>
        </p:spPr>
      </p:pic>
      <p:pic>
        <p:nvPicPr>
          <p:cNvPr id="7" name="~PP3231.WAV">
            <a:hlinkClick r:id="" action="ppaction://media"/>
          </p:cNvPr>
          <p:cNvPicPr>
            <a:picLocks noRot="1" noChangeAspect="1"/>
          </p:cNvPicPr>
          <p:nvPr>
            <a:wavAudioFile r:embed="rId1" name="~PP3231.WAV"/>
          </p:nvPr>
        </p:nvPicPr>
        <p:blipFill>
          <a:blip r:embed="rId7" cstate="print"/>
          <a:stretch>
            <a:fillRect/>
          </a:stretch>
        </p:blipFill>
        <p:spPr>
          <a:xfrm>
            <a:off x="8696325" y="6410325"/>
            <a:ext cx="304800" cy="304800"/>
          </a:xfrm>
          <a:prstGeom prst="rect">
            <a:avLst/>
          </a:prstGeom>
        </p:spPr>
      </p:pic>
    </p:spTree>
  </p:cSld>
  <p:clrMapOvr>
    <a:masterClrMapping/>
  </p:clrMapOvr>
  <p:transition advTm="10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124200" y="2514600"/>
            <a:ext cx="5791200" cy="1211263"/>
            <a:chOff x="609" y="1451"/>
            <a:chExt cx="13940" cy="2736"/>
          </a:xfrm>
        </p:grpSpPr>
        <p:sp>
          <p:nvSpPr>
            <p:cNvPr id="16390" name="AutoShape 6"/>
            <p:cNvSpPr>
              <a:spLocks noChangeArrowheads="1"/>
            </p:cNvSpPr>
            <p:nvPr/>
          </p:nvSpPr>
          <p:spPr bwMode="auto">
            <a:xfrm>
              <a:off x="609" y="1451"/>
              <a:ext cx="13940" cy="2736"/>
            </a:xfrm>
            <a:prstGeom prst="leftRightArrow">
              <a:avLst>
                <a:gd name="adj1" fmla="val 50000"/>
                <a:gd name="adj2" fmla="val 101901"/>
              </a:avLst>
            </a:prstGeom>
            <a:gradFill rotWithShape="0">
              <a:gsLst>
                <a:gs pos="0">
                  <a:srgbClr val="FFFFFF"/>
                </a:gs>
                <a:gs pos="100000">
                  <a:srgbClr val="D6E3BC"/>
                </a:gs>
              </a:gsLst>
              <a:lin ang="5400000" scaled="1"/>
            </a:gradFill>
            <a:ln w="12700">
              <a:solidFill>
                <a:srgbClr val="C2D69B"/>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6391" name="Text Box 7"/>
            <p:cNvSpPr txBox="1">
              <a:spLocks noChangeArrowheads="1"/>
            </p:cNvSpPr>
            <p:nvPr/>
          </p:nvSpPr>
          <p:spPr bwMode="auto">
            <a:xfrm>
              <a:off x="3244" y="2322"/>
              <a:ext cx="8441" cy="10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Arial" pitchFamily="34" charset="0"/>
                </a:rPr>
                <a:t> Essential Question</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 name="TextBox 7"/>
          <p:cNvSpPr txBox="1"/>
          <p:nvPr/>
        </p:nvSpPr>
        <p:spPr>
          <a:xfrm>
            <a:off x="4038600" y="4114800"/>
            <a:ext cx="38862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b="1" i="1" dirty="0" smtClean="0"/>
          </a:p>
          <a:p>
            <a:pPr algn="ctr"/>
            <a:r>
              <a:rPr lang="en-US" b="1" i="1" dirty="0" smtClean="0"/>
              <a:t>How do details help people understand the world?</a:t>
            </a:r>
          </a:p>
          <a:p>
            <a:pPr marL="342900" indent="-342900"/>
            <a:endParaRPr lang="en-US" dirty="0" smtClean="0"/>
          </a:p>
        </p:txBody>
      </p:sp>
      <p:pic>
        <p:nvPicPr>
          <p:cNvPr id="9" name="Picture 8"/>
          <p:cNvPicPr>
            <a:picLocks noChangeAspect="1" noChangeArrowheads="1"/>
          </p:cNvPicPr>
          <p:nvPr/>
        </p:nvPicPr>
        <p:blipFill>
          <a:blip r:embed="rId4" cstate="print"/>
          <a:srcRect/>
          <a:stretch>
            <a:fillRect/>
          </a:stretch>
        </p:blipFill>
        <p:spPr bwMode="auto">
          <a:xfrm>
            <a:off x="7467600" y="228600"/>
            <a:ext cx="1452171" cy="1076325"/>
          </a:xfrm>
          <a:prstGeom prst="rect">
            <a:avLst/>
          </a:prstGeom>
          <a:noFill/>
          <a:ln w="9525">
            <a:noFill/>
            <a:miter lim="800000"/>
            <a:headEnd/>
            <a:tailEnd/>
          </a:ln>
        </p:spPr>
      </p:pic>
      <p:pic>
        <p:nvPicPr>
          <p:cNvPr id="3" name="Picture 4" descr="http://ecx.images-amazon.com/images/I/51ecCV9E2ZL._SX258_BO1,204,203,200_.jpg"/>
          <p:cNvPicPr>
            <a:picLocks noChangeAspect="1" noChangeArrowheads="1"/>
          </p:cNvPicPr>
          <p:nvPr/>
        </p:nvPicPr>
        <p:blipFill>
          <a:blip r:embed="rId5" cstate="print"/>
          <a:srcRect/>
          <a:stretch>
            <a:fillRect/>
          </a:stretch>
        </p:blipFill>
        <p:spPr bwMode="auto">
          <a:xfrm>
            <a:off x="685800" y="3048000"/>
            <a:ext cx="2476500" cy="3190876"/>
          </a:xfrm>
          <a:prstGeom prst="rect">
            <a:avLst/>
          </a:prstGeom>
          <a:noFill/>
          <a:ln>
            <a:solidFill>
              <a:schemeClr val="tx1"/>
            </a:solidFill>
          </a:ln>
        </p:spPr>
      </p:pic>
      <p:sp>
        <p:nvSpPr>
          <p:cNvPr id="11" name="TextBox 10"/>
          <p:cNvSpPr txBox="1"/>
          <p:nvPr/>
        </p:nvSpPr>
        <p:spPr>
          <a:xfrm>
            <a:off x="3124200" y="609601"/>
            <a:ext cx="4114800" cy="1200329"/>
          </a:xfrm>
          <a:prstGeom prst="rect">
            <a:avLst/>
          </a:prstGeom>
          <a:noFill/>
        </p:spPr>
        <p:txBody>
          <a:bodyPr wrap="square" rtlCol="0">
            <a:spAutoFit/>
          </a:bodyPr>
          <a:lstStyle/>
          <a:p>
            <a:r>
              <a:rPr lang="en-US" sz="3600" b="1" dirty="0" smtClean="0"/>
              <a:t>The Great Big </a:t>
            </a:r>
          </a:p>
          <a:p>
            <a:r>
              <a:rPr lang="en-US" sz="3600" b="1" dirty="0" smtClean="0"/>
              <a:t>World</a:t>
            </a:r>
            <a:endParaRPr lang="en-US" sz="3600" b="1" dirty="0"/>
          </a:p>
        </p:txBody>
      </p:sp>
      <p:pic>
        <p:nvPicPr>
          <p:cNvPr id="10" name="Picture 9" descr="K_5.jpg"/>
          <p:cNvPicPr>
            <a:picLocks noChangeAspect="1"/>
          </p:cNvPicPr>
          <p:nvPr/>
        </p:nvPicPr>
        <p:blipFill>
          <a:blip r:embed="rId6" cstate="print"/>
          <a:stretch>
            <a:fillRect/>
          </a:stretch>
        </p:blipFill>
        <p:spPr>
          <a:xfrm>
            <a:off x="533400" y="457200"/>
            <a:ext cx="2362200" cy="2142460"/>
          </a:xfrm>
          <a:prstGeom prst="rect">
            <a:avLst/>
          </a:prstGeom>
        </p:spPr>
      </p:pic>
      <p:pic>
        <p:nvPicPr>
          <p:cNvPr id="12" name="~PP3525.WAV">
            <a:hlinkClick r:id="" action="ppaction://media"/>
          </p:cNvPr>
          <p:cNvPicPr>
            <a:picLocks noRot="1" noChangeAspect="1"/>
          </p:cNvPicPr>
          <p:nvPr>
            <a:wavAudioFile r:embed="rId1" name="~PP3525.WAV"/>
          </p:nvPr>
        </p:nvPicPr>
        <p:blipFill>
          <a:blip r:embed="rId7" cstate="print"/>
          <a:stretch>
            <a:fillRect/>
          </a:stretch>
        </p:blipFill>
        <p:spPr>
          <a:xfrm>
            <a:off x="8696325" y="6410325"/>
            <a:ext cx="304800" cy="304800"/>
          </a:xfrm>
          <a:prstGeom prst="rect">
            <a:avLst/>
          </a:prstGeom>
        </p:spPr>
      </p:pic>
    </p:spTree>
  </p:cSld>
  <p:clrMapOvr>
    <a:masterClrMapping/>
  </p:clrMapOvr>
  <p:transition advTm="259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
            <a:ext cx="2743200" cy="461665"/>
          </a:xfrm>
          <a:prstGeom prst="rect">
            <a:avLst/>
          </a:prstGeom>
          <a:noFill/>
        </p:spPr>
        <p:txBody>
          <a:bodyPr wrap="square" rtlCol="0">
            <a:spAutoFit/>
          </a:bodyPr>
          <a:lstStyle/>
          <a:p>
            <a:r>
              <a:rPr lang="en-US" sz="2400" dirty="0" smtClean="0"/>
              <a:t>Unit 5 Pacing Guide</a:t>
            </a:r>
            <a:endParaRPr lang="en-US" sz="2400" dirty="0"/>
          </a:p>
        </p:txBody>
      </p:sp>
      <p:pic>
        <p:nvPicPr>
          <p:cNvPr id="1027" name="Picture 3"/>
          <p:cNvPicPr>
            <a:picLocks noChangeAspect="1" noChangeArrowheads="1"/>
          </p:cNvPicPr>
          <p:nvPr/>
        </p:nvPicPr>
        <p:blipFill>
          <a:blip r:embed="rId4" cstate="print"/>
          <a:srcRect l="24219" t="22917" r="23437" b="10417"/>
          <a:stretch>
            <a:fillRect/>
          </a:stretch>
        </p:blipFill>
        <p:spPr bwMode="auto">
          <a:xfrm>
            <a:off x="3124200" y="0"/>
            <a:ext cx="4786313" cy="4572000"/>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5" cstate="print"/>
          <a:srcRect l="24219" t="31250" r="23437" b="26042"/>
          <a:stretch>
            <a:fillRect/>
          </a:stretch>
        </p:blipFill>
        <p:spPr bwMode="auto">
          <a:xfrm>
            <a:off x="4038600" y="3733800"/>
            <a:ext cx="5105400" cy="31242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l="24219" t="21875" r="23438" b="9375"/>
          <a:stretch>
            <a:fillRect/>
          </a:stretch>
        </p:blipFill>
        <p:spPr bwMode="auto">
          <a:xfrm>
            <a:off x="304800" y="1600200"/>
            <a:ext cx="4873337" cy="4800600"/>
          </a:xfrm>
          <a:prstGeom prst="rect">
            <a:avLst/>
          </a:prstGeom>
          <a:noFill/>
          <a:ln w="9525">
            <a:solidFill>
              <a:schemeClr val="tx1"/>
            </a:solidFill>
            <a:miter lim="800000"/>
            <a:headEnd/>
            <a:tailEnd/>
          </a:ln>
        </p:spPr>
      </p:pic>
      <p:pic>
        <p:nvPicPr>
          <p:cNvPr id="8" name="~PP2197.WAV">
            <a:hlinkClick r:id="" action="ppaction://media"/>
          </p:cNvPr>
          <p:cNvPicPr>
            <a:picLocks noRot="1" noChangeAspect="1"/>
          </p:cNvPicPr>
          <p:nvPr>
            <a:wavAudioFile r:embed="rId1" name="~PP2197.WAV"/>
          </p:nvPr>
        </p:nvPicPr>
        <p:blipFill>
          <a:blip r:embed="rId7" cstate="print"/>
          <a:stretch>
            <a:fillRect/>
          </a:stretch>
        </p:blipFill>
        <p:spPr>
          <a:xfrm>
            <a:off x="8696325" y="6410325"/>
            <a:ext cx="304800" cy="304800"/>
          </a:xfrm>
          <a:prstGeom prst="rect">
            <a:avLst/>
          </a:prstGeom>
        </p:spPr>
      </p:pic>
    </p:spTree>
  </p:cSld>
  <p:clrMapOvr>
    <a:masterClrMapping/>
  </p:clrMapOvr>
  <p:transition advTm="25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533400"/>
            <a:ext cx="4572000" cy="707886"/>
          </a:xfrm>
          <a:prstGeom prst="rect">
            <a:avLst/>
          </a:prstGeom>
          <a:noFill/>
        </p:spPr>
        <p:txBody>
          <a:bodyPr wrap="square" rtlCol="0">
            <a:spAutoFit/>
          </a:bodyPr>
          <a:lstStyle/>
          <a:p>
            <a:r>
              <a:rPr lang="en-US" sz="4000" b="1" dirty="0" smtClean="0"/>
              <a:t>New Texts</a:t>
            </a:r>
            <a:endParaRPr lang="en-US" sz="4000" b="1" dirty="0"/>
          </a:p>
        </p:txBody>
      </p:sp>
      <p:pic>
        <p:nvPicPr>
          <p:cNvPr id="8194" name="Picture 2" descr="http://ecx.images-amazon.com/images/I/51ruacU5KJL._SY344_BO1,204,203,200_.jpg"/>
          <p:cNvPicPr>
            <a:picLocks noChangeAspect="1" noChangeArrowheads="1"/>
          </p:cNvPicPr>
          <p:nvPr/>
        </p:nvPicPr>
        <p:blipFill>
          <a:blip r:embed="rId4" cstate="print"/>
          <a:srcRect/>
          <a:stretch>
            <a:fillRect/>
          </a:stretch>
        </p:blipFill>
        <p:spPr bwMode="auto">
          <a:xfrm>
            <a:off x="1066800" y="1447800"/>
            <a:ext cx="2598727" cy="38100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62000" y="5410200"/>
            <a:ext cx="3176319" cy="369332"/>
          </a:xfrm>
          <a:prstGeom prst="rect">
            <a:avLst/>
          </a:prstGeom>
          <a:noFill/>
        </p:spPr>
        <p:txBody>
          <a:bodyPr wrap="none" rtlCol="0">
            <a:spAutoFit/>
          </a:bodyPr>
          <a:lstStyle/>
          <a:p>
            <a:r>
              <a:rPr lang="en-US" dirty="0" smtClean="0"/>
              <a:t>Sets 1 &amp; 2 already have this text</a:t>
            </a:r>
            <a:endParaRPr lang="en-US" dirty="0"/>
          </a:p>
        </p:txBody>
      </p:sp>
      <p:pic>
        <p:nvPicPr>
          <p:cNvPr id="11266" name="Picture 2" descr="http://ecx.images-amazon.com/images/I/71VLBszAPYL.jpg"/>
          <p:cNvPicPr>
            <a:picLocks noChangeAspect="1" noChangeArrowheads="1"/>
          </p:cNvPicPr>
          <p:nvPr/>
        </p:nvPicPr>
        <p:blipFill>
          <a:blip r:embed="rId5" cstate="print"/>
          <a:srcRect/>
          <a:stretch>
            <a:fillRect/>
          </a:stretch>
        </p:blipFill>
        <p:spPr bwMode="auto">
          <a:xfrm>
            <a:off x="4800600" y="1905000"/>
            <a:ext cx="2590800" cy="3003826"/>
          </a:xfrm>
          <a:prstGeom prst="rect">
            <a:avLst/>
          </a:prstGeom>
          <a:ln>
            <a:noFill/>
          </a:ln>
          <a:effectLst>
            <a:outerShdw blurRad="292100" dist="139700" dir="2700000" algn="tl" rotWithShape="0">
              <a:srgbClr val="333333">
                <a:alpha val="65000"/>
              </a:srgbClr>
            </a:outerShdw>
          </a:effectLst>
        </p:spPr>
      </p:pic>
      <p:pic>
        <p:nvPicPr>
          <p:cNvPr id="6" name="~PP1640.WAV">
            <a:hlinkClick r:id="" action="ppaction://media"/>
          </p:cNvPr>
          <p:cNvPicPr>
            <a:picLocks noRot="1" noChangeAspect="1"/>
          </p:cNvPicPr>
          <p:nvPr>
            <a:wavAudioFile r:embed="rId1" name="~PP1640.WAV"/>
          </p:nvPr>
        </p:nvPicPr>
        <p:blipFill>
          <a:blip r:embed="rId6" cstate="print"/>
          <a:stretch>
            <a:fillRect/>
          </a:stretch>
        </p:blipFill>
        <p:spPr>
          <a:xfrm>
            <a:off x="8696325" y="6410325"/>
            <a:ext cx="304800" cy="304800"/>
          </a:xfrm>
          <a:prstGeom prst="rect">
            <a:avLst/>
          </a:prstGeom>
        </p:spPr>
      </p:pic>
    </p:spTree>
  </p:cSld>
  <p:clrMapOvr>
    <a:masterClrMapping/>
  </p:clrMapOvr>
  <p:transition advTm="263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A World of Colors: Seeing Colors in a New Way [Book]"/>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38"/>
          <p:cNvGrpSpPr/>
          <p:nvPr/>
        </p:nvGrpSpPr>
        <p:grpSpPr>
          <a:xfrm>
            <a:off x="228600" y="1066800"/>
            <a:ext cx="8686800" cy="3657600"/>
            <a:chOff x="228600" y="228600"/>
            <a:chExt cx="8686800" cy="3657600"/>
          </a:xfrm>
        </p:grpSpPr>
        <p:grpSp>
          <p:nvGrpSpPr>
            <p:cNvPr id="3" name="Group 35"/>
            <p:cNvGrpSpPr/>
            <p:nvPr/>
          </p:nvGrpSpPr>
          <p:grpSpPr>
            <a:xfrm>
              <a:off x="228600" y="228600"/>
              <a:ext cx="2819400" cy="609600"/>
              <a:chOff x="838200" y="3505200"/>
              <a:chExt cx="2590800" cy="381000"/>
            </a:xfrm>
            <a:solidFill>
              <a:schemeClr val="accent6">
                <a:lumMod val="75000"/>
              </a:schemeClr>
            </a:solidFill>
          </p:grpSpPr>
          <p:sp>
            <p:nvSpPr>
              <p:cNvPr id="6" name="Rounded Rectangle 5"/>
              <p:cNvSpPr/>
              <p:nvPr/>
            </p:nvSpPr>
            <p:spPr>
              <a:xfrm>
                <a:off x="838200" y="3505200"/>
                <a:ext cx="2590800" cy="381000"/>
              </a:xfrm>
              <a:prstGeom prst="roundRect">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0600" y="3505200"/>
                <a:ext cx="2286000" cy="369332"/>
              </a:xfrm>
              <a:prstGeom prst="rect">
                <a:avLst/>
              </a:prstGeom>
              <a:noFill/>
            </p:spPr>
            <p:txBody>
              <a:bodyPr wrap="square" rtlCol="0">
                <a:spAutoFit/>
              </a:bodyPr>
              <a:lstStyle/>
              <a:p>
                <a:pPr algn="ctr"/>
                <a:r>
                  <a:rPr lang="en-US" b="1" dirty="0" smtClean="0"/>
                  <a:t>Informational Text</a:t>
                </a:r>
                <a:endParaRPr lang="en-US" b="1" dirty="0"/>
              </a:p>
            </p:txBody>
          </p:sp>
        </p:grpSp>
        <p:sp>
          <p:nvSpPr>
            <p:cNvPr id="13" name="Rounded Rectangle 12"/>
            <p:cNvSpPr/>
            <p:nvPr/>
          </p:nvSpPr>
          <p:spPr>
            <a:xfrm>
              <a:off x="228600" y="609600"/>
              <a:ext cx="8686800" cy="3276600"/>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cover_image"/>
            <p:cNvPicPr/>
            <p:nvPr/>
          </p:nvPicPr>
          <p:blipFill>
            <a:blip r:embed="rId4" cstate="print"/>
            <a:srcRect/>
            <a:stretch>
              <a:fillRect/>
            </a:stretch>
          </p:blipFill>
          <p:spPr bwMode="auto">
            <a:xfrm>
              <a:off x="2971800" y="2438400"/>
              <a:ext cx="1081976" cy="1255929"/>
            </a:xfrm>
            <a:prstGeom prst="rect">
              <a:avLst/>
            </a:prstGeom>
            <a:noFill/>
            <a:ln w="9525">
              <a:solidFill>
                <a:schemeClr val="accent1"/>
              </a:solidFill>
              <a:miter lim="800000"/>
              <a:headEnd/>
              <a:tailEnd/>
            </a:ln>
          </p:spPr>
        </p:pic>
        <p:pic>
          <p:nvPicPr>
            <p:cNvPr id="32" name="Picture 31" descr="cover_image"/>
            <p:cNvPicPr/>
            <p:nvPr/>
          </p:nvPicPr>
          <p:blipFill>
            <a:blip r:embed="rId5" cstate="print"/>
            <a:srcRect/>
            <a:stretch>
              <a:fillRect/>
            </a:stretch>
          </p:blipFill>
          <p:spPr bwMode="auto">
            <a:xfrm>
              <a:off x="3200400" y="990600"/>
              <a:ext cx="986941" cy="1197038"/>
            </a:xfrm>
            <a:prstGeom prst="rect">
              <a:avLst/>
            </a:prstGeom>
            <a:noFill/>
            <a:ln w="9525">
              <a:solidFill>
                <a:schemeClr val="accent1"/>
              </a:solidFill>
              <a:miter lim="800000"/>
              <a:headEnd/>
              <a:tailEnd/>
            </a:ln>
          </p:spPr>
        </p:pic>
        <p:pic>
          <p:nvPicPr>
            <p:cNvPr id="33" name="Picture 32" descr="cover_image"/>
            <p:cNvPicPr/>
            <p:nvPr/>
          </p:nvPicPr>
          <p:blipFill>
            <a:blip r:embed="rId6" cstate="print"/>
            <a:srcRect/>
            <a:stretch>
              <a:fillRect/>
            </a:stretch>
          </p:blipFill>
          <p:spPr bwMode="auto">
            <a:xfrm>
              <a:off x="1981200" y="990600"/>
              <a:ext cx="1028169" cy="1199625"/>
            </a:xfrm>
            <a:prstGeom prst="rect">
              <a:avLst/>
            </a:prstGeom>
            <a:noFill/>
            <a:ln w="9525">
              <a:solidFill>
                <a:schemeClr val="accent1"/>
              </a:solidFill>
              <a:miter lim="800000"/>
              <a:headEnd/>
              <a:tailEnd/>
            </a:ln>
          </p:spPr>
        </p:pic>
        <p:pic>
          <p:nvPicPr>
            <p:cNvPr id="34" name="Picture 33" descr="cover_image"/>
            <p:cNvPicPr/>
            <p:nvPr/>
          </p:nvPicPr>
          <p:blipFill>
            <a:blip r:embed="rId7" cstate="print"/>
            <a:srcRect/>
            <a:stretch>
              <a:fillRect/>
            </a:stretch>
          </p:blipFill>
          <p:spPr bwMode="auto">
            <a:xfrm>
              <a:off x="762000" y="990600"/>
              <a:ext cx="1003405" cy="1199303"/>
            </a:xfrm>
            <a:prstGeom prst="rect">
              <a:avLst/>
            </a:prstGeom>
            <a:noFill/>
            <a:ln w="9525">
              <a:solidFill>
                <a:schemeClr val="accent1"/>
              </a:solidFill>
              <a:miter lim="800000"/>
              <a:headEnd/>
              <a:tailEnd/>
            </a:ln>
          </p:spPr>
        </p:pic>
        <p:pic>
          <p:nvPicPr>
            <p:cNvPr id="35" name="Picture 34" descr="cover_image"/>
            <p:cNvPicPr/>
            <p:nvPr/>
          </p:nvPicPr>
          <p:blipFill>
            <a:blip r:embed="rId8" cstate="print"/>
            <a:srcRect/>
            <a:stretch>
              <a:fillRect/>
            </a:stretch>
          </p:blipFill>
          <p:spPr bwMode="auto">
            <a:xfrm>
              <a:off x="4495800" y="990600"/>
              <a:ext cx="1026047" cy="1199625"/>
            </a:xfrm>
            <a:prstGeom prst="rect">
              <a:avLst/>
            </a:prstGeom>
            <a:noFill/>
            <a:ln w="9525">
              <a:solidFill>
                <a:schemeClr val="accent1"/>
              </a:solidFill>
              <a:miter lim="800000"/>
              <a:headEnd/>
              <a:tailEnd/>
            </a:ln>
          </p:spPr>
        </p:pic>
        <p:pic>
          <p:nvPicPr>
            <p:cNvPr id="36" name="Picture 35" descr="cover_image"/>
            <p:cNvPicPr/>
            <p:nvPr/>
          </p:nvPicPr>
          <p:blipFill>
            <a:blip r:embed="rId9" cstate="print"/>
            <a:srcRect/>
            <a:stretch>
              <a:fillRect/>
            </a:stretch>
          </p:blipFill>
          <p:spPr bwMode="auto">
            <a:xfrm>
              <a:off x="6858000" y="990600"/>
              <a:ext cx="927840" cy="1199625"/>
            </a:xfrm>
            <a:prstGeom prst="rect">
              <a:avLst/>
            </a:prstGeom>
            <a:noFill/>
            <a:ln w="9525">
              <a:solidFill>
                <a:schemeClr val="accent1"/>
              </a:solidFill>
              <a:miter lim="800000"/>
              <a:headEnd/>
              <a:tailEnd/>
            </a:ln>
          </p:spPr>
        </p:pic>
        <p:pic>
          <p:nvPicPr>
            <p:cNvPr id="37" name="Picture 36" descr="cover_image"/>
            <p:cNvPicPr/>
            <p:nvPr/>
          </p:nvPicPr>
          <p:blipFill>
            <a:blip r:embed="rId10" cstate="print"/>
            <a:srcRect/>
            <a:stretch>
              <a:fillRect/>
            </a:stretch>
          </p:blipFill>
          <p:spPr bwMode="auto">
            <a:xfrm>
              <a:off x="5715000" y="990600"/>
              <a:ext cx="990599" cy="1219199"/>
            </a:xfrm>
            <a:prstGeom prst="rect">
              <a:avLst/>
            </a:prstGeom>
            <a:noFill/>
            <a:ln w="9525">
              <a:solidFill>
                <a:schemeClr val="accent1"/>
              </a:solidFill>
              <a:miter lim="800000"/>
              <a:headEnd/>
              <a:tailEnd/>
            </a:ln>
          </p:spPr>
        </p:pic>
        <p:pic>
          <p:nvPicPr>
            <p:cNvPr id="38" name="Picture 37" descr="cover_image"/>
            <p:cNvPicPr/>
            <p:nvPr/>
          </p:nvPicPr>
          <p:blipFill>
            <a:blip r:embed="rId11" cstate="print"/>
            <a:srcRect/>
            <a:stretch>
              <a:fillRect/>
            </a:stretch>
          </p:blipFill>
          <p:spPr bwMode="auto">
            <a:xfrm>
              <a:off x="4267200" y="2438400"/>
              <a:ext cx="915987" cy="1256193"/>
            </a:xfrm>
            <a:prstGeom prst="rect">
              <a:avLst/>
            </a:prstGeom>
            <a:noFill/>
            <a:ln w="9525">
              <a:noFill/>
              <a:miter lim="800000"/>
              <a:headEnd/>
              <a:tailEnd/>
            </a:ln>
          </p:spPr>
        </p:pic>
      </p:grpSp>
      <p:sp>
        <p:nvSpPr>
          <p:cNvPr id="40" name="TextBox 39"/>
          <p:cNvSpPr txBox="1"/>
          <p:nvPr/>
        </p:nvSpPr>
        <p:spPr>
          <a:xfrm>
            <a:off x="6248400" y="0"/>
            <a:ext cx="2743200" cy="1384995"/>
          </a:xfrm>
          <a:prstGeom prst="rect">
            <a:avLst/>
          </a:prstGeom>
          <a:noFill/>
        </p:spPr>
        <p:txBody>
          <a:bodyPr wrap="square" rtlCol="0">
            <a:spAutoFit/>
          </a:bodyPr>
          <a:lstStyle/>
          <a:p>
            <a:pPr algn="r"/>
            <a:r>
              <a:rPr lang="en-US" sz="2800" b="1" dirty="0" smtClean="0"/>
              <a:t>Kindergarten</a:t>
            </a:r>
          </a:p>
          <a:p>
            <a:pPr algn="r"/>
            <a:r>
              <a:rPr lang="en-US" sz="2800" b="1" dirty="0" smtClean="0"/>
              <a:t>Print Resources </a:t>
            </a:r>
          </a:p>
          <a:p>
            <a:pPr algn="r"/>
            <a:r>
              <a:rPr lang="en-US" sz="2800" b="1" dirty="0" smtClean="0"/>
              <a:t>Unit 5</a:t>
            </a:r>
            <a:endParaRPr lang="en-US" sz="2800" b="1" dirty="0"/>
          </a:p>
        </p:txBody>
      </p:sp>
      <p:grpSp>
        <p:nvGrpSpPr>
          <p:cNvPr id="4" name="Group 41"/>
          <p:cNvGrpSpPr/>
          <p:nvPr/>
        </p:nvGrpSpPr>
        <p:grpSpPr>
          <a:xfrm>
            <a:off x="533400" y="5105400"/>
            <a:ext cx="3886200" cy="1255931"/>
            <a:chOff x="304800" y="381000"/>
            <a:chExt cx="3886200" cy="1255931"/>
          </a:xfrm>
        </p:grpSpPr>
        <p:sp>
          <p:nvSpPr>
            <p:cNvPr id="29" name="TextBox 28"/>
            <p:cNvSpPr txBox="1"/>
            <p:nvPr/>
          </p:nvSpPr>
          <p:spPr>
            <a:xfrm>
              <a:off x="381000" y="381000"/>
              <a:ext cx="2438400" cy="523220"/>
            </a:xfrm>
            <a:prstGeom prst="rect">
              <a:avLst/>
            </a:prstGeom>
            <a:noFill/>
          </p:spPr>
          <p:txBody>
            <a:bodyPr wrap="square" rtlCol="0">
              <a:spAutoFit/>
            </a:bodyPr>
            <a:lstStyle/>
            <a:p>
              <a:r>
                <a:rPr lang="en-US" sz="2800" b="1" dirty="0" smtClean="0"/>
                <a:t>Music &amp; Songs</a:t>
              </a:r>
              <a:endParaRPr lang="en-US" sz="2800" b="1" dirty="0"/>
            </a:p>
          </p:txBody>
        </p:sp>
        <p:sp>
          <p:nvSpPr>
            <p:cNvPr id="41" name="TextBox 40"/>
            <p:cNvSpPr txBox="1"/>
            <p:nvPr/>
          </p:nvSpPr>
          <p:spPr>
            <a:xfrm>
              <a:off x="304800" y="990600"/>
              <a:ext cx="3886200" cy="646331"/>
            </a:xfrm>
            <a:prstGeom prst="rect">
              <a:avLst/>
            </a:prstGeom>
            <a:noFill/>
          </p:spPr>
          <p:txBody>
            <a:bodyPr wrap="square" rtlCol="0">
              <a:spAutoFit/>
            </a:bodyPr>
            <a:lstStyle/>
            <a:p>
              <a:r>
                <a:rPr lang="en-US" dirty="0" smtClean="0">
                  <a:hlinkClick r:id="rId12"/>
                </a:rPr>
                <a:t>“It’s a Small World” </a:t>
              </a:r>
              <a:r>
                <a:rPr lang="en-US" dirty="0" smtClean="0"/>
                <a:t>(Walt Disney)</a:t>
              </a:r>
            </a:p>
            <a:p>
              <a:r>
                <a:rPr lang="en-US" dirty="0" smtClean="0">
                  <a:hlinkClick r:id="rId13"/>
                </a:rPr>
                <a:t>“London Bridge is Falling Down” </a:t>
              </a:r>
              <a:endParaRPr lang="en-US" dirty="0"/>
            </a:p>
          </p:txBody>
        </p:sp>
      </p:grpSp>
      <p:pic>
        <p:nvPicPr>
          <p:cNvPr id="20" name="Picture 2" descr="http://ecx.images-amazon.com/images/I/71VLBszAPYL.jpg"/>
          <p:cNvPicPr>
            <a:picLocks noChangeAspect="1" noChangeArrowheads="1"/>
          </p:cNvPicPr>
          <p:nvPr/>
        </p:nvPicPr>
        <p:blipFill>
          <a:blip r:embed="rId14" cstate="print"/>
          <a:srcRect/>
          <a:stretch>
            <a:fillRect/>
          </a:stretch>
        </p:blipFill>
        <p:spPr bwMode="auto">
          <a:xfrm>
            <a:off x="5410200" y="3276600"/>
            <a:ext cx="1066800" cy="1236870"/>
          </a:xfrm>
          <a:prstGeom prst="rect">
            <a:avLst/>
          </a:prstGeom>
          <a:ln>
            <a:solidFill>
              <a:schemeClr val="accent1"/>
            </a:solidFill>
          </a:ln>
          <a:effectLst/>
        </p:spPr>
      </p:pic>
      <p:pic>
        <p:nvPicPr>
          <p:cNvPr id="21" name="~PP1274.WAV">
            <a:hlinkClick r:id="" action="ppaction://media"/>
          </p:cNvPr>
          <p:cNvPicPr>
            <a:picLocks noRot="1" noChangeAspect="1"/>
          </p:cNvPicPr>
          <p:nvPr>
            <a:wavAudioFile r:embed="rId1" name="~PP1274.WAV"/>
          </p:nvPr>
        </p:nvPicPr>
        <p:blipFill>
          <a:blip r:embed="rId15" cstate="print"/>
          <a:stretch>
            <a:fillRect/>
          </a:stretch>
        </p:blipFill>
        <p:spPr>
          <a:xfrm>
            <a:off x="8696325" y="6410325"/>
            <a:ext cx="304800" cy="304800"/>
          </a:xfrm>
          <a:prstGeom prst="rect">
            <a:avLst/>
          </a:prstGeom>
        </p:spPr>
      </p:pic>
    </p:spTree>
  </p:cSld>
  <p:clrMapOvr>
    <a:masterClrMapping/>
  </p:clrMapOvr>
  <p:transition advTm="58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86295" y="844550"/>
            <a:ext cx="1684712" cy="369332"/>
          </a:xfrm>
          <a:prstGeom prst="rect">
            <a:avLst/>
          </a:prstGeom>
          <a:noFill/>
        </p:spPr>
        <p:txBody>
          <a:bodyPr wrap="square" rtlCol="0">
            <a:spAutoFit/>
          </a:bodyPr>
          <a:lstStyle/>
          <a:p>
            <a:pPr algn="ctr"/>
            <a:endParaRPr lang="en-US" b="1" dirty="0"/>
          </a:p>
        </p:txBody>
      </p:sp>
      <p:sp>
        <p:nvSpPr>
          <p:cNvPr id="25602" name="AutoShape 2" descr="data:image/jpeg;base64,/9j/4AAQSkZJRgABAQAAAQABAAD/2wCEAAkGBxQTEhUUExQWFhUXGBgXGBgYGBgaFxgaFxcXGB0XHBUcHCggGBwlHBcXITEhJSksLi4uFx8zODMsNygtLisBCgoKDg0OGxAQGywkICQtLCwsLCwsLCwsLC8sLCwsLCwsLCwsLCwsLCwsLCwsLCwsLCwsLCwsLCwsLCwsLCwsLP/AABEIAOEA4QMBIgACEQEDEQH/xAAbAAABBQEBAAAAAAAAAAAAAAAGAAIDBAUBB//EAD8QAAEDAgQDBgMGBQMDBQAAAAEAAhEDIQQFEjFBUWEGEyJxgZEyodEUFUKxwfAjM1Ji4SSS8XKCsgdTc4Oi/8QAGgEAAgMBAQAAAAAAAAAAAAAAAQMAAgQFBv/EACoRAAICAQQCAQQCAgMAAAAAAAABAhEDBBIhMRNBUQUUImEycVKBFSNC/9oADAMBAAIRAxEAPwAOeLJUynPNksPRJK6zdcjG65Huelw4rSpZfxIVxuACV50UeUwDZRF5KKG5cF1uVhB5geX9AmAVMGWkIpGVhOZlIVfOl6J5QQYbpNai5mSt3geykGUt5BD7hfAfKC9MWUNcnqjL7rEf4T/utqj1P6J5QMw5IvC6WyZRYMIwuLQRqFyOP+VIMsagtUvgPka7QJhpS0SYhFv3a2yRywcEfu/0Dy/oEoKhIkowdlgTH5aPJD7q/RPL+gTrMlqZosi37sC4csCH3K+CeUD3bpFpRecqC47LQrLPfoHkBQ2GydQuLomGXBP+7wr+f9A8gMOsoyUUfdoVetlwgqeew+UH6YupXNhTVMLpK48WTk7VjE7Vkcrif3iSnASFputTK6YWawQtnKgq5OhWU1abVMKa5TarAWJyQkjbTUjWpwCewWVXMg0MTw3ZOAUgdKo8iIRhkFOaFIDdNqPABJ2AknyVHNBQu6hJnJTYHLXVabKvfOGpusNDGkQ64BMXIBE+SiIi3Eb/AL80mGaORtIZLG4q2Yjcof3oeapLuJAuR622tYLY0Jy5Mfv5K6SigTm59lbFNfswS6w9yBJ6D6J2HY4O0vvaQ4bf4PRVqmFPfamgNc4b3k7b3jl7LRDiCGuMuiQek/n9Fj895dtmp4ksO4aWLndyu4ZgAiZ357yRx8lIWrYmYiDuuiXcqZxTJRsgwUlmZ4xwa0sJEOEgcd9z7LUfVDRJ22H74puHo1Kp4hvIfVHybOS8Y2yGi0uaDpLZ4HdddSRDgchEdT1WbiKGklp4IQzqbaQJQaM0sCicxXXU1DUatEWUMfMcNaYWOW2hEuLZLUM1n+IhbMD5Y3E+SDukk5JP4HkLzdb+UMQ9dEuUiAlZnURGX0a9MKbu+iipBWiVzpMUNpsT9K7ThdLyAYF/14Jd8BSGtuqpZUq1+7pGAB4vWDvHAJ9SuHMDtRaCbxv1CtdmaoEuiS6QY3ETa8bSs2fe4XE2afFy210RY2sKLSXus3jz6eaF8Znbq0sADWHjMuMX32CIMbgu8f4zLAbMjjzJlYWZ4dgxDGMAAAEgc3H6BCdqBXEo76DPI8K8YanNQABpeJE6ABw8QkAO/FICFaOOr1XtaGwxrvE4T4oPE9TwCOMZiQyixjYlwDW3mLASOEBpnzIWRAAt7f4WfSRbtls80uKEqWYYmBpZBdIPOOqs13kNJ3IGyz8KNV5uSnajP40DS6dZW7G4DBVHP1vqOnr+g2C1KzC10PMz8LuvLpx91Zwbf3+/VWMTTlu3Uemy5a1b8u6RsyaVKG2LM6gd+jj87/qpJTKW7vP9E8tsu5HlI5L7GxZR1awaJO35lPAVCg8V3AtPgBgeexKL4VhjG2T4DCuqu1Ot04BFWBwgFvZRYPCaW7BaUHSdMF0WkwJ4SQFgy5HI1RjRYpARYysLtBR8YPMe8fsLboGxm3MjbabFZuegFjHNcHcjMgiOamnbWQrlVxB57fyVdwVsiyr1AuvHoyFLFixhB1f4yjPEN8JQni6cErXg7GYuyskuyktNGgiJuPNEuU7IYBRNlBskZ3wIy+jbo2T62KZTA1uDdXRNphVsXhtVenUddjWkEcA4nf5/Jc2c4xTcisI7pUaDBO21rjrddJEEi4E7dOCq4nGMBgPFyG6QRqkmIj92VylRDZjcmT7AfkEqE26dcBlHa6MnCjUS8gSbwNuXutbD4RrjJbfiePv6KrTwr2kyWmTMNEQPe5V6hWaN7WvP+VbLK1+J1sWWDjVkOIpaXECw4dEIVHF9Z7he5AjjA4eyLsy8YGgxLT4hffiFTwmShjNOqOZ4kchyBWbUZIxirZkhGssnEhyN7oGubtBYTtp3PkditdtElWaeHaWwARtBsPnzVqhU0tEwXbEgR8li+6k1UECUIXc3ZTbhiBeABzVR2XOLpptmTLrgN+fHyWtUxPAx6pjcWOYVWsk/5ckhnjB/iivTBbuCI9vdWC6RbjyEpwrzxlR4SppaALRaPIpD0r7Hfer4KjME7W43EgGPUrr6Th1WpTxXNSB7U1ZMsOmK3459oEs/wwfReQCHtadNyL+hQx2VzLuagY8w1xi/4XfoD8rL0bPMGDRqEC+kn2QTTwrXjhqmx877rt6HN5sTjMniS5ielYMy24VxlYTpvMTtbkvP8ozmphyKdQEsG17gf2nYjoituf0CwudUaGiAZOlw1EC7TwkrHqNLOD45RE/k2MHcE8yVSz9oFNoAiDw8iu4CDS/g1C8H4S52oenRVs+qk6W9JMJeFPyIrk/iZBM2Veq1TAKKourFmMp1vhKEMafGUX4keEoMxroqOWrTv8hmLsZK6md50SWzchxCW8UT5KLIan9EU5S3wrNqnSoVlNhh2VbPQ80tFOzn2nkAC438mx6q1QarIZ+q5+/bJMUBnZzBVS8PiA25J49AEZUHyBCy6uEdSDntd4bnSevI8Vaw5e1ollgOBkxvMcfS6055eX8lQTRlRVXTaJBsZ2ulSOoeG4/dldo0Q2HO9By6nquJqNTteyHLH48SS3TK2EwXdsAA/wCmZkA9OSm7gbuulVr6jZcFGfjPok49K5PdkDLI5fx4Q1+I4N/wEmBxTzUaNgo/tRW6OKK6Qv8AH27OHBniuDAdQuGsdyVxlUm9wOB535ckymC4/B04MhdFEt4b3Kk748077YeIVaYfwZE6tEJ9LFBSeB3QqticEQZEJbxQlx0Tx+4suVMZpgEEtMgutDfO8idpAKEcRh+5q6D8My08hMb89ltMqObYix3B5KE5RSfJbqDht4iQONgUcK8EnfTG4s211IbTANqg1NA3j1kjh6JlTJQRqpviOd4PATwK5gy9rnN0y5sEgXb4pIPMei1WNe6CaUu4G7QPe/qtDzbOma2oy5Mer9roUz3bjDQXQ0gjmfCRz/VWsqxFZ9P/AFBPezeQNjcRA5fMKctLXeKb9TE/RWgUY54ZFxX9mPUKnRE4Jj22VjSq1Q30g3Ow5efQqSmocsTGDk6RVxAsUE4/+aUe42lA9ECZiP4jls0slJ2i0ItSpkfokmykuhQ0hCK8p+G6FWuuEXZQJasWtfQrIaAxLWt1OOkAEybCBxHNQZHmgxHjaIElpEyBABk+c7IX7b49xeKQPhaASP7iJn2I+am7CtJpvPAPMjmNLdvKbiR67Ln1xyUrgKcywrBSq1AAXhj3Bx8RDg0kQTMQYWVleExFdrYr1JIBPwwJE8j0WrmTwMPVbAB7p8RsW6TcLNy/IQcOHtqOa9zGkEPcACWNdsLRcCFk1OT/AMpm7TJRxuUvkvZZjqtCu7Dve2pDWvDtIBGohpaSLTcGenVZmBfiK5f/AB6lnvEAsgBpHE+fyT+y+HaXEOEVAdNSSSS4XBk8DeOo8ln4DD4ZzqnfOa095U3c4WmwgOHVVhiUefY51b/0bmDw9Zjwe8qPGxB0ab+Sz8PXxFV9QNrPEVHNAAYRAPM+YstXKq9Bn8OnUaeTQ4k8zuSsnJ8XTZUrB7mt/iVPiPVv0PsnUJTk9zr+uCarisRRg1Ha6bnBpJaAWzx8PD98lu03S0O/YjdD2dY9tYCjSOskgucPhaAd5W7gqOljQepjzJP6q8ROZfgm1TJKl3MadnOv6AmPdW8Y3TDbmOPnfbgqbmAjqCCDyIV3v2uHibpdxIFndehQl2mJVbaKwXeCTrLhCuhZ26mpYjhuoNae0hRqyybXRZqUGvFt1UbR0u3/AGFKzmp7OHI/mlu+n0NtTVPshwxBquI30tn3O60mVYWTo0unmI67q3Rqc7rLqMN8orucXTLGNoBzSY5nrshTA4573Bpb4T8JBPh9OKLaNW+ypZnhadNjqmkCJJjjJ+sLLik8cv7NSanGpGR97DV3URUnSJ2NpDp4Tw8wruX4exP4uJO88V59V16yXElxMzzRLl2f1AGB7Q6CJdcOLeRI384leh1X06WTHGWJitPnjjbs2cc06eAA5fuyA8z/AJpRvicdTewua4ARJEglvQ+SB80H8Rytocfje0rv3zsg1NSTEl1C5xjbowyYeEIRp7ovwLRoFpMF0bEwJgdVz9e6SEzVuijn/Zp2Iqh7XhoIAdIk24jny9Fo5LlbaMBkhviN9z8LZPmWz6q3gsRr+EeG19uHLitbL8NqN9h+a5WbOoQsEIuTo7g8C0NcXgEGYaRO9v1+ar90NhYcegAAgegCu46twb5BVHgRHv1PJZ9Pjf8AOXbLznf9IhfhWEyBBtJEAmCDci9iAoX5dTJJLRz2H0VpSaVrpIX5JfJQZlzAZDQD0AHzhZuPdQD9Pdh75khrRaeZ2lEIasHs/TaWu1XfqdqneQePkLx1JVWwPJL5G4bFU2uANJzJIi0ieFhsVNWzLS/Q2m55gOsRsf8AlNx+NcwmaNgdOoPgkTA/DxVfEPd9ocWBvwMNzAiWn3mApuoo5N9ln710malN7W7SYIHnCsYvMQwshpdqJAA38MT+fyWXjcTVqk0XNYyRJIk2B1GOe3yKlzaiWmgGxPjidrNaLkdBdTcC2WTmjv8A2X+7VJWzHQGeAkuMaREgwDHndNw5rz4mMI6NcD+SjzwGaOmJ1OjlspbJzR370dP8l/u1OxObBjGuLTJ4WkGJ/VLC99I1tYW8Ya6drRaN0s6pDXRA/qd/4q250Tmi/g8Y17Zaf3+/yTMFjRUbqEi5F+hI/RY+k4Zwj+U+4M2aYuD0MD5cr2uzxml6n/ychuthT5Ntp1CDv+ag1FpuntUz2ahPuo/gfe9U+ztHETbisrtbiSaTWA7uv6Ax8ypsSCLjccAs7PMTTqMb+GoCDBEE2IIn5pPhSmmK3OmmNo5e18NOwHqJ/wCFz7mcAC0gzz4K1gKkgxuY/ILUZQLxIkAbdei2PUzwq74KY4uTpFKpgadNvhaAYuefqgrMR/Ed6I7xJlp5oGzH+Y5a9HPfLdd8D4JqVMpaAursJLqcDSGibjzC3cY/xYVvOpMc4Lfqh9huPMIiwWCqPxDXlvgptOk8yZA9ZM/9q5+raVN/DK1+SL3Z57g4NcC2RAsSN9590auhjIHFUsuohsl2zBHpYx7ymm5gACfE6P30hea2757fSGZJquFVnQ07+y45icbxayfx4/vyW666MrIqdNO0yVM0BdYAquRKIIWbjMrlxfScWPO8GzupBBC2Qy/Rd03VdxNtg+/Kqjx/FqOcN4JAH+1ov7qdmWltXXO4aDNo0ket4W1o/wArvdqbibDHzDL9ekgw9plpEeovwKgxuXuqBly0sLtMFuxjnyiPJblSny3XBTR3IjiYP2KvwrVP/wAJuOwhLWa6mlzTYksBPhAJvbebdVvFqFe3jWB2GLxqbrdIgmfDtAueCdhgsk1GwbSZrH8MSf8AfS+qtYjCOIY57r0zu4tGqWxJOwuhLEjBd3Oh+rTcdxpExtqgQOs+6e9j/up+p2qzCBIMA1IA9gPLbcLV9ouOX37BQb18G17Cx2xEeXUKvl+DFFukmw/EYE3PXyVrL6c0gsjtyz/Sm342f+SzxheTaGvZtEpra4EnUIHxXFuh5eq5hPgb7/MoJDZo5h/8lT5EJuPEptr4JdBtiK1PcPZH/U36qs1rCb6XsNiLED6IQy12Xmm0VXNY8NbI7l7jOkTLtJm8oqyrLadEnu40OBsGgAm1zx4QplxKCfZfIt35D8rwDRWqMIkMNrnY3F/IorpsGiAIAWNl9Etc4kWIbB8pEEbzELQpY1rSQXDrK5Gqk5Mvh46M3NaMSRxXnmZj+I5eoY19Oo06XAnzXmWdWrO9J81v+i5HucH8GnJDneZ+kpJ0rq9HwLK7Nx5hHXZ1+qlqbqc2XHURA+IjSI5AD0IQJSO3mjfs5h6oxBZJNEta9gJgUy34gGjgdXyXJ+py2xUhdbmkE9ajFNo5mT9FAymQDzKuVRqcB7+gT2UVxMP4wt9sEuWQ0qKzcvp1+8rl4Ol/ip3+CJZpj8JIDX8d3XGy36bN/ROgCdhsr+UGwGsJSxTO7afFLKet7pdDoql4gvJnw0xvHikclNlDsQXHvmaAWCBAs4OeD4g4n4dBFuPCCFvUoJ3CmewISzfosogfk5xjWsa9hdLxJfdwbFMG2qwBNQ6pNwAAA4RJhquLNWkX0tLZe2pGwBDCDp1GTq1N1f0yYRQ6o0RLgJsJIEldcwSp5v0HYDuK+0vqFgaW0+8pw8SDp1DVcPkyJnaP7pT8QKzalSGvd8PdxemGw0OlgcNT51EDiABIW+KR8lxtG91PKTYC9CriwZNL4ngkEyGju6IIB1eEBxqnYyRHGVcyqtXc6K1MNBptdqAtrddzPiO23put00wnNYOCDy36DsKjaPzQr24pvDsM9lN79D3E6ASR4YG2ysdsu1P2Y9zRjvIkk7MH6nbohPDZhXrEa6rjf92C0YJSg1MXNpGq3NgWwMBX1xHiOmTHF5MxPmqTckrDL6w0GXGRTYC4DU9hgRvpDTtIueSJcBWLNJqNa8cy0ah5GLoop0w4Xggj0Ponffbf4r3ffwCKTAXCdpnMaAcHif8AYp8zqHHYV7W03033cG1BBPdlp24TqsjA4Bk/y2f7R9E9uEa27WgeQAVPu4XuUaf9ltgC4bP6jGBrsHXLx/TBYf8A7Bw9CqWFymt9kxRc0F9XW/S0gwX6fADME2M8rL0Grgmm5Y0/9oK6/DWiPPlHkrrWJfxVc8ldgBZbmL6bGtdhMSdIaPC8x4WgbBwjaVs4DG94D/BqUYkgVLk3kmZJN3Ladl9P+hn+1v0T2YNmnwtaCOQAMclaepjL13+y+NeirhMReD6Kvg8N3lQuP9TvaTwTKzNNxwurOXVQH+IESS9pEGeYXP1sWo3EOD8ZtMsYnKYOunGrYiJtwtz+vVeddq2huIdFg4Nd7z9F6tXrAskSbWiJJHP1ELy3tq132gBwAcKbRAM8Tx5q30aUvuK/TNM3+JiaklFK6vW0IFQd4h5heo5G9tyCfh62mDe3pyXl9H4mxzH5r1TJwO6H9RP6xY8RsuD9YV7Y/JE65NPC0yZPNW6bP36IJ7X9pGtIw9MvLmkazTMRb4Z57H0RBkufioWioNJdGkHnffqVzJ2kBV8m33ECeiQp3nipy299vL/KixFCPGBLg0jrBIJAkjkk7i9HBB6qjnOKNKhVe0SWscQOoFvSd+gWiygAALAcrAewXcRhmva5jgC1wLSOYIhCw0AuV5az46sPqOEue+5J4joOiKcndYsMW28lm43A9wB4pbwH4iOUcfRX+z7GwTq8UAQd4vuTvN7qu5t2aJKO3g0gE5jE/SJS70XgzFvXkpuE0ZtcCnVD3O8L/AZNgRJ/fqtB1IGFh9s6GqgLmNbZgb73ngnZFjAKQh5cALaiJA8+P+EW+LLbeDzP/wBRMvqUsa95adFQgsdwNhI8wZWdl2JDTJK9zexlZnjYCCPhcAfkg/OOxOGBpljNJfUDCJMAGTIHMAbLZj1CcVGRmnhbfBg4fNg4BrbkwAvR8qoFtJjXfEGgFQ5V2ew+Hg06YmPiN3e52Wq5Z55E+i2PHt7ISxMLT+iswsbK8272tXpCP4Tw0Gd4+KfI2VU2XfBfa0pUyHbGVZPMwqdDSHO0EEO8XQG4JnkYHzRTvklHH044SqpLWfEQPMj9/wDCyM47T6cLiKrI1U6jqTeIJmA6Pf2XmGDr1KtTW97nE3kkrVixyatiZTUeUeq4rSTY24p1JgOlsTDgfS9/msXDGWgrVwD7HpZNyK4lJyuW40vh2C877d1NWKJHBrR8v8r0KqPCvN+2Lv8AUmP6W/qh9KilqX/TGqVowIK6nSkvUEo7Su9sf1D817DlFL4RyA+Q+q8ZM7hEWTZxXZBZUd5G/wCa4X1aLcoterI3RmZ9g6uHxVTvGkS9zg6JBDiSCCiDs5h69epT003NaCCXuBDQG3tO+3Bb1TtH3lFzazBMC4tsQdijDDYptQSwyOPP2XKnqG48oCxxbs7icYxmkOcAXHwjidh+vzT6uKYHaCfERICFe2dcMqUXTBDanEDiy9/f0WZkmb95iWFziSRF/M8JuIMrNtdWalFV2HNSjqBB1EgyDYEbEQRwGyr1TXbsGv6zHuPoqeZZ7TpVW0z8RvZwAg2MiRO23UJ2Z9pqFEeJ4LiLNbc7dLD1Up/BXckZWKrudZ4cKpbqkxLSJiB5hY2S9qTiKoGltM6CBckGDqvawjV7lZfaDtoXVXaacEsDQSdpm8R1Q1l9YtIIMQuro/pu/FNzXa4FZM/K2nrDs5YJ1YgRvpYNR8g6Eyl2opNsym/1j33JlCTKfFdqYcOiZtwkifRc/wAaXDA80mEWL7dsbZzB1GqT7QsLLc0w5raqbHgTPd6vAPTz4IezDEsBLG02kDjEKHBYptN2oNuRFzIHVOWFbQLJI9Sp9pxuacR/dsm1u0NOo+jpDobU1OMCAO7e2ZB5uCFMEGuAfuTz/KOC0GuWdxSYVNh3TxbXfC4Hy+inL0B039Vcp5g9uzj5b/JLpouphZXfpaXf0gn2uvPf/Tavqq1Hzd+px9XF35lFOHz0G1Qeo+iG/vLD4N9U0cO8OeSQdxsL72GrgnYpcNVyBx3NUGmc40U6L3TpOk6SeLiPCBO5lAvZjHVGOl0CWPtxOlpdMeYQ/VxWJqv1vLj1c6AJIsBsFuZLTiu2qR/DDC0t1mo7UQRqsIMzEQmpeOPJp8caGdkMD9rw1ek4/wAwa55OkkH3P5odxPZ7FYQkvplzQfjb4m+fRep5Bh6FFrzSHd6iTcEEjgL7Dey1sTiGNY57yAwNJcTtHFRaqpcdGTwccnnPZ/Emo0tDXSN7Gb/kiHBUy3fc3V7LNNOg3UQHOJeQ4jUNRkNPk3SPRVMTXbqsRudp/RaI5NyZV4ko9lyZtuvOu1tL/UHq0fqjn7UOdvIoF7VkOryDYsB+ZTvp0a1H+mVgZGgJJkFJejsYV6x8J8in5VTeSIJA47pVx4T5K3lzoAXI+o9oXI3sEQOA81s4bFOYZaSCh2hiFb+2gblcOUGCzmJwU1u8rOdWaZu4l2iem2mbwOScwMonW6JOx4ny6KniM8Jswep+ipBrnmXElMUG1+RLLOPzQvdNNoYeLvxHzUFKgdzJO6nZSgTBdyaIHzOwUePzAUWslh1PBMSLQY3TYQcvxggFHtDhIa19reE+twfzWfhnJ2Oxr6pBdZo2aOH1Kr0paYNuI8ua7ukjLFjUZlGHtI+EeQ/JIFVMpraqQ5i3tt8lcC85mjsnKL+RiMnMMo1Olh3uQqLcoq/0/MIl2Kfq8TBzME/p7oLM0qLJWQ5TgzTZDtze3BXGuUhpwk2nZJcrdhO6ktaZEJQgAsMeugAqDQpGlAsmQ4jLKT7uaPSwTqFN1IQwAt5Cx9uKsDglrUu+BiySRg43trUbLRSgi0vn8oVE5pVxDCH1XaHbsaS1u+xAN0VVsMyo2HtafNZFXs8wfyiW9Nx9U+E8a6VMXJyfsjy8HUCSSeqInCyGmUatL4m25i636GKDmgpsWVX7JS6yC83E1fT9Si59SxuhLMRNQ+S3/T3/ANyIuyiup0JL0Zcz6x8J8lLhnw0KPTYjmqtOpw5Li6+NtC5GicTy3XAS7cqvSYrNMXXOpIqySm1aFJUw5Ssrt2NkuVsBdNYNieJ3U+mnUEOaHBZ1XGtjmqXfw7Uzw9FRRfaCb1DLqLfhYJ57/mqnaTB62B7R4mfMcfbf3XMPmbSPEYPyWhQrNcIBBBEb7yjHJkhkU2+iMyuzFb4mzwB9rfqt0hZWS5Q+k5z3Fum4EEEm9rbrZcra+UZZd0fdBj0NaE6pS1gNEeIgD33SYZlc0kXabjmAf+FjVDINJ2FeGyssoODXBz3Cxjpw5W5oZGHqa9LdU7QpBmmIbEOB6XC0sH2icP5lMjrE/MKrxv0zZHJHk7mWVPpUmuAc98+KB4QAL2F/UJjwadEhzqb+80kQ0WG9uZmFp4XOw5z3FwLdPhYB4hzPVD9bcmIBuI2veBy8vNHrsXNqMeh+oLgcsTtDiqjWNbS1aydXhEnSwSbcidLZ/uU2Hxuuswh3gdQ1xwkuF/O6Pje3cZrNZr09zuKwKlSq5r9LidOIcNOsNc5gb8DXHY8fTdRnGl8aarms+z941x0gudqIl1uEC23i8lZYX8ks3yU4OQnis1rBusyAaFMuA3ZUqaiHe7dJ8wiUVBaTHn9UJ43ECZcD0hTaf8IPqZvVFHDuBc46RVqQJlgMHVA8IIkz/YtRj6n2gs1/w/5o5wTpFPb4ZkzvFkVjlHmw2atbCAAkOPqhLMLPKI8biIahLGViXFdD6W28tg9iskq8ri9FuL2Nptss+NJg+nktGmUqzAd0jPgWSP7KtEVN4hSNqjmk3CtI4z5qA0/NYHoZldoqlQk8U97TYkpoZ5rrqdtyg9HkBTLVPDf3BWmYRnX8lnN1c09tR3NKejzP0SmaDsIwiL+6bRwABs8gqlqdzUrXuiZQ+yzV0Sma2FonW1z3zAI2Fx1HnxWmawhCrsU7mu06zuaW/p+aXoPIS1K8C3y/5VSrVqn4CB5x/lZDsQ4cUm4tyH/H5V6JTNSMQfxj9+ic37SNnj9+izmYhykGJeo9Fm/xJybGFxVb8UGNiAPqFfZUJuYAPDl80LHGOCX3g8Jb0Gb4DbCd5bMwJAieMG8fIeyq/Z6RiWN8Pw+EWvNuV1g/eD+Mrgx7lFoc3wDkJXUKbhDmtIJ1EEAgnnHNdrUaboDmNcG7SBA8uXBDX25wvdSDMXEKPQ5/hkdm/XYwzIBkAOtuBcA84/VKq1jxpeA4ciARboUOPx7ua63HuU+yzfDIEOhg/C2407D4Rs3yubdUwvaIIAEDTI5DZo6dFhHHOUFTFuKi0OV+iGhmGN1WWU9sldc4lJjbrsaPS+FO+2FIX2dJTSkt3ASoxdq7LiSnoJNQ+FVSupIS6INTyupKoB64VxJFkHBS8EklIkK71YYkkiuwo7W2Ca1dSR9hJWKVJJFgZDV3UFTdJJUZBFIpJKvsjHFKnxSSViDXrrdl1JUfYDqad0kk70WY8JzUklV9gY5JJJQB/9k=">
            <a:hlinkClick r:id="rId4"/>
          </p:cNvPr>
          <p:cNvSpPr>
            <a:spLocks noChangeAspect="1" noChangeArrowheads="1"/>
          </p:cNvSpPr>
          <p:nvPr/>
        </p:nvSpPr>
        <p:spPr bwMode="auto">
          <a:xfrm>
            <a:off x="304800" y="-142875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28"/>
          <p:cNvGrpSpPr/>
          <p:nvPr/>
        </p:nvGrpSpPr>
        <p:grpSpPr>
          <a:xfrm>
            <a:off x="228600" y="457200"/>
            <a:ext cx="8763000" cy="6172200"/>
            <a:chOff x="1911350" y="870555"/>
            <a:chExt cx="3422650" cy="1192590"/>
          </a:xfrm>
        </p:grpSpPr>
        <p:sp>
          <p:nvSpPr>
            <p:cNvPr id="34" name="Rounded Rectangle 33"/>
            <p:cNvSpPr/>
            <p:nvPr/>
          </p:nvSpPr>
          <p:spPr>
            <a:xfrm>
              <a:off x="1911350" y="870555"/>
              <a:ext cx="3422650" cy="119259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774453" y="903683"/>
              <a:ext cx="1517871" cy="71362"/>
            </a:xfrm>
            <a:prstGeom prst="rect">
              <a:avLst/>
            </a:prstGeom>
            <a:noFill/>
          </p:spPr>
          <p:txBody>
            <a:bodyPr wrap="square" rtlCol="0">
              <a:spAutoFit/>
            </a:bodyPr>
            <a:lstStyle/>
            <a:p>
              <a:pPr algn="ctr"/>
              <a:r>
                <a:rPr lang="en-US" b="1" dirty="0" smtClean="0"/>
                <a:t>Picture Books (Read Aloud)</a:t>
              </a:r>
              <a:endParaRPr lang="en-US" b="1" dirty="0"/>
            </a:p>
          </p:txBody>
        </p:sp>
      </p:grpSp>
      <p:grpSp>
        <p:nvGrpSpPr>
          <p:cNvPr id="3" name="Group 30"/>
          <p:cNvGrpSpPr/>
          <p:nvPr/>
        </p:nvGrpSpPr>
        <p:grpSpPr>
          <a:xfrm>
            <a:off x="3591098" y="69850"/>
            <a:ext cx="1895302" cy="539750"/>
            <a:chOff x="1524000" y="381000"/>
            <a:chExt cx="1371600" cy="381000"/>
          </a:xfrm>
        </p:grpSpPr>
        <p:sp>
          <p:nvSpPr>
            <p:cNvPr id="22" name="Rounded Rectangle 21"/>
            <p:cNvSpPr/>
            <p:nvPr/>
          </p:nvSpPr>
          <p:spPr>
            <a:xfrm>
              <a:off x="1524000" y="381000"/>
              <a:ext cx="1371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00200" y="381001"/>
              <a:ext cx="1219200" cy="369332"/>
            </a:xfrm>
            <a:prstGeom prst="rect">
              <a:avLst/>
            </a:prstGeom>
            <a:noFill/>
          </p:spPr>
          <p:txBody>
            <a:bodyPr wrap="square" rtlCol="0">
              <a:spAutoFit/>
            </a:bodyPr>
            <a:lstStyle/>
            <a:p>
              <a:pPr algn="ctr"/>
              <a:r>
                <a:rPr lang="en-US" sz="2800" b="1" dirty="0" smtClean="0"/>
                <a:t>Literature</a:t>
              </a:r>
              <a:endParaRPr lang="en-US" sz="2800" b="1" dirty="0"/>
            </a:p>
          </p:txBody>
        </p:sp>
      </p:grpSp>
      <p:grpSp>
        <p:nvGrpSpPr>
          <p:cNvPr id="4" name="Group 25"/>
          <p:cNvGrpSpPr/>
          <p:nvPr/>
        </p:nvGrpSpPr>
        <p:grpSpPr>
          <a:xfrm>
            <a:off x="457200" y="762000"/>
            <a:ext cx="2090420" cy="2553335"/>
            <a:chOff x="533400" y="762000"/>
            <a:chExt cx="2090420" cy="2553335"/>
          </a:xfrm>
        </p:grpSpPr>
        <p:pic>
          <p:nvPicPr>
            <p:cNvPr id="17" name="Picture 16" descr="cover_image"/>
            <p:cNvPicPr/>
            <p:nvPr/>
          </p:nvPicPr>
          <p:blipFill>
            <a:blip r:embed="rId5" cstate="print"/>
            <a:srcRect/>
            <a:stretch>
              <a:fillRect/>
            </a:stretch>
          </p:blipFill>
          <p:spPr bwMode="auto">
            <a:xfrm>
              <a:off x="533400" y="1143000"/>
              <a:ext cx="1155408" cy="1214092"/>
            </a:xfrm>
            <a:prstGeom prst="rect">
              <a:avLst/>
            </a:prstGeom>
            <a:noFill/>
            <a:ln w="9525">
              <a:solidFill>
                <a:schemeClr val="accent1"/>
              </a:solidFill>
              <a:miter lim="800000"/>
              <a:headEnd/>
              <a:tailEnd/>
            </a:ln>
          </p:spPr>
        </p:pic>
        <p:pic>
          <p:nvPicPr>
            <p:cNvPr id="18" name="Picture 17" descr="cover_image"/>
            <p:cNvPicPr/>
            <p:nvPr/>
          </p:nvPicPr>
          <p:blipFill>
            <a:blip r:embed="rId6" cstate="print"/>
            <a:srcRect/>
            <a:stretch>
              <a:fillRect/>
            </a:stretch>
          </p:blipFill>
          <p:spPr bwMode="auto">
            <a:xfrm>
              <a:off x="1600200" y="1295400"/>
              <a:ext cx="1023620" cy="1334135"/>
            </a:xfrm>
            <a:prstGeom prst="rect">
              <a:avLst/>
            </a:prstGeom>
            <a:noFill/>
            <a:ln w="9525">
              <a:solidFill>
                <a:schemeClr val="accent1"/>
              </a:solidFill>
              <a:miter lim="800000"/>
              <a:headEnd/>
              <a:tailEnd/>
            </a:ln>
          </p:spPr>
        </p:pic>
        <p:sp>
          <p:nvSpPr>
            <p:cNvPr id="19" name="TextBox 18"/>
            <p:cNvSpPr txBox="1"/>
            <p:nvPr/>
          </p:nvSpPr>
          <p:spPr>
            <a:xfrm>
              <a:off x="1066800" y="762000"/>
              <a:ext cx="1447800" cy="369332"/>
            </a:xfrm>
            <a:prstGeom prst="rect">
              <a:avLst/>
            </a:prstGeom>
            <a:noFill/>
          </p:spPr>
          <p:txBody>
            <a:bodyPr wrap="square" rtlCol="0">
              <a:spAutoFit/>
            </a:bodyPr>
            <a:lstStyle/>
            <a:p>
              <a:pPr algn="ctr"/>
              <a:r>
                <a:rPr lang="en-US" b="1" dirty="0" smtClean="0"/>
                <a:t>Africa</a:t>
              </a:r>
              <a:endParaRPr lang="en-US" b="1" dirty="0"/>
            </a:p>
          </p:txBody>
        </p:sp>
        <p:pic>
          <p:nvPicPr>
            <p:cNvPr id="20" name="Picture 19" descr="cover_image"/>
            <p:cNvPicPr/>
            <p:nvPr/>
          </p:nvPicPr>
          <p:blipFill>
            <a:blip r:embed="rId7" cstate="print"/>
            <a:srcRect/>
            <a:stretch>
              <a:fillRect/>
            </a:stretch>
          </p:blipFill>
          <p:spPr bwMode="auto">
            <a:xfrm>
              <a:off x="838200" y="1981200"/>
              <a:ext cx="1065530" cy="1334135"/>
            </a:xfrm>
            <a:prstGeom prst="rect">
              <a:avLst/>
            </a:prstGeom>
            <a:noFill/>
            <a:ln w="9525">
              <a:solidFill>
                <a:schemeClr val="accent1"/>
              </a:solidFill>
              <a:miter lim="800000"/>
              <a:headEnd/>
              <a:tailEnd/>
            </a:ln>
          </p:spPr>
        </p:pic>
      </p:grpSp>
      <p:grpSp>
        <p:nvGrpSpPr>
          <p:cNvPr id="5" name="Group 24"/>
          <p:cNvGrpSpPr/>
          <p:nvPr/>
        </p:nvGrpSpPr>
        <p:grpSpPr>
          <a:xfrm>
            <a:off x="457200" y="3810000"/>
            <a:ext cx="1905000" cy="2324735"/>
            <a:chOff x="533400" y="3581400"/>
            <a:chExt cx="1905000" cy="2324735"/>
          </a:xfrm>
        </p:grpSpPr>
        <p:pic>
          <p:nvPicPr>
            <p:cNvPr id="11" name="Picture 10" descr="cover_image"/>
            <p:cNvPicPr/>
            <p:nvPr/>
          </p:nvPicPr>
          <p:blipFill>
            <a:blip r:embed="rId8" cstate="print"/>
            <a:srcRect/>
            <a:stretch>
              <a:fillRect/>
            </a:stretch>
          </p:blipFill>
          <p:spPr bwMode="auto">
            <a:xfrm>
              <a:off x="533400" y="3962400"/>
              <a:ext cx="1334135" cy="1165860"/>
            </a:xfrm>
            <a:prstGeom prst="rect">
              <a:avLst/>
            </a:prstGeom>
            <a:noFill/>
            <a:ln w="9525">
              <a:solidFill>
                <a:schemeClr val="accent1"/>
              </a:solidFill>
              <a:miter lim="800000"/>
              <a:headEnd/>
              <a:tailEnd/>
            </a:ln>
          </p:spPr>
        </p:pic>
        <p:sp>
          <p:nvSpPr>
            <p:cNvPr id="21" name="TextBox 20"/>
            <p:cNvSpPr txBox="1"/>
            <p:nvPr/>
          </p:nvSpPr>
          <p:spPr>
            <a:xfrm>
              <a:off x="609600" y="3581400"/>
              <a:ext cx="1828800" cy="369332"/>
            </a:xfrm>
            <a:prstGeom prst="rect">
              <a:avLst/>
            </a:prstGeom>
            <a:noFill/>
          </p:spPr>
          <p:txBody>
            <a:bodyPr wrap="square" rtlCol="0">
              <a:spAutoFit/>
            </a:bodyPr>
            <a:lstStyle/>
            <a:p>
              <a:pPr algn="ctr"/>
              <a:r>
                <a:rPr lang="en-US" b="1" dirty="0" smtClean="0"/>
                <a:t>North America</a:t>
              </a:r>
              <a:endParaRPr lang="en-US" b="1" dirty="0"/>
            </a:p>
          </p:txBody>
        </p:sp>
        <p:pic>
          <p:nvPicPr>
            <p:cNvPr id="24" name="Picture 23" descr="cover_image"/>
            <p:cNvPicPr/>
            <p:nvPr/>
          </p:nvPicPr>
          <p:blipFill>
            <a:blip r:embed="rId9" cstate="print"/>
            <a:srcRect/>
            <a:stretch>
              <a:fillRect/>
            </a:stretch>
          </p:blipFill>
          <p:spPr bwMode="auto">
            <a:xfrm>
              <a:off x="1371600" y="4572000"/>
              <a:ext cx="1057275" cy="1334135"/>
            </a:xfrm>
            <a:prstGeom prst="rect">
              <a:avLst/>
            </a:prstGeom>
            <a:noFill/>
            <a:ln w="9525">
              <a:solidFill>
                <a:schemeClr val="accent1"/>
              </a:solidFill>
              <a:miter lim="800000"/>
              <a:headEnd/>
              <a:tailEnd/>
            </a:ln>
          </p:spPr>
        </p:pic>
      </p:grpSp>
      <p:grpSp>
        <p:nvGrpSpPr>
          <p:cNvPr id="6" name="Group 32"/>
          <p:cNvGrpSpPr/>
          <p:nvPr/>
        </p:nvGrpSpPr>
        <p:grpSpPr>
          <a:xfrm>
            <a:off x="2133600" y="2819400"/>
            <a:ext cx="1828800" cy="1486535"/>
            <a:chOff x="2667000" y="3124200"/>
            <a:chExt cx="1828800" cy="1486535"/>
          </a:xfrm>
        </p:grpSpPr>
        <p:sp>
          <p:nvSpPr>
            <p:cNvPr id="28" name="TextBox 27"/>
            <p:cNvSpPr txBox="1"/>
            <p:nvPr/>
          </p:nvSpPr>
          <p:spPr>
            <a:xfrm>
              <a:off x="2667000" y="3124200"/>
              <a:ext cx="1828800" cy="369332"/>
            </a:xfrm>
            <a:prstGeom prst="rect">
              <a:avLst/>
            </a:prstGeom>
            <a:noFill/>
          </p:spPr>
          <p:txBody>
            <a:bodyPr wrap="square" rtlCol="0">
              <a:spAutoFit/>
            </a:bodyPr>
            <a:lstStyle/>
            <a:p>
              <a:pPr algn="ctr"/>
              <a:r>
                <a:rPr lang="en-US" b="1" dirty="0" smtClean="0"/>
                <a:t>South America</a:t>
              </a:r>
              <a:endParaRPr lang="en-US" b="1" dirty="0"/>
            </a:p>
          </p:txBody>
        </p:sp>
        <p:pic>
          <p:nvPicPr>
            <p:cNvPr id="30" name="Picture 29" descr="cover_image"/>
            <p:cNvPicPr/>
            <p:nvPr/>
          </p:nvPicPr>
          <p:blipFill>
            <a:blip r:embed="rId10" cstate="print"/>
            <a:srcRect/>
            <a:stretch>
              <a:fillRect/>
            </a:stretch>
          </p:blipFill>
          <p:spPr bwMode="auto">
            <a:xfrm>
              <a:off x="2971800" y="3505200"/>
              <a:ext cx="1337310" cy="1105535"/>
            </a:xfrm>
            <a:prstGeom prst="rect">
              <a:avLst/>
            </a:prstGeom>
            <a:noFill/>
            <a:ln w="9525">
              <a:solidFill>
                <a:schemeClr val="accent1"/>
              </a:solidFill>
              <a:miter lim="800000"/>
              <a:headEnd/>
              <a:tailEnd/>
            </a:ln>
          </p:spPr>
        </p:pic>
      </p:grpSp>
      <p:grpSp>
        <p:nvGrpSpPr>
          <p:cNvPr id="7" name="Group 37"/>
          <p:cNvGrpSpPr/>
          <p:nvPr/>
        </p:nvGrpSpPr>
        <p:grpSpPr>
          <a:xfrm>
            <a:off x="3962400" y="990600"/>
            <a:ext cx="2514600" cy="2324735"/>
            <a:chOff x="6248400" y="990600"/>
            <a:chExt cx="2514600" cy="2324735"/>
          </a:xfrm>
        </p:grpSpPr>
        <p:pic>
          <p:nvPicPr>
            <p:cNvPr id="15" name="Picture 14" descr="cover_image"/>
            <p:cNvPicPr/>
            <p:nvPr/>
          </p:nvPicPr>
          <p:blipFill>
            <a:blip r:embed="rId11" cstate="print"/>
            <a:srcRect/>
            <a:stretch>
              <a:fillRect/>
            </a:stretch>
          </p:blipFill>
          <p:spPr bwMode="auto">
            <a:xfrm>
              <a:off x="6248400" y="1066800"/>
              <a:ext cx="1199515" cy="1334135"/>
            </a:xfrm>
            <a:prstGeom prst="rect">
              <a:avLst/>
            </a:prstGeom>
            <a:noFill/>
            <a:ln w="9525">
              <a:solidFill>
                <a:schemeClr val="accent1"/>
              </a:solidFill>
              <a:miter lim="800000"/>
              <a:headEnd/>
              <a:tailEnd/>
            </a:ln>
          </p:spPr>
        </p:pic>
        <p:sp>
          <p:nvSpPr>
            <p:cNvPr id="32" name="TextBox 31"/>
            <p:cNvSpPr txBox="1"/>
            <p:nvPr/>
          </p:nvSpPr>
          <p:spPr>
            <a:xfrm>
              <a:off x="6934200" y="990600"/>
              <a:ext cx="1828800" cy="369332"/>
            </a:xfrm>
            <a:prstGeom prst="rect">
              <a:avLst/>
            </a:prstGeom>
            <a:noFill/>
          </p:spPr>
          <p:txBody>
            <a:bodyPr wrap="square" rtlCol="0">
              <a:spAutoFit/>
            </a:bodyPr>
            <a:lstStyle/>
            <a:p>
              <a:pPr algn="ctr"/>
              <a:r>
                <a:rPr lang="en-US" b="1" dirty="0" smtClean="0"/>
                <a:t>Europe</a:t>
              </a:r>
              <a:endParaRPr lang="en-US" b="1" dirty="0"/>
            </a:p>
          </p:txBody>
        </p:sp>
        <p:pic>
          <p:nvPicPr>
            <p:cNvPr id="36" name="Picture 35" descr="cover_image"/>
            <p:cNvPicPr/>
            <p:nvPr/>
          </p:nvPicPr>
          <p:blipFill>
            <a:blip r:embed="rId12" cstate="print"/>
            <a:srcRect/>
            <a:stretch>
              <a:fillRect/>
            </a:stretch>
          </p:blipFill>
          <p:spPr bwMode="auto">
            <a:xfrm>
              <a:off x="7315200" y="1371600"/>
              <a:ext cx="1334135" cy="1057275"/>
            </a:xfrm>
            <a:prstGeom prst="rect">
              <a:avLst/>
            </a:prstGeom>
            <a:noFill/>
            <a:ln w="9525">
              <a:solidFill>
                <a:schemeClr val="accent1"/>
              </a:solidFill>
              <a:miter lim="800000"/>
              <a:headEnd/>
              <a:tailEnd/>
            </a:ln>
          </p:spPr>
        </p:pic>
        <p:pic>
          <p:nvPicPr>
            <p:cNvPr id="37" name="Picture 36" descr="cover_image"/>
            <p:cNvPicPr/>
            <p:nvPr/>
          </p:nvPicPr>
          <p:blipFill>
            <a:blip r:embed="rId13" cstate="print"/>
            <a:srcRect/>
            <a:stretch>
              <a:fillRect/>
            </a:stretch>
          </p:blipFill>
          <p:spPr bwMode="auto">
            <a:xfrm>
              <a:off x="6553200" y="1981200"/>
              <a:ext cx="1057275" cy="1334135"/>
            </a:xfrm>
            <a:prstGeom prst="rect">
              <a:avLst/>
            </a:prstGeom>
            <a:noFill/>
            <a:ln w="9525">
              <a:solidFill>
                <a:schemeClr val="accent1"/>
              </a:solidFill>
              <a:miter lim="800000"/>
              <a:headEnd/>
              <a:tailEnd/>
            </a:ln>
          </p:spPr>
        </p:pic>
      </p:grpSp>
      <p:grpSp>
        <p:nvGrpSpPr>
          <p:cNvPr id="8" name="Group 41"/>
          <p:cNvGrpSpPr/>
          <p:nvPr/>
        </p:nvGrpSpPr>
        <p:grpSpPr>
          <a:xfrm>
            <a:off x="5943600" y="3581400"/>
            <a:ext cx="2663329" cy="2469156"/>
            <a:chOff x="6019800" y="3505200"/>
            <a:chExt cx="2663329" cy="2469156"/>
          </a:xfrm>
        </p:grpSpPr>
        <p:sp>
          <p:nvSpPr>
            <p:cNvPr id="39" name="TextBox 38"/>
            <p:cNvSpPr txBox="1"/>
            <p:nvPr/>
          </p:nvSpPr>
          <p:spPr>
            <a:xfrm>
              <a:off x="6019800" y="3505200"/>
              <a:ext cx="1828800" cy="369332"/>
            </a:xfrm>
            <a:prstGeom prst="rect">
              <a:avLst/>
            </a:prstGeom>
            <a:noFill/>
          </p:spPr>
          <p:txBody>
            <a:bodyPr wrap="square" rtlCol="0">
              <a:spAutoFit/>
            </a:bodyPr>
            <a:lstStyle/>
            <a:p>
              <a:pPr algn="ctr"/>
              <a:r>
                <a:rPr lang="en-US" b="1" dirty="0" smtClean="0"/>
                <a:t>Asia</a:t>
              </a:r>
              <a:endParaRPr lang="en-US" b="1" dirty="0"/>
            </a:p>
          </p:txBody>
        </p:sp>
        <p:pic>
          <p:nvPicPr>
            <p:cNvPr id="40" name="Picture 39" descr="cover_image"/>
            <p:cNvPicPr/>
            <p:nvPr/>
          </p:nvPicPr>
          <p:blipFill>
            <a:blip r:embed="rId14" cstate="print"/>
            <a:srcRect/>
            <a:stretch>
              <a:fillRect/>
            </a:stretch>
          </p:blipFill>
          <p:spPr bwMode="auto">
            <a:xfrm>
              <a:off x="7239000" y="3581400"/>
              <a:ext cx="1334135" cy="1174750"/>
            </a:xfrm>
            <a:prstGeom prst="rect">
              <a:avLst/>
            </a:prstGeom>
            <a:noFill/>
            <a:ln w="9525">
              <a:solidFill>
                <a:schemeClr val="accent1"/>
              </a:solidFill>
              <a:miter lim="800000"/>
              <a:headEnd/>
              <a:tailEnd/>
            </a:ln>
          </p:spPr>
        </p:pic>
        <p:pic>
          <p:nvPicPr>
            <p:cNvPr id="13" name="Picture 12" descr="cover_image"/>
            <p:cNvPicPr/>
            <p:nvPr/>
          </p:nvPicPr>
          <p:blipFill>
            <a:blip r:embed="rId15" cstate="print"/>
            <a:srcRect/>
            <a:stretch>
              <a:fillRect/>
            </a:stretch>
          </p:blipFill>
          <p:spPr bwMode="auto">
            <a:xfrm>
              <a:off x="6553200" y="3886200"/>
              <a:ext cx="970851" cy="1204130"/>
            </a:xfrm>
            <a:prstGeom prst="rect">
              <a:avLst/>
            </a:prstGeom>
            <a:noFill/>
            <a:ln w="9525">
              <a:solidFill>
                <a:schemeClr val="accent1"/>
              </a:solidFill>
              <a:miter lim="800000"/>
              <a:headEnd/>
              <a:tailEnd/>
            </a:ln>
          </p:spPr>
        </p:pic>
        <p:pic>
          <p:nvPicPr>
            <p:cNvPr id="41" name="Picture 40" descr="cover_image"/>
            <p:cNvPicPr/>
            <p:nvPr/>
          </p:nvPicPr>
          <p:blipFill>
            <a:blip r:embed="rId16" cstate="print"/>
            <a:srcRect/>
            <a:stretch>
              <a:fillRect/>
            </a:stretch>
          </p:blipFill>
          <p:spPr bwMode="auto">
            <a:xfrm>
              <a:off x="7620000" y="4724400"/>
              <a:ext cx="1063129" cy="1175336"/>
            </a:xfrm>
            <a:prstGeom prst="rect">
              <a:avLst/>
            </a:prstGeom>
            <a:noFill/>
            <a:ln w="9525">
              <a:solidFill>
                <a:schemeClr val="accent1"/>
              </a:solidFill>
              <a:miter lim="800000"/>
              <a:headEnd/>
              <a:tailEnd/>
            </a:ln>
          </p:spPr>
        </p:pic>
        <p:pic>
          <p:nvPicPr>
            <p:cNvPr id="16" name="Picture 15" descr="cover_image"/>
            <p:cNvPicPr/>
            <p:nvPr/>
          </p:nvPicPr>
          <p:blipFill>
            <a:blip r:embed="rId17" cstate="print"/>
            <a:srcRect/>
            <a:stretch>
              <a:fillRect/>
            </a:stretch>
          </p:blipFill>
          <p:spPr bwMode="auto">
            <a:xfrm>
              <a:off x="6705600" y="5029200"/>
              <a:ext cx="1138631" cy="945156"/>
            </a:xfrm>
            <a:prstGeom prst="rect">
              <a:avLst/>
            </a:prstGeom>
            <a:noFill/>
            <a:ln w="9525">
              <a:solidFill>
                <a:schemeClr val="accent1"/>
              </a:solidFill>
              <a:miter lim="800000"/>
              <a:headEnd/>
              <a:tailEnd/>
            </a:ln>
          </p:spPr>
        </p:pic>
      </p:grpSp>
      <p:grpSp>
        <p:nvGrpSpPr>
          <p:cNvPr id="9" name="Group 55"/>
          <p:cNvGrpSpPr/>
          <p:nvPr/>
        </p:nvGrpSpPr>
        <p:grpSpPr>
          <a:xfrm>
            <a:off x="2514600" y="4572000"/>
            <a:ext cx="1828800" cy="1447800"/>
            <a:chOff x="2667000" y="4800600"/>
            <a:chExt cx="1828800" cy="1447800"/>
          </a:xfrm>
        </p:grpSpPr>
        <p:sp>
          <p:nvSpPr>
            <p:cNvPr id="45" name="TextBox 44"/>
            <p:cNvSpPr txBox="1"/>
            <p:nvPr/>
          </p:nvSpPr>
          <p:spPr>
            <a:xfrm>
              <a:off x="2667000" y="4800600"/>
              <a:ext cx="1828800" cy="369332"/>
            </a:xfrm>
            <a:prstGeom prst="rect">
              <a:avLst/>
            </a:prstGeom>
            <a:noFill/>
          </p:spPr>
          <p:txBody>
            <a:bodyPr wrap="square" rtlCol="0">
              <a:spAutoFit/>
            </a:bodyPr>
            <a:lstStyle/>
            <a:p>
              <a:pPr algn="ctr"/>
              <a:r>
                <a:rPr lang="en-US" b="1" dirty="0" smtClean="0"/>
                <a:t>Antarctica</a:t>
              </a:r>
              <a:endParaRPr lang="en-US" b="1" dirty="0"/>
            </a:p>
          </p:txBody>
        </p:sp>
        <p:pic>
          <p:nvPicPr>
            <p:cNvPr id="46" name="Picture 45" descr="cover_image"/>
            <p:cNvPicPr/>
            <p:nvPr/>
          </p:nvPicPr>
          <p:blipFill>
            <a:blip r:embed="rId18" cstate="print"/>
            <a:srcRect/>
            <a:stretch>
              <a:fillRect/>
            </a:stretch>
          </p:blipFill>
          <p:spPr bwMode="auto">
            <a:xfrm>
              <a:off x="2895600" y="5131048"/>
              <a:ext cx="1421573" cy="1117352"/>
            </a:xfrm>
            <a:prstGeom prst="rect">
              <a:avLst/>
            </a:prstGeom>
            <a:noFill/>
            <a:ln w="9525">
              <a:solidFill>
                <a:schemeClr val="accent1"/>
              </a:solidFill>
              <a:miter lim="800000"/>
              <a:headEnd/>
              <a:tailEnd/>
            </a:ln>
          </p:spPr>
        </p:pic>
      </p:grpSp>
      <p:pic>
        <p:nvPicPr>
          <p:cNvPr id="12" name="Picture 11" descr="cover_image"/>
          <p:cNvPicPr/>
          <p:nvPr/>
        </p:nvPicPr>
        <p:blipFill>
          <a:blip r:embed="rId19" cstate="print"/>
          <a:srcRect/>
          <a:stretch>
            <a:fillRect/>
          </a:stretch>
        </p:blipFill>
        <p:spPr bwMode="auto">
          <a:xfrm>
            <a:off x="6858000" y="1371600"/>
            <a:ext cx="914400" cy="1390650"/>
          </a:xfrm>
          <a:prstGeom prst="rect">
            <a:avLst/>
          </a:prstGeom>
          <a:noFill/>
          <a:ln w="9525">
            <a:solidFill>
              <a:schemeClr val="accent1"/>
            </a:solidFill>
            <a:miter lim="800000"/>
            <a:headEnd/>
            <a:tailEnd/>
          </a:ln>
        </p:spPr>
      </p:pic>
      <p:grpSp>
        <p:nvGrpSpPr>
          <p:cNvPr id="10" name="Group 47"/>
          <p:cNvGrpSpPr/>
          <p:nvPr/>
        </p:nvGrpSpPr>
        <p:grpSpPr>
          <a:xfrm>
            <a:off x="4267200" y="3505200"/>
            <a:ext cx="1828800" cy="2743200"/>
            <a:chOff x="4495800" y="3352800"/>
            <a:chExt cx="1828800" cy="2743200"/>
          </a:xfrm>
        </p:grpSpPr>
        <p:grpSp>
          <p:nvGrpSpPr>
            <p:cNvPr id="25" name="Group 43"/>
            <p:cNvGrpSpPr/>
            <p:nvPr/>
          </p:nvGrpSpPr>
          <p:grpSpPr>
            <a:xfrm>
              <a:off x="4495800" y="3352800"/>
              <a:ext cx="1828800" cy="1706245"/>
              <a:chOff x="2667000" y="3124200"/>
              <a:chExt cx="1828800" cy="1706245"/>
            </a:xfrm>
          </p:grpSpPr>
          <p:pic>
            <p:nvPicPr>
              <p:cNvPr id="14" name="Picture 13" descr="cover_image"/>
              <p:cNvPicPr/>
              <p:nvPr/>
            </p:nvPicPr>
            <p:blipFill>
              <a:blip r:embed="rId20" cstate="print"/>
              <a:srcRect/>
              <a:stretch>
                <a:fillRect/>
              </a:stretch>
            </p:blipFill>
            <p:spPr bwMode="auto">
              <a:xfrm>
                <a:off x="2895600" y="3505200"/>
                <a:ext cx="1334135" cy="1325245"/>
              </a:xfrm>
              <a:prstGeom prst="rect">
                <a:avLst/>
              </a:prstGeom>
              <a:noFill/>
              <a:ln w="9525">
                <a:solidFill>
                  <a:schemeClr val="accent1"/>
                </a:solidFill>
                <a:miter lim="800000"/>
                <a:headEnd/>
                <a:tailEnd/>
              </a:ln>
            </p:spPr>
          </p:pic>
          <p:sp>
            <p:nvSpPr>
              <p:cNvPr id="43" name="TextBox 42"/>
              <p:cNvSpPr txBox="1"/>
              <p:nvPr/>
            </p:nvSpPr>
            <p:spPr>
              <a:xfrm>
                <a:off x="2667000" y="3124200"/>
                <a:ext cx="1828800" cy="369332"/>
              </a:xfrm>
              <a:prstGeom prst="rect">
                <a:avLst/>
              </a:prstGeom>
              <a:noFill/>
            </p:spPr>
            <p:txBody>
              <a:bodyPr wrap="square" rtlCol="0">
                <a:spAutoFit/>
              </a:bodyPr>
              <a:lstStyle/>
              <a:p>
                <a:pPr algn="ctr"/>
                <a:r>
                  <a:rPr lang="en-US" b="1" dirty="0" smtClean="0"/>
                  <a:t>Australia</a:t>
                </a:r>
                <a:endParaRPr lang="en-US" b="1" dirty="0"/>
              </a:p>
            </p:txBody>
          </p:sp>
        </p:grpSp>
        <p:pic>
          <p:nvPicPr>
            <p:cNvPr id="47" name="Picture 46" descr="cover_image"/>
            <p:cNvPicPr/>
            <p:nvPr/>
          </p:nvPicPr>
          <p:blipFill>
            <a:blip r:embed="rId21" cstate="print"/>
            <a:srcRect/>
            <a:stretch>
              <a:fillRect/>
            </a:stretch>
          </p:blipFill>
          <p:spPr bwMode="auto">
            <a:xfrm>
              <a:off x="5105400" y="4800600"/>
              <a:ext cx="1219200" cy="1295400"/>
            </a:xfrm>
            <a:prstGeom prst="rect">
              <a:avLst/>
            </a:prstGeom>
            <a:noFill/>
            <a:ln w="9525">
              <a:solidFill>
                <a:schemeClr val="accent1"/>
              </a:solidFill>
              <a:miter lim="800000"/>
              <a:headEnd/>
              <a:tailEnd/>
            </a:ln>
          </p:spPr>
        </p:pic>
      </p:grpSp>
      <p:cxnSp>
        <p:nvCxnSpPr>
          <p:cNvPr id="50" name="Straight Connector 49"/>
          <p:cNvCxnSpPr/>
          <p:nvPr/>
        </p:nvCxnSpPr>
        <p:spPr>
          <a:xfrm rot="5400000">
            <a:off x="5257800" y="1828800"/>
            <a:ext cx="27432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6629400" y="3200400"/>
            <a:ext cx="23622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781800" y="685800"/>
            <a:ext cx="1905000" cy="646331"/>
          </a:xfrm>
          <a:prstGeom prst="rect">
            <a:avLst/>
          </a:prstGeom>
          <a:noFill/>
        </p:spPr>
        <p:txBody>
          <a:bodyPr wrap="square" rtlCol="0">
            <a:spAutoFit/>
          </a:bodyPr>
          <a:lstStyle/>
          <a:p>
            <a:pPr algn="ctr"/>
            <a:r>
              <a:rPr lang="en-US" b="1" dirty="0" smtClean="0"/>
              <a:t>Chapter Book </a:t>
            </a:r>
          </a:p>
          <a:p>
            <a:pPr algn="ctr"/>
            <a:r>
              <a:rPr lang="en-US" b="1" dirty="0" smtClean="0"/>
              <a:t>(Read Aloud)</a:t>
            </a:r>
            <a:endParaRPr lang="en-US" b="1" dirty="0"/>
          </a:p>
        </p:txBody>
      </p:sp>
      <p:pic>
        <p:nvPicPr>
          <p:cNvPr id="48" name="Picture 2" descr="http://ecx.images-amazon.com/images/I/51ruacU5KJL._SY344_BO1,204,203,200_.jpg"/>
          <p:cNvPicPr>
            <a:picLocks noChangeAspect="1" noChangeArrowheads="1"/>
          </p:cNvPicPr>
          <p:nvPr/>
        </p:nvPicPr>
        <p:blipFill>
          <a:blip r:embed="rId22" cstate="print"/>
          <a:srcRect/>
          <a:stretch>
            <a:fillRect/>
          </a:stretch>
        </p:blipFill>
        <p:spPr bwMode="auto">
          <a:xfrm>
            <a:off x="7924800" y="1600200"/>
            <a:ext cx="939505" cy="1377411"/>
          </a:xfrm>
          <a:prstGeom prst="rect">
            <a:avLst/>
          </a:prstGeom>
          <a:ln>
            <a:solidFill>
              <a:schemeClr val="accent1"/>
            </a:solidFill>
          </a:ln>
          <a:effectLst/>
        </p:spPr>
      </p:pic>
      <p:pic>
        <p:nvPicPr>
          <p:cNvPr id="49" name="~PP2695.WAV">
            <a:hlinkClick r:id="" action="ppaction://media"/>
          </p:cNvPr>
          <p:cNvPicPr>
            <a:picLocks noRot="1" noChangeAspect="1"/>
          </p:cNvPicPr>
          <p:nvPr>
            <a:wavAudioFile r:embed="rId1" name="~PP2695.WAV"/>
          </p:nvPr>
        </p:nvPicPr>
        <p:blipFill>
          <a:blip r:embed="rId23" cstate="print"/>
          <a:stretch>
            <a:fillRect/>
          </a:stretch>
        </p:blipFill>
        <p:spPr>
          <a:xfrm>
            <a:off x="8696325" y="6410325"/>
            <a:ext cx="304800" cy="304800"/>
          </a:xfrm>
          <a:prstGeom prst="rect">
            <a:avLst/>
          </a:prstGeom>
        </p:spPr>
      </p:pic>
    </p:spTree>
  </p:cSld>
  <p:clrMapOvr>
    <a:masterClrMapping/>
  </p:clrMapOvr>
  <p:transition advTm="4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p:nvPr/>
        </p:nvGrpSpPr>
        <p:grpSpPr>
          <a:xfrm>
            <a:off x="304800" y="381000"/>
            <a:ext cx="2514600" cy="3594307"/>
            <a:chOff x="457200" y="609600"/>
            <a:chExt cx="2514600" cy="3594307"/>
          </a:xfrm>
        </p:grpSpPr>
        <p:sp>
          <p:nvSpPr>
            <p:cNvPr id="2" name="TextBox 1"/>
            <p:cNvSpPr txBox="1"/>
            <p:nvPr/>
          </p:nvSpPr>
          <p:spPr>
            <a:xfrm>
              <a:off x="762000" y="609600"/>
              <a:ext cx="1828800" cy="369332"/>
            </a:xfrm>
            <a:prstGeom prst="rect">
              <a:avLst/>
            </a:prstGeom>
            <a:noFill/>
          </p:spPr>
          <p:txBody>
            <a:bodyPr wrap="square" rtlCol="0">
              <a:spAutoFit/>
            </a:bodyPr>
            <a:lstStyle/>
            <a:p>
              <a:pPr algn="ctr"/>
              <a:r>
                <a:rPr lang="en-US" b="1" dirty="0" smtClean="0"/>
                <a:t>North America</a:t>
              </a:r>
              <a:endParaRPr lang="en-US" b="1" dirty="0"/>
            </a:p>
          </p:txBody>
        </p:sp>
        <p:pic>
          <p:nvPicPr>
            <p:cNvPr id="8" name="Picture 3"/>
            <p:cNvPicPr>
              <a:picLocks noChangeAspect="1" noChangeArrowheads="1"/>
            </p:cNvPicPr>
            <p:nvPr/>
          </p:nvPicPr>
          <p:blipFill>
            <a:blip r:embed="rId4" cstate="print"/>
            <a:srcRect/>
            <a:stretch>
              <a:fillRect/>
            </a:stretch>
          </p:blipFill>
          <p:spPr bwMode="auto">
            <a:xfrm>
              <a:off x="457200" y="990600"/>
              <a:ext cx="2514600" cy="1566722"/>
            </a:xfrm>
            <a:prstGeom prst="rect">
              <a:avLst/>
            </a:prstGeom>
            <a:noFill/>
            <a:ln w="12700">
              <a:solidFill>
                <a:schemeClr val="tx1"/>
              </a:solid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09600" y="2286000"/>
              <a:ext cx="2044700" cy="1917907"/>
            </a:xfrm>
            <a:prstGeom prst="rect">
              <a:avLst/>
            </a:prstGeom>
            <a:noFill/>
            <a:ln w="12700">
              <a:solidFill>
                <a:schemeClr val="tx1"/>
              </a:solidFill>
              <a:miter lim="800000"/>
              <a:headEnd/>
              <a:tailEnd/>
            </a:ln>
          </p:spPr>
        </p:pic>
      </p:grpSp>
      <p:grpSp>
        <p:nvGrpSpPr>
          <p:cNvPr id="12" name="Group 12"/>
          <p:cNvGrpSpPr/>
          <p:nvPr/>
        </p:nvGrpSpPr>
        <p:grpSpPr>
          <a:xfrm>
            <a:off x="5943600" y="609600"/>
            <a:ext cx="2663982" cy="3072531"/>
            <a:chOff x="3886200" y="609600"/>
            <a:chExt cx="2663982" cy="3072531"/>
          </a:xfrm>
        </p:grpSpPr>
        <p:sp>
          <p:nvSpPr>
            <p:cNvPr id="3" name="TextBox 2"/>
            <p:cNvSpPr txBox="1"/>
            <p:nvPr/>
          </p:nvSpPr>
          <p:spPr>
            <a:xfrm>
              <a:off x="4114800" y="609600"/>
              <a:ext cx="1828800" cy="369332"/>
            </a:xfrm>
            <a:prstGeom prst="rect">
              <a:avLst/>
            </a:prstGeom>
            <a:noFill/>
          </p:spPr>
          <p:txBody>
            <a:bodyPr wrap="square" rtlCol="0">
              <a:spAutoFit/>
            </a:bodyPr>
            <a:lstStyle/>
            <a:p>
              <a:pPr algn="ctr"/>
              <a:r>
                <a:rPr lang="en-US" b="1" dirty="0" smtClean="0"/>
                <a:t>Europe</a:t>
              </a:r>
              <a:endParaRPr lang="en-US" b="1" dirty="0"/>
            </a:p>
          </p:txBody>
        </p:sp>
        <p:pic>
          <p:nvPicPr>
            <p:cNvPr id="10" name="Picture 3"/>
            <p:cNvPicPr>
              <a:picLocks noChangeAspect="1" noChangeArrowheads="1"/>
            </p:cNvPicPr>
            <p:nvPr/>
          </p:nvPicPr>
          <p:blipFill>
            <a:blip r:embed="rId6" cstate="print"/>
            <a:srcRect/>
            <a:stretch>
              <a:fillRect/>
            </a:stretch>
          </p:blipFill>
          <p:spPr bwMode="auto">
            <a:xfrm>
              <a:off x="3886200" y="990600"/>
              <a:ext cx="2259723" cy="1485900"/>
            </a:xfrm>
            <a:prstGeom prst="rect">
              <a:avLst/>
            </a:prstGeom>
            <a:noFill/>
            <a:ln w="12700">
              <a:solidFill>
                <a:schemeClr val="tx1"/>
              </a:solidFill>
              <a:miter lim="800000"/>
              <a:headEnd/>
              <a:tailEnd/>
            </a:ln>
          </p:spPr>
        </p:pic>
        <p:pic>
          <p:nvPicPr>
            <p:cNvPr id="11" name="Picture 3"/>
            <p:cNvPicPr>
              <a:picLocks noChangeAspect="1" noChangeArrowheads="1"/>
            </p:cNvPicPr>
            <p:nvPr/>
          </p:nvPicPr>
          <p:blipFill>
            <a:blip r:embed="rId7" cstate="print"/>
            <a:srcRect/>
            <a:stretch>
              <a:fillRect/>
            </a:stretch>
          </p:blipFill>
          <p:spPr bwMode="auto">
            <a:xfrm>
              <a:off x="4419600" y="2133600"/>
              <a:ext cx="2130582" cy="1548531"/>
            </a:xfrm>
            <a:prstGeom prst="rect">
              <a:avLst/>
            </a:prstGeom>
            <a:noFill/>
            <a:ln w="12700">
              <a:solidFill>
                <a:schemeClr val="tx1"/>
              </a:solidFill>
              <a:miter lim="800000"/>
              <a:headEnd/>
              <a:tailEnd/>
            </a:ln>
          </p:spPr>
        </p:pic>
      </p:grpSp>
      <p:grpSp>
        <p:nvGrpSpPr>
          <p:cNvPr id="13" name="Group 15"/>
          <p:cNvGrpSpPr/>
          <p:nvPr/>
        </p:nvGrpSpPr>
        <p:grpSpPr>
          <a:xfrm>
            <a:off x="533400" y="4267200"/>
            <a:ext cx="3843430" cy="2352940"/>
            <a:chOff x="533400" y="4267200"/>
            <a:chExt cx="3843430" cy="2352940"/>
          </a:xfrm>
        </p:grpSpPr>
        <p:sp>
          <p:nvSpPr>
            <p:cNvPr id="6" name="TextBox 5"/>
            <p:cNvSpPr txBox="1"/>
            <p:nvPr/>
          </p:nvSpPr>
          <p:spPr>
            <a:xfrm>
              <a:off x="1600200" y="4495800"/>
              <a:ext cx="1828800" cy="369332"/>
            </a:xfrm>
            <a:prstGeom prst="rect">
              <a:avLst/>
            </a:prstGeom>
            <a:noFill/>
          </p:spPr>
          <p:txBody>
            <a:bodyPr wrap="square" rtlCol="0">
              <a:spAutoFit/>
            </a:bodyPr>
            <a:lstStyle/>
            <a:p>
              <a:pPr algn="ctr"/>
              <a:r>
                <a:rPr lang="en-US" b="1" dirty="0" smtClean="0"/>
                <a:t>Asia</a:t>
              </a:r>
              <a:endParaRPr lang="en-US" b="1" dirty="0"/>
            </a:p>
          </p:txBody>
        </p:sp>
        <p:pic>
          <p:nvPicPr>
            <p:cNvPr id="14" name="Picture 3"/>
            <p:cNvPicPr>
              <a:picLocks noChangeAspect="1" noChangeArrowheads="1"/>
            </p:cNvPicPr>
            <p:nvPr/>
          </p:nvPicPr>
          <p:blipFill>
            <a:blip r:embed="rId8" cstate="print"/>
            <a:srcRect/>
            <a:stretch>
              <a:fillRect/>
            </a:stretch>
          </p:blipFill>
          <p:spPr bwMode="auto">
            <a:xfrm>
              <a:off x="533400" y="4267200"/>
              <a:ext cx="1512888" cy="2352940"/>
            </a:xfrm>
            <a:prstGeom prst="rect">
              <a:avLst/>
            </a:prstGeom>
            <a:noFill/>
            <a:ln w="12700">
              <a:solidFill>
                <a:schemeClr val="tx1"/>
              </a:solidFill>
              <a:miter lim="800000"/>
              <a:headEnd/>
              <a:tailEnd/>
            </a:ln>
          </p:spPr>
        </p:pic>
        <p:pic>
          <p:nvPicPr>
            <p:cNvPr id="15" name="Picture 3"/>
            <p:cNvPicPr>
              <a:picLocks noChangeAspect="1" noChangeArrowheads="1"/>
            </p:cNvPicPr>
            <p:nvPr/>
          </p:nvPicPr>
          <p:blipFill>
            <a:blip r:embed="rId9" cstate="print"/>
            <a:srcRect/>
            <a:stretch>
              <a:fillRect/>
            </a:stretch>
          </p:blipFill>
          <p:spPr bwMode="auto">
            <a:xfrm>
              <a:off x="1828800" y="4953000"/>
              <a:ext cx="2548030" cy="1651000"/>
            </a:xfrm>
            <a:prstGeom prst="rect">
              <a:avLst/>
            </a:prstGeom>
            <a:noFill/>
            <a:ln w="12700">
              <a:solidFill>
                <a:schemeClr val="tx1"/>
              </a:solidFill>
              <a:miter lim="800000"/>
              <a:headEnd/>
              <a:tailEnd/>
            </a:ln>
          </p:spPr>
        </p:pic>
      </p:grpSp>
      <p:grpSp>
        <p:nvGrpSpPr>
          <p:cNvPr id="16" name="Group 18"/>
          <p:cNvGrpSpPr/>
          <p:nvPr/>
        </p:nvGrpSpPr>
        <p:grpSpPr>
          <a:xfrm>
            <a:off x="3124200" y="1524000"/>
            <a:ext cx="2603500" cy="2867719"/>
            <a:chOff x="3200400" y="1371600"/>
            <a:chExt cx="2603500" cy="2867719"/>
          </a:xfrm>
        </p:grpSpPr>
        <p:sp>
          <p:nvSpPr>
            <p:cNvPr id="5" name="TextBox 4"/>
            <p:cNvSpPr txBox="1"/>
            <p:nvPr/>
          </p:nvSpPr>
          <p:spPr>
            <a:xfrm>
              <a:off x="3581400" y="1371600"/>
              <a:ext cx="1447800" cy="369332"/>
            </a:xfrm>
            <a:prstGeom prst="rect">
              <a:avLst/>
            </a:prstGeom>
            <a:noFill/>
          </p:spPr>
          <p:txBody>
            <a:bodyPr wrap="square" rtlCol="0">
              <a:spAutoFit/>
            </a:bodyPr>
            <a:lstStyle/>
            <a:p>
              <a:pPr algn="ctr"/>
              <a:r>
                <a:rPr lang="en-US" b="1" dirty="0" smtClean="0"/>
                <a:t>Africa</a:t>
              </a:r>
              <a:endParaRPr lang="en-US" b="1" dirty="0"/>
            </a:p>
          </p:txBody>
        </p:sp>
        <p:pic>
          <p:nvPicPr>
            <p:cNvPr id="17" name="Picture 3"/>
            <p:cNvPicPr>
              <a:picLocks noChangeAspect="1" noChangeArrowheads="1"/>
            </p:cNvPicPr>
            <p:nvPr/>
          </p:nvPicPr>
          <p:blipFill>
            <a:blip r:embed="rId10" cstate="print"/>
            <a:srcRect/>
            <a:stretch>
              <a:fillRect/>
            </a:stretch>
          </p:blipFill>
          <p:spPr bwMode="auto">
            <a:xfrm>
              <a:off x="3200400" y="1752600"/>
              <a:ext cx="2387600" cy="1694786"/>
            </a:xfrm>
            <a:prstGeom prst="rect">
              <a:avLst/>
            </a:prstGeom>
            <a:noFill/>
            <a:ln w="12700">
              <a:solidFill>
                <a:schemeClr val="tx1"/>
              </a:solidFill>
              <a:miter lim="800000"/>
              <a:headEnd/>
              <a:tailEnd/>
            </a:ln>
          </p:spPr>
        </p:pic>
        <p:pic>
          <p:nvPicPr>
            <p:cNvPr id="18" name="Picture 3"/>
            <p:cNvPicPr>
              <a:picLocks noChangeAspect="1" noChangeArrowheads="1"/>
            </p:cNvPicPr>
            <p:nvPr/>
          </p:nvPicPr>
          <p:blipFill>
            <a:blip r:embed="rId11" cstate="print"/>
            <a:srcRect/>
            <a:stretch>
              <a:fillRect/>
            </a:stretch>
          </p:blipFill>
          <p:spPr bwMode="auto">
            <a:xfrm>
              <a:off x="3276600" y="3200400"/>
              <a:ext cx="2527300" cy="1038919"/>
            </a:xfrm>
            <a:prstGeom prst="rect">
              <a:avLst/>
            </a:prstGeom>
            <a:noFill/>
            <a:ln w="12700">
              <a:solidFill>
                <a:schemeClr val="tx1"/>
              </a:solidFill>
              <a:miter lim="800000"/>
              <a:headEnd/>
              <a:tailEnd/>
            </a:ln>
          </p:spPr>
        </p:pic>
      </p:grpSp>
      <p:grpSp>
        <p:nvGrpSpPr>
          <p:cNvPr id="19" name="Group 21"/>
          <p:cNvGrpSpPr/>
          <p:nvPr/>
        </p:nvGrpSpPr>
        <p:grpSpPr>
          <a:xfrm>
            <a:off x="4724400" y="4648200"/>
            <a:ext cx="3962400" cy="1821257"/>
            <a:chOff x="4724400" y="4648200"/>
            <a:chExt cx="3962400" cy="1821257"/>
          </a:xfrm>
        </p:grpSpPr>
        <p:sp>
          <p:nvSpPr>
            <p:cNvPr id="7" name="TextBox 6"/>
            <p:cNvSpPr txBox="1"/>
            <p:nvPr/>
          </p:nvSpPr>
          <p:spPr>
            <a:xfrm>
              <a:off x="6781800" y="5105400"/>
              <a:ext cx="1828800" cy="369332"/>
            </a:xfrm>
            <a:prstGeom prst="rect">
              <a:avLst/>
            </a:prstGeom>
            <a:noFill/>
          </p:spPr>
          <p:txBody>
            <a:bodyPr wrap="square" rtlCol="0">
              <a:spAutoFit/>
            </a:bodyPr>
            <a:lstStyle/>
            <a:p>
              <a:pPr algn="ctr"/>
              <a:r>
                <a:rPr lang="en-US" b="1" dirty="0" smtClean="0"/>
                <a:t>Australia</a:t>
              </a:r>
              <a:endParaRPr lang="en-US" b="1" dirty="0"/>
            </a:p>
          </p:txBody>
        </p:sp>
        <p:pic>
          <p:nvPicPr>
            <p:cNvPr id="20" name="Picture 3"/>
            <p:cNvPicPr>
              <a:picLocks noChangeAspect="1" noChangeArrowheads="1"/>
            </p:cNvPicPr>
            <p:nvPr/>
          </p:nvPicPr>
          <p:blipFill>
            <a:blip r:embed="rId12" cstate="print"/>
            <a:srcRect/>
            <a:stretch>
              <a:fillRect/>
            </a:stretch>
          </p:blipFill>
          <p:spPr bwMode="auto">
            <a:xfrm>
              <a:off x="4724400" y="4648200"/>
              <a:ext cx="2464489" cy="1545003"/>
            </a:xfrm>
            <a:prstGeom prst="rect">
              <a:avLst/>
            </a:prstGeom>
            <a:noFill/>
            <a:ln w="12700">
              <a:solidFill>
                <a:schemeClr val="tx1"/>
              </a:solidFill>
              <a:miter lim="800000"/>
              <a:headEnd/>
              <a:tailEnd/>
            </a:ln>
          </p:spPr>
        </p:pic>
        <p:pic>
          <p:nvPicPr>
            <p:cNvPr id="21" name="Picture 3"/>
            <p:cNvPicPr>
              <a:picLocks noChangeAspect="1" noChangeArrowheads="1"/>
            </p:cNvPicPr>
            <p:nvPr/>
          </p:nvPicPr>
          <p:blipFill>
            <a:blip r:embed="rId13" cstate="print"/>
            <a:srcRect/>
            <a:stretch>
              <a:fillRect/>
            </a:stretch>
          </p:blipFill>
          <p:spPr bwMode="auto">
            <a:xfrm>
              <a:off x="6248400" y="5486400"/>
              <a:ext cx="2438400" cy="983057"/>
            </a:xfrm>
            <a:prstGeom prst="rect">
              <a:avLst/>
            </a:prstGeom>
            <a:noFill/>
            <a:ln w="12700">
              <a:solidFill>
                <a:schemeClr val="tx1"/>
              </a:solidFill>
              <a:miter lim="800000"/>
              <a:headEnd/>
              <a:tailEnd/>
            </a:ln>
          </p:spPr>
        </p:pic>
      </p:grpSp>
      <p:sp>
        <p:nvSpPr>
          <p:cNvPr id="23" name="TextBox 22"/>
          <p:cNvSpPr txBox="1"/>
          <p:nvPr/>
        </p:nvSpPr>
        <p:spPr>
          <a:xfrm>
            <a:off x="3048000" y="381000"/>
            <a:ext cx="2438400" cy="1015663"/>
          </a:xfrm>
          <a:prstGeom prst="rect">
            <a:avLst/>
          </a:prstGeom>
          <a:noFill/>
        </p:spPr>
        <p:txBody>
          <a:bodyPr wrap="square" rtlCol="0">
            <a:spAutoFit/>
          </a:bodyPr>
          <a:lstStyle/>
          <a:p>
            <a:pPr algn="ctr"/>
            <a:r>
              <a:rPr lang="en-US" sz="6000" b="1" dirty="0" smtClean="0"/>
              <a:t>Art</a:t>
            </a:r>
            <a:endParaRPr lang="en-US" sz="6000" b="1" dirty="0"/>
          </a:p>
        </p:txBody>
      </p:sp>
      <p:pic>
        <p:nvPicPr>
          <p:cNvPr id="24" name="~PP3009.WAV">
            <a:hlinkClick r:id="" action="ppaction://media"/>
          </p:cNvPr>
          <p:cNvPicPr>
            <a:picLocks noRot="1" noChangeAspect="1"/>
          </p:cNvPicPr>
          <p:nvPr>
            <a:wavAudioFile r:embed="rId1" name="~PP3009.WAV"/>
          </p:nvPr>
        </p:nvPicPr>
        <p:blipFill>
          <a:blip r:embed="rId14" cstate="print"/>
          <a:stretch>
            <a:fillRect/>
          </a:stretch>
        </p:blipFill>
        <p:spPr>
          <a:xfrm>
            <a:off x="8696325" y="6410325"/>
            <a:ext cx="304800" cy="304800"/>
          </a:xfrm>
          <a:prstGeom prst="rect">
            <a:avLst/>
          </a:prstGeom>
        </p:spPr>
      </p:pic>
    </p:spTree>
  </p:cSld>
  <p:clrMapOvr>
    <a:masterClrMapping/>
  </p:clrMapOvr>
  <p:transition advTm="5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Option 1</a:t>
            </a:r>
            <a:endParaRPr lang="en-US" dirty="0"/>
          </a:p>
        </p:txBody>
      </p:sp>
      <p:sp>
        <p:nvSpPr>
          <p:cNvPr id="3" name="Subtitle 2"/>
          <p:cNvSpPr>
            <a:spLocks noGrp="1"/>
          </p:cNvSpPr>
          <p:nvPr>
            <p:ph type="subTitle" idx="1"/>
          </p:nvPr>
        </p:nvSpPr>
        <p:spPr/>
        <p:txBody>
          <a:bodyPr/>
          <a:lstStyle/>
          <a:p>
            <a:r>
              <a:rPr lang="en-US" dirty="0" smtClean="0"/>
              <a:t>1 Continent/Week</a:t>
            </a:r>
            <a:endParaRPr lang="en-US" dirty="0"/>
          </a:p>
        </p:txBody>
      </p:sp>
      <p:pic>
        <p:nvPicPr>
          <p:cNvPr id="4" name="~PP3918.WAV">
            <a:hlinkClick r:id="" action="ppaction://media"/>
          </p:cNvPr>
          <p:cNvPicPr>
            <a:picLocks noRot="1" noChangeAspect="1"/>
          </p:cNvPicPr>
          <p:nvPr>
            <a:wavAudioFile r:embed="rId1" name="~PP3918.WAV"/>
          </p:nvPr>
        </p:nvPicPr>
        <p:blipFill>
          <a:blip r:embed="rId4" cstate="print"/>
          <a:stretch>
            <a:fillRect/>
          </a:stretch>
        </p:blipFill>
        <p:spPr>
          <a:xfrm>
            <a:off x="8696325" y="6410325"/>
            <a:ext cx="304800" cy="304800"/>
          </a:xfrm>
          <a:prstGeom prst="rect">
            <a:avLst/>
          </a:prstGeom>
        </p:spPr>
      </p:pic>
    </p:spTree>
  </p:cSld>
  <p:clrMapOvr>
    <a:masterClrMapping/>
  </p:clrMapOvr>
  <p:transition advTm="36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1391</TotalTime>
  <Words>3119</Words>
  <Application>Microsoft Office PowerPoint</Application>
  <PresentationFormat>On-screen Show (4:3)</PresentationFormat>
  <Paragraphs>349</Paragraphs>
  <Slides>22</Slides>
  <Notes>22</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Option 1</vt:lpstr>
      <vt:lpstr>Slide 10</vt:lpstr>
      <vt:lpstr>Slide 11</vt:lpstr>
      <vt:lpstr>Slide 12</vt:lpstr>
      <vt:lpstr>Option 2</vt:lpstr>
      <vt:lpstr>Slide 14</vt:lpstr>
      <vt:lpstr>Slide 15</vt:lpstr>
      <vt:lpstr>Slide 16</vt:lpstr>
      <vt:lpstr>Slide 17</vt:lpstr>
      <vt:lpstr>Slide 18</vt:lpstr>
      <vt:lpstr>Slide 19</vt:lpstr>
      <vt:lpstr>Slide 20</vt:lpstr>
      <vt:lpstr>Slide 21</vt:lpstr>
      <vt:lpstr>Slide 22</vt:lpstr>
    </vt:vector>
  </TitlesOfParts>
  <Company>RPS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dc:creator>
  <cp:lastModifiedBy>st</cp:lastModifiedBy>
  <cp:revision>259</cp:revision>
  <dcterms:created xsi:type="dcterms:W3CDTF">2014-09-19T19:39:37Z</dcterms:created>
  <dcterms:modified xsi:type="dcterms:W3CDTF">2015-02-06T18:02:16Z</dcterms:modified>
</cp:coreProperties>
</file>