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59" r:id="rId5"/>
    <p:sldId id="279" r:id="rId6"/>
    <p:sldId id="280" r:id="rId7"/>
    <p:sldId id="272" r:id="rId8"/>
    <p:sldId id="274" r:id="rId9"/>
    <p:sldId id="275" r:id="rId10"/>
    <p:sldId id="276" r:id="rId11"/>
    <p:sldId id="277" r:id="rId12"/>
    <p:sldId id="278" r:id="rId13"/>
    <p:sldId id="273" r:id="rId14"/>
    <p:sldId id="270" r:id="rId15"/>
    <p:sldId id="269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69612-4FCA-45AD-A943-FD44B629C428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F6778-E91C-4DB2-8B4B-AB1990972B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20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kit tutorial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=RSWQkUS4kXk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kit tutorial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=RSWQkUS4kXk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kit tutorial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=RSWQkUS4kXk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kit tutorial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=RSWQkUS4kXk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kit tutorial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=RSWQkUS4kXk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kit tutorial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=RSWQkUS4kXk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4E93-5FD0-4A49-AC43-52BCA791A75E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BB63-1BA6-4662-BBEF-DB6047D1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7.jpeg"/><Relationship Id="rId5" Type="http://schemas.openxmlformats.org/officeDocument/2006/relationships/image" Target="../media/image8.jpe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14.jpeg"/><Relationship Id="rId5" Type="http://schemas.openxmlformats.org/officeDocument/2006/relationships/hyperlink" Target="http://www.youtube.com/watch?v=RSWQkUS4kXk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../media/image3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s://www.youtube.com/watch?v=l6Dd0EaEbqg" TargetMode="External"/><Relationship Id="rId18" Type="http://schemas.openxmlformats.org/officeDocument/2006/relationships/hyperlink" Target="https://www.youtube.com/watch?v=14857-mC09A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12" Type="http://schemas.openxmlformats.org/officeDocument/2006/relationships/hyperlink" Target="http://www.last.fm/music/John+Philip+Sousa/_/Stars+and+Stripes+Forever" TargetMode="External"/><Relationship Id="rId17" Type="http://schemas.openxmlformats.org/officeDocument/2006/relationships/hyperlink" Target="https://www.youtube.com/watch?v=P_BMzqwSdW8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s://www.youtube.com/watch?v=pG1W7JDWv50" TargetMode="External"/><Relationship Id="rId1" Type="http://schemas.openxmlformats.org/officeDocument/2006/relationships/audio" Target="../media/audio5.wav"/><Relationship Id="rId6" Type="http://schemas.openxmlformats.org/officeDocument/2006/relationships/image" Target="../media/image8.jpeg"/><Relationship Id="rId11" Type="http://schemas.openxmlformats.org/officeDocument/2006/relationships/hyperlink" Target="http://www.usa-flag-site.org/song-lyrics/stars-and-stripes-forever.shtml" TargetMode="External"/><Relationship Id="rId5" Type="http://schemas.openxmlformats.org/officeDocument/2006/relationships/image" Target="../media/image7.jpeg"/><Relationship Id="rId15" Type="http://schemas.openxmlformats.org/officeDocument/2006/relationships/hyperlink" Target="https://www.youtube.com/watch?v=LINsNCaxZ5U" TargetMode="External"/><Relationship Id="rId10" Type="http://schemas.openxmlformats.org/officeDocument/2006/relationships/hyperlink" Target="http://www.poets.org/poetsorg/poem/thanksgiving-day" TargetMode="External"/><Relationship Id="rId19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uact=8&amp;docid=po6yBNzlhoNP7M&amp;tbnid=3uaMU22cwI3-pM:&amp;ved=0CAUQjRw&amp;url=http://www.amazon.com/Red-Green-Blue-First-Colors/dp/product-description/0525423036&amp;ei=7-l0U9eqKJCWqAaDooDoBw&amp;bvm=bv.66699033,d.b2k&amp;psig=AFQjCNHxfEEoYJjuKzsJf27LFwlsSCQbow&amp;ust=1400257386480945" TargetMode="External"/><Relationship Id="rId9" Type="http://schemas.openxmlformats.org/officeDocument/2006/relationships/hyperlink" Target="http://www.watchknowlearn.org/Video.aspx?VideoID=34946&amp;CategoryID=9449" TargetMode="External"/><Relationship Id="rId14" Type="http://schemas.openxmlformats.org/officeDocument/2006/relationships/hyperlink" Target="https://www.youtube.com/watch?v=Mxrh1CrMmT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audio" Target="../media/audio6.wav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33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572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America: Symbols and Celebrations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362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Kindergarten Unit 4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334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Planning Team</a:t>
            </a:r>
          </a:p>
          <a:p>
            <a:pPr algn="ctr"/>
            <a:r>
              <a:rPr lang="en-US" dirty="0" smtClean="0"/>
              <a:t>Deborah Goff, Jenny Griffin, Kerri Wells, Jillian King, Krista Roth, and Jessica Falcon</a:t>
            </a:r>
          </a:p>
          <a:p>
            <a:pPr algn="ctr"/>
            <a:endParaRPr lang="en-US" b="1" dirty="0" smtClean="0"/>
          </a:p>
        </p:txBody>
      </p:sp>
      <p:pic>
        <p:nvPicPr>
          <p:cNvPr id="7" name="Picture 6" descr="K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"/>
            <a:ext cx="2438400" cy="221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SC00827.JPG"/>
          <p:cNvPicPr>
            <a:picLocks noChangeAspect="1"/>
          </p:cNvPicPr>
          <p:nvPr/>
        </p:nvPicPr>
        <p:blipFill>
          <a:blip r:embed="rId4" cstate="print"/>
          <a:srcRect t="25556" b="40000"/>
          <a:stretch>
            <a:fillRect/>
          </a:stretch>
        </p:blipFill>
        <p:spPr>
          <a:xfrm>
            <a:off x="381000" y="2971800"/>
            <a:ext cx="8305800" cy="214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~PP3591.WAV">
            <a:hlinkClick r:id="" action="ppaction://media"/>
          </p:cNvPr>
          <p:cNvPicPr>
            <a:picLocks noRot="1" noChangeAspect="1"/>
          </p:cNvPicPr>
          <p:nvPr>
            <a:wavAudioFile r:embed="rId1" name="~PP3591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200" y="2057400"/>
            <a:ext cx="1828800" cy="167640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2932" y="228600"/>
            <a:ext cx="15910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1331743"/>
              </p:ext>
            </p:extLst>
          </p:nvPr>
        </p:nvGraphicFramePr>
        <p:xfrm>
          <a:off x="152400" y="152401"/>
          <a:ext cx="7162800" cy="658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815"/>
                <a:gridCol w="4208145"/>
                <a:gridCol w="2148840"/>
              </a:tblGrid>
              <a:tr h="5472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Texts</a:t>
                      </a:r>
                      <a:endParaRPr lang="en-US" dirty="0"/>
                    </a:p>
                  </a:txBody>
                  <a:tcPr/>
                </a:tc>
              </a:tr>
              <a:tr h="5929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RL.K.4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Ask and answer questions about unknown words in a text.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RI.K.7 With prompting and support, describe the relationship between illustrations and the text in which they appear (e.g.., illustrations, descriptions, or procedures).</a:t>
                      </a:r>
                    </a:p>
                    <a:p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RI.K.2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prompting and support, identify the main topic and retell key details of a text.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RI.K.4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prompting and support, ask and answer questions about unknown words in a text.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</a:p>
                    <a:p>
                      <a:endParaRPr lang="en-US" sz="13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W.K.2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a combination of drawing, dictating, and writing to compose informative/explanatory texts in which they name what they are writing about and supply some information about the topic.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/>
                    </a:p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W.K.5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guidance and support from adults, focus on a topic, respond to questions and suggestions from peers, and add details to strengthen writing as needed.</a:t>
                      </a:r>
                    </a:p>
                    <a:p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W.K.7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Participate in shared research and writing projects (e.g., explore a number of books by a favorite author and express opinions about them).</a:t>
                      </a:r>
                    </a:p>
                    <a:p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SL.K.5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 drawings or other visual displays to descriptions as desired to provide additional detail. </a:t>
                      </a:r>
                    </a:p>
                    <a:p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SL.K.6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Speak audibly and express thoughts, feeling, and ideas clearly.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This Land is Your Land</a:t>
                      </a:r>
                    </a:p>
                    <a:p>
                      <a:r>
                        <a:rPr lang="en-US" sz="1600" dirty="0" smtClean="0"/>
                        <a:t>John Philip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Sousa</a:t>
                      </a:r>
                    </a:p>
                    <a:p>
                      <a:r>
                        <a:rPr lang="en-US" sz="1600" dirty="0" smtClean="0"/>
                        <a:t>The American Flag</a:t>
                      </a:r>
                    </a:p>
                    <a:p>
                      <a:r>
                        <a:rPr lang="en-US" sz="1600" dirty="0" smtClean="0"/>
                        <a:t>America the Beautiful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752600"/>
            <a:ext cx="14478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667000"/>
            <a:ext cx="1066800" cy="137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886200"/>
            <a:ext cx="99060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2" name="Picture 2" descr="http://amyfatek.files.wordpress.com/2011/12/america-the-beautiful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5181600"/>
            <a:ext cx="990600" cy="1257183"/>
          </a:xfrm>
          <a:prstGeom prst="rect">
            <a:avLst/>
          </a:prstGeom>
          <a:noFill/>
        </p:spPr>
      </p:pic>
      <p:pic>
        <p:nvPicPr>
          <p:cNvPr id="11" name="Picture 4" descr="http://ecx.images-amazon.com/images/I/51OrAKwo7ZL._SX258_BO1,204,203,200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572000"/>
            <a:ext cx="685800" cy="891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~PP2116.WAV">
            <a:hlinkClick r:id="" action="ppaction://media"/>
          </p:cNvPr>
          <p:cNvPicPr>
            <a:picLocks noRot="1" noChangeAspect="1"/>
          </p:cNvPicPr>
          <p:nvPr>
            <a:wavAudioFile r:embed="rId1" name="~PP2116.WAV"/>
          </p:nvPr>
        </p:nvPicPr>
        <p:blipFill>
          <a:blip r:embed="rId10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924606"/>
      </p:ext>
    </p:extLst>
  </p:cSld>
  <p:clrMapOvr>
    <a:masterClrMapping/>
  </p:clrMapOvr>
  <p:transition advTm="9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200" y="2057400"/>
            <a:ext cx="1828800" cy="175260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28600"/>
            <a:ext cx="1676400" cy="12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1847999"/>
              </p:ext>
            </p:extLst>
          </p:nvPr>
        </p:nvGraphicFramePr>
        <p:xfrm>
          <a:off x="152400" y="0"/>
          <a:ext cx="716280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815"/>
                <a:gridCol w="4756785"/>
                <a:gridCol w="1600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Texts</a:t>
                      </a:r>
                      <a:endParaRPr lang="en-US" dirty="0"/>
                    </a:p>
                  </a:txBody>
                  <a:tcPr/>
                </a:tc>
              </a:tr>
              <a:tr h="63052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RI.K.8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Identify the reasons an author gives to support points in a text.</a:t>
                      </a:r>
                    </a:p>
                    <a:p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RI.K.9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prompting and support, identify basic similarities in and differences between two texts on the same topic (e.g.., in illustrations, descriptions, or procedures).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</a:p>
                    <a:p>
                      <a:endParaRPr lang="en-US" sz="1200" dirty="0" smtClean="0">
                        <a:effectLst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W.K.1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a combination of drawing, dictating, and writing to compose opinion pieces in which they tell a reader the topic or the name of the book they are writing about and state an opinion or preference about the topic or book (e.g.., My favorite book is . . .)</a:t>
                      </a:r>
                    </a:p>
                    <a:p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W.K.2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a combination of drawing, dictating, and writing to compose informative/explanatory texts in which they name what they are writing about and supply some information about the topic.</a:t>
                      </a:r>
                    </a:p>
                    <a:p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W.K.5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guidance and support from adults, focus on a topic, respond to questions and suggestions from peers, and add details to strengthen writing as needed.</a:t>
                      </a:r>
                    </a:p>
                    <a:p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W.K.6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guidance and support from adults, use a variety of digital tools to produce and publish writing, including in collaboration with peers.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</a:p>
                    <a:p>
                      <a:endParaRPr lang="en-US" sz="1200" dirty="0" smtClean="0">
                        <a:effectLst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W.K.7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Participate in shared research and writing projects (e.g., explore a number of books by a favorite author and express opinions about them).</a:t>
                      </a:r>
                    </a:p>
                    <a:p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W.K.8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guidance and support from adults, recall information from experiences or gather information from provided sources to answer a question.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SL.K.5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 drawings or other visual displays to descriptions as desired to provide additional detail. </a:t>
                      </a:r>
                    </a:p>
                    <a:p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SL.K.6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Speak audibly and express thoughts, feeling, and ideas clearly.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Bald Eagle,</a:t>
                      </a:r>
                      <a:r>
                        <a:rPr lang="en-US" sz="1400" baseline="0" dirty="0" smtClean="0"/>
                        <a:t> Liberty Bell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Option:</a:t>
                      </a:r>
                    </a:p>
                    <a:p>
                      <a:r>
                        <a:rPr lang="en-US" sz="1400" baseline="0" dirty="0" smtClean="0"/>
                        <a:t> Story Kit: My Favorite Symbol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dirty="0" smtClean="0">
                          <a:hlinkClick r:id="rId5"/>
                        </a:rPr>
                        <a:t>Story Kit</a:t>
                      </a:r>
                      <a:r>
                        <a:rPr lang="en-US" sz="1400" baseline="0" dirty="0" smtClean="0">
                          <a:hlinkClick r:id="rId5"/>
                        </a:rPr>
                        <a:t> </a:t>
                      </a:r>
                      <a:r>
                        <a:rPr lang="en-US" sz="1400" dirty="0" smtClean="0">
                          <a:hlinkClick r:id="rId5"/>
                        </a:rPr>
                        <a:t>Tutorial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743200"/>
            <a:ext cx="762000" cy="76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724400"/>
            <a:ext cx="762000" cy="83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 descr="http://ecx.images-amazon.com/images/I/510nKIumwbL._SL500_AA300_.jpg"/>
          <p:cNvPicPr>
            <a:picLocks noChangeAspect="1" noChangeArrowheads="1"/>
          </p:cNvPicPr>
          <p:nvPr/>
        </p:nvPicPr>
        <p:blipFill>
          <a:blip r:embed="rId8" cstate="print"/>
          <a:srcRect l="13334" r="12000"/>
          <a:stretch>
            <a:fillRect/>
          </a:stretch>
        </p:blipFill>
        <p:spPr bwMode="auto">
          <a:xfrm>
            <a:off x="6477000" y="3581400"/>
            <a:ext cx="739648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2" descr="http://ecx.images-amazon.com/images/I/51UeSP4rZ%2BL._SX258_BO1,204,203,200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5715000"/>
            <a:ext cx="751131" cy="962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~PP1236.WAV">
            <a:hlinkClick r:id="" action="ppaction://media"/>
          </p:cNvPr>
          <p:cNvPicPr>
            <a:picLocks noRot="1" noChangeAspect="1"/>
          </p:cNvPicPr>
          <p:nvPr>
            <a:wavAudioFile r:embed="rId1" name="~PP1236.WAV"/>
          </p:nvPr>
        </p:nvPicPr>
        <p:blipFill>
          <a:blip r:embed="rId10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107406"/>
      </p:ext>
    </p:extLst>
  </p:cSld>
  <p:clrMapOvr>
    <a:masterClrMapping/>
  </p:clrMapOvr>
  <p:transition advTm="25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2057400"/>
            <a:ext cx="1752600" cy="182880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999" y="10340"/>
              <a:ext cx="2085" cy="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28600"/>
            <a:ext cx="1600200" cy="12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9959203"/>
              </p:ext>
            </p:extLst>
          </p:nvPr>
        </p:nvGraphicFramePr>
        <p:xfrm>
          <a:off x="304800" y="152400"/>
          <a:ext cx="6934201" cy="654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343400"/>
                <a:gridCol w="1905001"/>
              </a:tblGrid>
              <a:tr h="7084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Standards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Texts</a:t>
                      </a:r>
                      <a:endParaRPr lang="en-US" sz="1600" dirty="0"/>
                    </a:p>
                  </a:txBody>
                  <a:tcPr/>
                </a:tc>
              </a:tr>
              <a:tr h="58356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RI.K.8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Identify the reasons an author gives to support points in a text.</a:t>
                      </a:r>
                    </a:p>
                    <a:p>
                      <a:endParaRPr 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RI.K.9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prompting and support, identify basic similarities in and differences between two texts on the same topic (e.g.., in illustrations, descriptions, or procedures).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</a:p>
                    <a:p>
                      <a:endParaRPr lang="en-US" sz="800" dirty="0" smtClean="0">
                        <a:effectLst/>
                      </a:endParaRPr>
                    </a:p>
                    <a:p>
                      <a:r>
                        <a:rPr lang="en-US" sz="1200" b="1" dirty="0" smtClean="0"/>
                        <a:t>W.K.1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a combination of drawing, dictating, and writing to compose opinion pieces in which they tell a reader the topic or the name of the book they are writing about and state an opinion or preference about the topic or book (e.g.., My favorite book is . . .)</a:t>
                      </a:r>
                      <a:endParaRPr lang="en-US" sz="1200" dirty="0" smtClean="0"/>
                    </a:p>
                    <a:p>
                      <a:endParaRPr lang="en-US" sz="800" dirty="0" smtClean="0"/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W.K.2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a combination of drawing, dictating, and writing to compose informative/explanatory texts in which they name what they are writing about and supply some information about the topic.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</a:p>
                    <a:p>
                      <a:endParaRPr lang="en-US" sz="800" dirty="0" smtClean="0">
                        <a:effectLst/>
                      </a:endParaRPr>
                    </a:p>
                    <a:p>
                      <a:r>
                        <a:rPr lang="en-US" sz="1200" b="1" dirty="0" smtClean="0"/>
                        <a:t>W.K.5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guidance and support from adults, focus on a topic, respond to questions and suggestions from peers, and add details to strengthen writing as needed.</a:t>
                      </a:r>
                      <a:endParaRPr lang="en-US" sz="1200" dirty="0" smtClean="0"/>
                    </a:p>
                    <a:p>
                      <a:endParaRPr lang="en-US" sz="800" dirty="0" smtClean="0"/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W.K.7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Participate in shared research and writing projects (e.g., explore a number of books by a favorite author and express opinions about them).</a:t>
                      </a:r>
                    </a:p>
                    <a:p>
                      <a:endParaRPr 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W.K.8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guidance and support from adults, recall information from experiences or gather information from provided sources to answer a question.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</a:p>
                    <a:p>
                      <a:endParaRPr lang="en-US" sz="800" dirty="0" smtClean="0">
                        <a:effectLst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SL.K.5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 drawings or other visual displays to descriptions as desired to provide additional detail. </a:t>
                      </a:r>
                    </a:p>
                    <a:p>
                      <a:endParaRPr 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SL.K.6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Speak audibly and express thoughts, feeling, and ideas clearly.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Statue of Liberty, </a:t>
                      </a:r>
                    </a:p>
                    <a:p>
                      <a:r>
                        <a:rPr lang="en-US" sz="1600" dirty="0" smtClean="0"/>
                        <a:t>White House,</a:t>
                      </a:r>
                    </a:p>
                    <a:p>
                      <a:r>
                        <a:rPr lang="en-US" sz="1600" dirty="0" smtClean="0"/>
                        <a:t>Duck for President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752600"/>
            <a:ext cx="838200" cy="76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505200"/>
            <a:ext cx="857255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181600"/>
            <a:ext cx="1143000" cy="1462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6" descr="https://images.contentreserve.com/ImageType-400/1300-1/B81/588/80/%7BB8158880-B16B-4D8F-ADCB-0C7AFD591FEA%7DImg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267200"/>
            <a:ext cx="685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http://img2.imagesbn.com/p/9781404822221_p0_v1_s260x4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2438400"/>
            <a:ext cx="764261" cy="990600"/>
          </a:xfrm>
          <a:prstGeom prst="rect">
            <a:avLst/>
          </a:prstGeom>
          <a:noFill/>
        </p:spPr>
      </p:pic>
      <p:pic>
        <p:nvPicPr>
          <p:cNvPr id="12" name="~PP3771.WAV">
            <a:hlinkClick r:id="" action="ppaction://media"/>
          </p:cNvPr>
          <p:cNvPicPr>
            <a:picLocks noRot="1" noChangeAspect="1"/>
          </p:cNvPicPr>
          <p:nvPr>
            <a:wavAudioFile r:embed="rId1" name="~PP3771.WAV"/>
          </p:nvPr>
        </p:nvPicPr>
        <p:blipFill>
          <a:blip r:embed="rId10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874643"/>
      </p:ext>
    </p:extLst>
  </p:cSld>
  <p:clrMapOvr>
    <a:masterClrMapping/>
  </p:clrMapOvr>
  <p:transition advTm="94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799" y="152400"/>
            <a:ext cx="1582057" cy="121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8898092"/>
              </p:ext>
            </p:extLst>
          </p:nvPr>
        </p:nvGraphicFramePr>
        <p:xfrm>
          <a:off x="152400" y="152401"/>
          <a:ext cx="7315200" cy="663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3688080"/>
                <a:gridCol w="2438400"/>
              </a:tblGrid>
              <a:tr h="343333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Essential Questions</a:t>
                      </a:r>
                      <a:endParaRPr lang="en-US" dirty="0"/>
                    </a:p>
                  </a:txBody>
                  <a:tcPr/>
                </a:tc>
              </a:tr>
              <a:tr h="6866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RL.K.4             W.K.2      </a:t>
                      </a:r>
                    </a:p>
                    <a:p>
                      <a:r>
                        <a:rPr lang="en-US" sz="1400" dirty="0" smtClean="0"/>
                        <a:t>RI.K.2              W.K.8</a:t>
                      </a:r>
                    </a:p>
                    <a:p>
                      <a:r>
                        <a:rPr lang="en-US" sz="1400" dirty="0" smtClean="0"/>
                        <a:t>SL.K.2              SL.K.4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6866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RI.K.2             SL.K.2</a:t>
                      </a:r>
                    </a:p>
                    <a:p>
                      <a:r>
                        <a:rPr lang="en-US" sz="1400" dirty="0" smtClean="0"/>
                        <a:t>RI.K.3             SL.K.4</a:t>
                      </a:r>
                    </a:p>
                    <a:p>
                      <a:r>
                        <a:rPr lang="en-US" sz="1400" dirty="0" smtClean="0"/>
                        <a:t>RI.K.7             W.K.2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8869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RL.K.7            W.K.1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RI.K.2             W.K.2</a:t>
                      </a:r>
                    </a:p>
                    <a:p>
                      <a:r>
                        <a:rPr lang="en-US" sz="1400" dirty="0" smtClean="0"/>
                        <a:t>RI.K.3             W.K.8</a:t>
                      </a:r>
                    </a:p>
                    <a:p>
                      <a:r>
                        <a:rPr lang="en-US" sz="1400" dirty="0" smtClean="0"/>
                        <a:t>RI.K.7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dirty="0" smtClean="0"/>
                        <a:t>Why</a:t>
                      </a:r>
                      <a:r>
                        <a:rPr lang="en-US" sz="1400" b="1" i="1" u="none" baseline="0" dirty="0" smtClean="0"/>
                        <a:t> are symbols and celebrations important?</a:t>
                      </a:r>
                      <a:endParaRPr lang="en-US" sz="1400" b="1" i="1" u="none" dirty="0"/>
                    </a:p>
                  </a:txBody>
                  <a:tcPr/>
                </a:tc>
              </a:tr>
              <a:tr h="10872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RL.K.4           W.K.5</a:t>
                      </a:r>
                    </a:p>
                    <a:p>
                      <a:r>
                        <a:rPr lang="en-US" sz="1400" dirty="0" smtClean="0"/>
                        <a:t>RL.K.7           W.K.7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RI.K.2            SL.K.5</a:t>
                      </a:r>
                    </a:p>
                    <a:p>
                      <a:r>
                        <a:rPr lang="en-US" sz="1400" dirty="0" smtClean="0"/>
                        <a:t>RI.K.4            SL.K.6</a:t>
                      </a:r>
                    </a:p>
                    <a:p>
                      <a:r>
                        <a:rPr lang="en-US" sz="1400" dirty="0" smtClean="0"/>
                        <a:t>W.K.2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u="none" dirty="0"/>
                    </a:p>
                  </a:txBody>
                  <a:tcPr/>
                </a:tc>
              </a:tr>
              <a:tr h="10872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RI.K.8         W.K.6</a:t>
                      </a:r>
                    </a:p>
                    <a:p>
                      <a:r>
                        <a:rPr lang="en-US" sz="1400" dirty="0" smtClean="0"/>
                        <a:t>RI.K.9         W.K.7</a:t>
                      </a:r>
                    </a:p>
                    <a:p>
                      <a:r>
                        <a:rPr lang="en-US" sz="1400" dirty="0" smtClean="0"/>
                        <a:t>W.K.1        </a:t>
                      </a:r>
                      <a:r>
                        <a:rPr lang="en-US" sz="1400" baseline="0" dirty="0" smtClean="0"/>
                        <a:t> W.K.8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W.K.2         SL.K.5</a:t>
                      </a:r>
                    </a:p>
                    <a:p>
                      <a:r>
                        <a:rPr lang="en-US" sz="1400" dirty="0" smtClean="0"/>
                        <a:t>W.K.5         SL.K.6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u="none" dirty="0"/>
                    </a:p>
                  </a:txBody>
                  <a:tcPr/>
                </a:tc>
              </a:tr>
              <a:tr h="15465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RI.K.8         W.K.7</a:t>
                      </a:r>
                    </a:p>
                    <a:p>
                      <a:r>
                        <a:rPr lang="en-US" sz="1400" dirty="0" smtClean="0"/>
                        <a:t>RI.K.9         W.K.8</a:t>
                      </a:r>
                    </a:p>
                    <a:p>
                      <a:r>
                        <a:rPr lang="en-US" sz="1400" dirty="0" smtClean="0"/>
                        <a:t>W.K.1         SL.K.5</a:t>
                      </a:r>
                    </a:p>
                    <a:p>
                      <a:r>
                        <a:rPr lang="en-US" sz="1400" dirty="0" smtClean="0"/>
                        <a:t>W.K.2         SL.K.6</a:t>
                      </a:r>
                    </a:p>
                    <a:p>
                      <a:r>
                        <a:rPr lang="en-US" sz="1400" dirty="0" smtClean="0"/>
                        <a:t>W.K.5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u="none" dirty="0" smtClean="0"/>
                        <a:t>Why are symbols and celebrations important?</a:t>
                      </a:r>
                      <a:endParaRPr lang="en-US" sz="1400" b="1" i="1" u="non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~PP3162.WAV">
            <a:hlinkClick r:id="" action="ppaction://media"/>
          </p:cNvPr>
          <p:cNvPicPr>
            <a:picLocks noRot="1" noChangeAspect="1"/>
          </p:cNvPicPr>
          <p:nvPr>
            <a:wavAudioFile r:embed="rId1" name="~PP316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027.WAV">
            <a:hlinkClick r:id="" action="ppaction://media"/>
          </p:cNvPr>
          <p:cNvPicPr>
            <a:picLocks noRot="1" noChangeAspect="1"/>
          </p:cNvPicPr>
          <p:nvPr>
            <a:wavAudioFile r:embed="rId1" name="~PP102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413" y="838200"/>
            <a:ext cx="7113587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73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2838.WAV">
            <a:hlinkClick r:id="" action="ppaction://media"/>
          </p:cNvPr>
          <p:cNvPicPr>
            <a:picLocks noRot="1" noChangeAspect="1"/>
          </p:cNvPicPr>
          <p:nvPr>
            <a:wavAudioFile r:embed="rId1" name="~PP283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4229100" cy="547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86000"/>
            <a:ext cx="4458575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6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obot-kingdom.com/wp-content/uploads/2013/09/Share_Logo.jpg"/>
          <p:cNvPicPr>
            <a:picLocks noChangeAspect="1" noChangeArrowheads="1"/>
          </p:cNvPicPr>
          <p:nvPr/>
        </p:nvPicPr>
        <p:blipFill>
          <a:blip r:embed="rId3" cstate="print"/>
          <a:srcRect t="25373"/>
          <a:stretch>
            <a:fillRect/>
          </a:stretch>
        </p:blipFill>
        <p:spPr bwMode="auto">
          <a:xfrm>
            <a:off x="990600" y="533400"/>
            <a:ext cx="68072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581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RESOURCES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4864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Susan Hensley</a:t>
            </a:r>
          </a:p>
          <a:p>
            <a:r>
              <a:rPr lang="en-US" sz="1400" dirty="0" smtClean="0"/>
              <a:t>Elementary Curriculum Specialist</a:t>
            </a:r>
          </a:p>
          <a:p>
            <a:r>
              <a:rPr lang="en-US" b="1" dirty="0" smtClean="0"/>
              <a:t>shensley@rps.k12.ar.us</a:t>
            </a:r>
            <a:endParaRPr lang="en-US" b="1" dirty="0"/>
          </a:p>
        </p:txBody>
      </p:sp>
      <p:pic>
        <p:nvPicPr>
          <p:cNvPr id="8" name="Picture 7" descr="R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5715000"/>
            <a:ext cx="809297" cy="609600"/>
          </a:xfrm>
          <a:prstGeom prst="rect">
            <a:avLst/>
          </a:prstGeom>
        </p:spPr>
      </p:pic>
      <p:pic>
        <p:nvPicPr>
          <p:cNvPr id="9" name="Picture 8" descr="2014-09-18 08-56-10.436.jpg"/>
          <p:cNvPicPr>
            <a:picLocks noChangeAspect="1"/>
          </p:cNvPicPr>
          <p:nvPr/>
        </p:nvPicPr>
        <p:blipFill>
          <a:blip r:embed="rId5" cstate="print"/>
          <a:srcRect l="17500" t="11667" r="12500"/>
          <a:stretch>
            <a:fillRect/>
          </a:stretch>
        </p:blipFill>
        <p:spPr>
          <a:xfrm>
            <a:off x="685800" y="5334000"/>
            <a:ext cx="112718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~PP1527.WAV">
            <a:hlinkClick r:id="" action="ppaction://media"/>
          </p:cNvPr>
          <p:cNvPicPr>
            <a:picLocks noRot="1" noChangeAspect="1"/>
          </p:cNvPicPr>
          <p:nvPr>
            <a:wavAudioFile r:embed="rId1" name="~PP1527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1232"/>
          <a:stretch>
            <a:fillRect/>
          </a:stretch>
        </p:blipFill>
        <p:spPr bwMode="auto">
          <a:xfrm>
            <a:off x="457200" y="838200"/>
            <a:ext cx="8237537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414.WAV">
            <a:hlinkClick r:id="" action="ppaction://media"/>
          </p:cNvPr>
          <p:cNvPicPr>
            <a:picLocks noRot="1" noChangeAspect="1"/>
          </p:cNvPicPr>
          <p:nvPr>
            <a:wavAudioFile r:embed="rId1" name="~PP141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4200" y="2514600"/>
            <a:ext cx="5791200" cy="1211263"/>
            <a:chOff x="609" y="1451"/>
            <a:chExt cx="13940" cy="2736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609" y="1451"/>
              <a:ext cx="13940" cy="2736"/>
            </a:xfrm>
            <a:prstGeom prst="leftRightArrow">
              <a:avLst>
                <a:gd name="adj1" fmla="val 50000"/>
                <a:gd name="adj2" fmla="val 10190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244" y="2322"/>
              <a:ext cx="8441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Essential Question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38600" y="4114800"/>
            <a:ext cx="3886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i="1" dirty="0" smtClean="0"/>
          </a:p>
          <a:p>
            <a:pPr algn="ctr"/>
            <a:r>
              <a:rPr lang="en-US" b="1" i="1" dirty="0" smtClean="0"/>
              <a:t>Why are symbols and celebrations important?</a:t>
            </a:r>
          </a:p>
          <a:p>
            <a:pPr marL="342900" indent="-342900"/>
            <a:endParaRPr lang="en-US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286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ecx.images-amazon.com/images/I/51ecCV9E2ZL._SX258_BO1,204,203,20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2476500" cy="3190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124200" y="609601"/>
            <a:ext cx="411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America: </a:t>
            </a:r>
          </a:p>
          <a:p>
            <a:r>
              <a:rPr lang="en-US" sz="3600" b="1" dirty="0" smtClean="0"/>
              <a:t>Symbols and Celebrations</a:t>
            </a:r>
            <a:endParaRPr lang="en-US" sz="3600" b="1" dirty="0"/>
          </a:p>
        </p:txBody>
      </p:sp>
      <p:pic>
        <p:nvPicPr>
          <p:cNvPr id="13" name="Picture 12" descr="K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533400"/>
            <a:ext cx="2438400" cy="221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~PP2529.WAV">
            <a:hlinkClick r:id="" action="ppaction://media"/>
          </p:cNvPr>
          <p:cNvPicPr>
            <a:picLocks noRot="1" noChangeAspect="1"/>
          </p:cNvPicPr>
          <p:nvPr>
            <a:wavAudioFile r:embed="rId1" name="~PP2529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8288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Pacing Guide Here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5300"/>
            <a:ext cx="9144000" cy="5845969"/>
          </a:xfrm>
          <a:prstGeom prst="rect">
            <a:avLst/>
          </a:prstGeom>
        </p:spPr>
      </p:pic>
      <p:pic>
        <p:nvPicPr>
          <p:cNvPr id="4" name="~PP2866.WAV">
            <a:hlinkClick r:id="" action="ppaction://media"/>
          </p:cNvPr>
          <p:cNvPicPr>
            <a:picLocks noRot="1" noChangeAspect="1"/>
          </p:cNvPicPr>
          <p:nvPr>
            <a:wavAudioFile r:embed="rId1" name="~PP286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86295" y="844550"/>
            <a:ext cx="168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25602" name="AutoShape 2" descr="data:image/jpeg;base64,/9j/4AAQSkZJRgABAQAAAQABAAD/2wCEAAkGBxQTEhUUExQWFhUXGBgXGBgYGBgaFxgaFxcXGB0XHBUcHCggGBwlHBcXITEhJSksLi4uFx8zODMsNygtLisBCgoKDg0OGxAQGywkICQtLCwsLCwsLCwsLC8sLCwsLCwsLCwsLCwsLCwsLCwsLCwsLCwsLCwsLCwsLCwsLCwsLP/AABEIAOEA4QMBIgACEQEDEQH/xAAbAAABBQEBAAAAAAAAAAAAAAAGAAIDBAUBB//EAD8QAAEDAgQDBgMGBQMDBQAAAAEAAhEDIQQFEjFBUWEGEyJxgZEyodEUFUKxwfAjM1Ji4SSS8XKCsgdTc4Oi/8QAGgEAAgMBAQAAAAAAAAAAAAAAAQMAAgQFBv/EACoRAAICAQQCAQQCAgMAAAAAAAABAhEDBBIhMRNBUQUUImEycVKBFSNC/9oADAMBAAIRAxEAPwAOeLJUynPNksPRJK6zdcjG65Huelw4rSpZfxIVxuACV50UeUwDZRF5KKG5cF1uVhB5geX9AmAVMGWkIpGVhOZlIVfOl6J5QQYbpNai5mSt3geykGUt5BD7hfAfKC9MWUNcnqjL7rEf4T/utqj1P6J5QMw5IvC6WyZRYMIwuLQRqFyOP+VIMsagtUvgPka7QJhpS0SYhFv3a2yRywcEfu/0Dy/oEoKhIkowdlgTH5aPJD7q/RPL+gTrMlqZosi37sC4csCH3K+CeUD3bpFpRecqC47LQrLPfoHkBQ2GydQuLomGXBP+7wr+f9A8gMOsoyUUfdoVetlwgqeew+UH6YupXNhTVMLpK48WTk7VjE7Vkcrif3iSnASFputTK6YWawQtnKgq5OhWU1abVMKa5TarAWJyQkjbTUjWpwCewWVXMg0MTw3ZOAUgdKo8iIRhkFOaFIDdNqPABJ2AknyVHNBQu6hJnJTYHLXVabKvfOGpusNDGkQ64BMXIBE+SiIi3Eb/AL80mGaORtIZLG4q2Yjcof3oeapLuJAuR622tYLY0Jy5Mfv5K6SigTm59lbFNfswS6w9yBJ6D6J2HY4O0vvaQ4bf4PRVqmFPfamgNc4b3k7b3jl7LRDiCGuMuiQek/n9Fj895dtmp4ksO4aWLndyu4ZgAiZ357yRx8lIWrYmYiDuuiXcqZxTJRsgwUlmZ4xwa0sJEOEgcd9z7LUfVDRJ22H74puHo1Kp4hvIfVHybOS8Y2yGi0uaDpLZ4HdddSRDgchEdT1WbiKGklp4IQzqbaQJQaM0sCicxXXU1DUatEWUMfMcNaYWOW2hEuLZLUM1n+IhbMD5Y3E+SDukk5JP4HkLzdb+UMQ9dEuUiAlZnURGX0a9MKbu+iipBWiVzpMUNpsT9K7ThdLyAYF/14Jd8BSGtuqpZUq1+7pGAB4vWDvHAJ9SuHMDtRaCbxv1CtdmaoEuiS6QY3ETa8bSs2fe4XE2afFy210RY2sKLSXus3jz6eaF8Znbq0sADWHjMuMX32CIMbgu8f4zLAbMjjzJlYWZ4dgxDGMAAAEgc3H6BCdqBXEo76DPI8K8YanNQABpeJE6ABw8QkAO/FICFaOOr1XtaGwxrvE4T4oPE9TwCOMZiQyixjYlwDW3mLASOEBpnzIWRAAt7f4WfSRbtls80uKEqWYYmBpZBdIPOOqs13kNJ3IGyz8KNV5uSnajP40DS6dZW7G4DBVHP1vqOnr+g2C1KzC10PMz8LuvLpx91Zwbf3+/VWMTTlu3Uemy5a1b8u6RsyaVKG2LM6gd+jj87/qpJTKW7vP9E8tsu5HlI5L7GxZR1awaJO35lPAVCg8V3AtPgBgeexKL4VhjG2T4DCuqu1Ot04BFWBwgFvZRYPCaW7BaUHSdMF0WkwJ4SQFgy5HI1RjRYpARYysLtBR8YPMe8fsLboGxm3MjbabFZuegFjHNcHcjMgiOamnbWQrlVxB57fyVdwVsiyr1AuvHoyFLFixhB1f4yjPEN8JQni6cErXg7GYuyskuyktNGgiJuPNEuU7IYBRNlBskZ3wIy+jbo2T62KZTA1uDdXRNphVsXhtVenUddjWkEcA4nf5/Jc2c4xTcisI7pUaDBO21rjrddJEEi4E7dOCq4nGMBgPFyG6QRqkmIj92VylRDZjcmT7AfkEqE26dcBlHa6MnCjUS8gSbwNuXutbD4RrjJbfiePv6KrTwr2kyWmTMNEQPe5V6hWaN7WvP+VbLK1+J1sWWDjVkOIpaXECw4dEIVHF9Z7he5AjjA4eyLsy8YGgxLT4hffiFTwmShjNOqOZ4kchyBWbUZIxirZkhGssnEhyN7oGubtBYTtp3PkditdtElWaeHaWwARtBsPnzVqhU0tEwXbEgR8li+6k1UECUIXc3ZTbhiBeABzVR2XOLpptmTLrgN+fHyWtUxPAx6pjcWOYVWsk/5ckhnjB/iivTBbuCI9vdWC6RbjyEpwrzxlR4SppaALRaPIpD0r7Hfer4KjME7W43EgGPUrr6Th1WpTxXNSB7U1ZMsOmK3459oEs/wwfReQCHtadNyL+hQx2VzLuagY8w1xi/4XfoD8rL0bPMGDRqEC+kn2QTTwrXjhqmx877rt6HN5sTjMniS5ielYMy24VxlYTpvMTtbkvP8ozmphyKdQEsG17gf2nYjoituf0CwudUaGiAZOlw1EC7TwkrHqNLOD45RE/k2MHcE8yVSz9oFNoAiDw8iu4CDS/g1C8H4S52oenRVs+qk6W9JMJeFPyIrk/iZBM2Veq1TAKKourFmMp1vhKEMafGUX4keEoMxroqOWrTv8hmLsZK6md50SWzchxCW8UT5KLIan9EU5S3wrNqnSoVlNhh2VbPQ80tFOzn2nkAC438mx6q1QarIZ+q5+/bJMUBnZzBVS8PiA25J49AEZUHyBCy6uEdSDntd4bnSevI8Vaw5e1ollgOBkxvMcfS6055eX8lQTRlRVXTaJBsZ2ulSOoeG4/dldo0Q2HO9By6nquJqNTteyHLH48SS3TK2EwXdsAA/wCmZkA9OSm7gbuulVr6jZcFGfjPok49K5PdkDLI5fx4Q1+I4N/wEmBxTzUaNgo/tRW6OKK6Qv8AH27OHBniuDAdQuGsdyVxlUm9wOB535ckymC4/B04MhdFEt4b3Kk748077YeIVaYfwZE6tEJ9LFBSeB3QqticEQZEJbxQlx0Tx+4suVMZpgEEtMgutDfO8idpAKEcRh+5q6D8My08hMb89ltMqObYix3B5KE5RSfJbqDht4iQONgUcK8EnfTG4s211IbTANqg1NA3j1kjh6JlTJQRqpviOd4PATwK5gy9rnN0y5sEgXb4pIPMei1WNe6CaUu4G7QPe/qtDzbOma2oy5Mer9roUz3bjDQXQ0gjmfCRz/VWsqxFZ9P/AFBPezeQNjcRA5fMKctLXeKb9TE/RWgUY54ZFxX9mPUKnRE4Jj22VjSq1Q30g3Ow5efQqSmocsTGDk6RVxAsUE4/+aUe42lA9ECZiP4jls0slJ2i0ItSpkfokmykuhQ0hCK8p+G6FWuuEXZQJasWtfQrIaAxLWt1OOkAEybCBxHNQZHmgxHjaIElpEyBABk+c7IX7b49xeKQPhaASP7iJn2I+am7CtJpvPAPMjmNLdvKbiR67Ln1xyUrgKcywrBSq1AAXhj3Bx8RDg0kQTMQYWVleExFdrYr1JIBPwwJE8j0WrmTwMPVbAB7p8RsW6TcLNy/IQcOHtqOa9zGkEPcACWNdsLRcCFk1OT/AMpm7TJRxuUvkvZZjqtCu7Dve2pDWvDtIBGohpaSLTcGenVZmBfiK5f/AB6lnvEAsgBpHE+fyT+y+HaXEOEVAdNSSSS4XBk8DeOo8ln4DD4ZzqnfOa095U3c4WmwgOHVVhiUefY51b/0bmDw9Zjwe8qPGxB0ab+Sz8PXxFV9QNrPEVHNAAYRAPM+YstXKq9Bn8OnUaeTQ4k8zuSsnJ8XTZUrB7mt/iVPiPVv0PsnUJTk9zr+uCarisRRg1Ha6bnBpJaAWzx8PD98lu03S0O/YjdD2dY9tYCjSOskgucPhaAd5W7gqOljQepjzJP6q8ROZfgm1TJKl3MadnOv6AmPdW8Y3TDbmOPnfbgqbmAjqCCDyIV3v2uHibpdxIFndehQl2mJVbaKwXeCTrLhCuhZ26mpYjhuoNae0hRqyybXRZqUGvFt1UbR0u3/AGFKzmp7OHI/mlu+n0NtTVPshwxBquI30tn3O60mVYWTo0unmI67q3Rqc7rLqMN8orucXTLGNoBzSY5nrshTA4573Bpb4T8JBPh9OKLaNW+ypZnhadNjqmkCJJjjJ+sLLik8cv7NSanGpGR97DV3URUnSJ2NpDp4Tw8wruX4exP4uJO88V59V16yXElxMzzRLl2f1AGB7Q6CJdcOLeRI384leh1X06WTHGWJitPnjjbs2cc06eAA5fuyA8z/AJpRvicdTewua4ARJEglvQ+SB80H8Rytocfje0rv3zsg1NSTEl1C5xjbowyYeEIRp7ovwLRoFpMF0bEwJgdVz9e6SEzVuijn/Zp2Iqh7XhoIAdIk24jny9Fo5LlbaMBkhviN9z8LZPmWz6q3gsRr+EeG19uHLitbL8NqN9h+a5WbOoQsEIuTo7g8C0NcXgEGYaRO9v1+ar90NhYcegAAgegCu46twb5BVHgRHv1PJZ9Pjf8AOXbLznf9IhfhWEyBBtJEAmCDci9iAoX5dTJJLRz2H0VpSaVrpIX5JfJQZlzAZDQD0AHzhZuPdQD9Pdh75khrRaeZ2lEIasHs/TaWu1XfqdqneQePkLx1JVWwPJL5G4bFU2uANJzJIi0ieFhsVNWzLS/Q2m55gOsRsf8AlNx+NcwmaNgdOoPgkTA/DxVfEPd9ocWBvwMNzAiWn3mApuoo5N9ln710malN7W7SYIHnCsYvMQwshpdqJAA38MT+fyWXjcTVqk0XNYyRJIk2B1GOe3yKlzaiWmgGxPjidrNaLkdBdTcC2WTmjv8A2X+7VJWzHQGeAkuMaREgwDHndNw5rz4mMI6NcD+SjzwGaOmJ1OjlspbJzR370dP8l/u1OxObBjGuLTJ4WkGJ/VLC99I1tYW8Ya6drRaN0s6pDXRA/qd/4q250Tmi/g8Y17Zaf3+/yTMFjRUbqEi5F+hI/RY+k4Zwj+U+4M2aYuD0MD5cr2uzxml6n/ychuthT5Ntp1CDv+ag1FpuntUz2ahPuo/gfe9U+ztHETbisrtbiSaTWA7uv6Ax8ypsSCLjccAs7PMTTqMb+GoCDBEE2IIn5pPhSmmK3OmmNo5e18NOwHqJ/wCFz7mcAC0gzz4K1gKkgxuY/ILUZQLxIkAbdei2PUzwq74KY4uTpFKpgadNvhaAYuefqgrMR/Ed6I7xJlp5oGzH+Y5a9HPfLdd8D4JqVMpaAursJLqcDSGibjzC3cY/xYVvOpMc4Lfqh9huPMIiwWCqPxDXlvgptOk8yZA9ZM/9q5+raVN/DK1+SL3Z57g4NcC2RAsSN9590auhjIHFUsuohsl2zBHpYx7ymm5gACfE6P30hea2757fSGZJquFVnQ07+y45icbxayfx4/vyW666MrIqdNO0yVM0BdYAquRKIIWbjMrlxfScWPO8GzupBBC2Qy/Rd03VdxNtg+/Kqjx/FqOcN4JAH+1ov7qdmWltXXO4aDNo0ket4W1o/wArvdqbibDHzDL9ekgw9plpEeovwKgxuXuqBly0sLtMFuxjnyiPJblSny3XBTR3IjiYP2KvwrVP/wAJuOwhLWa6mlzTYksBPhAJvbebdVvFqFe3jWB2GLxqbrdIgmfDtAueCdhgsk1GwbSZrH8MSf8AfS+qtYjCOIY57r0zu4tGqWxJOwuhLEjBd3Oh+rTcdxpExtqgQOs+6e9j/up+p2qzCBIMA1IA9gPLbcLV9ouOX37BQb18G17Cx2xEeXUKvl+DFFukmw/EYE3PXyVrL6c0gsjtyz/Sm342f+SzxheTaGvZtEpra4EnUIHxXFuh5eq5hPgb7/MoJDZo5h/8lT5EJuPEptr4JdBtiK1PcPZH/U36qs1rCb6XsNiLED6IQy12Xmm0VXNY8NbI7l7jOkTLtJm8oqyrLadEnu40OBsGgAm1zx4QplxKCfZfIt35D8rwDRWqMIkMNrnY3F/IorpsGiAIAWNl9Etc4kWIbB8pEEbzELQpY1rSQXDrK5Gqk5Mvh46M3NaMSRxXnmZj+I5eoY19Oo06XAnzXmWdWrO9J81v+i5HucH8GnJDneZ+kpJ0rq9HwLK7Nx5hHXZ1+qlqbqc2XHURA+IjSI5AD0IQJSO3mjfs5h6oxBZJNEta9gJgUy34gGjgdXyXJ+py2xUhdbmkE9ajFNo5mT9FAymQDzKuVRqcB7+gT2UVxMP4wt9sEuWQ0qKzcvp1+8rl4Ol/ip3+CJZpj8JIDX8d3XGy36bN/ROgCdhsr+UGwGsJSxTO7afFLKet7pdDoql4gvJnw0xvHikclNlDsQXHvmaAWCBAs4OeD4g4n4dBFuPCCFvUoJ3CmewISzfosogfk5xjWsa9hdLxJfdwbFMG2qwBNQ6pNwAAA4RJhquLNWkX0tLZe2pGwBDCDp1GTq1N1f0yYRQ6o0RLgJsJIEldcwSp5v0HYDuK+0vqFgaW0+8pw8SDp1DVcPkyJnaP7pT8QKzalSGvd8PdxemGw0OlgcNT51EDiABIW+KR8lxtG91PKTYC9CriwZNL4ngkEyGju6IIB1eEBxqnYyRHGVcyqtXc6K1MNBptdqAtrddzPiO23put00wnNYOCDy36DsKjaPzQr24pvDsM9lN79D3E6ASR4YG2ysdsu1P2Y9zRjvIkk7MH6nbohPDZhXrEa6rjf92C0YJSg1MXNpGq3NgWwMBX1xHiOmTHF5MxPmqTckrDL6w0GXGRTYC4DU9hgRvpDTtIueSJcBWLNJqNa8cy0ah5GLoop0w4Xggj0Ponffbf4r3ffwCKTAXCdpnMaAcHif8AYp8zqHHYV7W03033cG1BBPdlp24TqsjA4Bk/y2f7R9E9uEa27WgeQAVPu4XuUaf9ltgC4bP6jGBrsHXLx/TBYf8A7Bw9CqWFymt9kxRc0F9XW/S0gwX6fADME2M8rL0Grgmm5Y0/9oK6/DWiPPlHkrrWJfxVc8ldgBZbmL6bGtdhMSdIaPC8x4WgbBwjaVs4DG94D/BqUYkgVLk3kmZJN3Ladl9P+hn+1v0T2YNmnwtaCOQAMclaepjL13+y+NeirhMReD6Kvg8N3lQuP9TvaTwTKzNNxwurOXVQH+IESS9pEGeYXP1sWo3EOD8ZtMsYnKYOunGrYiJtwtz+vVeddq2huIdFg4Nd7z9F6tXrAskSbWiJJHP1ELy3tq132gBwAcKbRAM8Tx5q30aUvuK/TNM3+JiaklFK6vW0IFQd4h5heo5G9tyCfh62mDe3pyXl9H4mxzH5r1TJwO6H9RP6xY8RsuD9YV7Y/JE65NPC0yZPNW6bP36IJ7X9pGtIw9MvLmkazTMRb4Z57H0RBkufioWioNJdGkHnffqVzJ2kBV8m33ECeiQp3nipy299vL/KixFCPGBLg0jrBIJAkjkk7i9HBB6qjnOKNKhVe0SWscQOoFvSd+gWiygAALAcrAewXcRhmva5jgC1wLSOYIhCw0AuV5az46sPqOEue+5J4joOiKcndYsMW28lm43A9wB4pbwH4iOUcfRX+z7GwTq8UAQd4vuTvN7qu5t2aJKO3g0gE5jE/SJS70XgzFvXkpuE0ZtcCnVD3O8L/AZNgRJ/fqtB1IGFh9s6GqgLmNbZgb73ngnZFjAKQh5cALaiJA8+P+EW+LLbeDzP/wBRMvqUsa95adFQgsdwNhI8wZWdl2JDTJK9zexlZnjYCCPhcAfkg/OOxOGBpljNJfUDCJMAGTIHMAbLZj1CcVGRmnhbfBg4fNg4BrbkwAvR8qoFtJjXfEGgFQ5V2ew+Hg06YmPiN3e52Wq5Z55E+i2PHt7ISxMLT+iswsbK8272tXpCP4Tw0Gd4+KfI2VU2XfBfa0pUyHbGVZPMwqdDSHO0EEO8XQG4JnkYHzRTvklHH044SqpLWfEQPMj9/wDCyM47T6cLiKrI1U6jqTeIJmA6Pf2XmGDr1KtTW97nE3kkrVixyatiZTUeUeq4rSTY24p1JgOlsTDgfS9/msXDGWgrVwD7HpZNyK4lJyuW40vh2C877d1NWKJHBrR8v8r0KqPCvN+2Lv8AUmP6W/qh9KilqX/TGqVowIK6nSkvUEo7Su9sf1D817DlFL4RyA+Q+q8ZM7hEWTZxXZBZUd5G/wCa4X1aLcoterI3RmZ9g6uHxVTvGkS9zg6JBDiSCCiDs5h69epT003NaCCXuBDQG3tO+3Bb1TtH3lFzazBMC4tsQdijDDYptQSwyOPP2XKnqG48oCxxbs7icYxmkOcAXHwjidh+vzT6uKYHaCfERICFe2dcMqUXTBDanEDiy9/f0WZkmb95iWFziSRF/M8JuIMrNtdWalFV2HNSjqBB1EgyDYEbEQRwGyr1TXbsGv6zHuPoqeZZ7TpVW0z8RvZwAg2MiRO23UJ2Z9pqFEeJ4LiLNbc7dLD1Up/BXckZWKrudZ4cKpbqkxLSJiB5hY2S9qTiKoGltM6CBckGDqvawjV7lZfaDtoXVXaacEsDQSdpm8R1Q1l9YtIIMQuro/pu/FNzXa4FZM/K2nrDs5YJ1YgRvpYNR8g6Eyl2opNsym/1j33JlCTKfFdqYcOiZtwkifRc/wAaXDA80mEWL7dsbZzB1GqT7QsLLc0w5raqbHgTPd6vAPTz4IezDEsBLG02kDjEKHBYptN2oNuRFzIHVOWFbQLJI9Sp9pxuacR/dsm1u0NOo+jpDobU1OMCAO7e2ZB5uCFMEGuAfuTz/KOC0GuWdxSYVNh3TxbXfC4Hy+inL0B039Vcp5g9uzj5b/JLpouphZXfpaXf0gn2uvPf/Tavqq1Hzd+px9XF35lFOHz0G1Qeo+iG/vLD4N9U0cO8OeSQdxsL72GrgnYpcNVyBx3NUGmc40U6L3TpOk6SeLiPCBO5lAvZjHVGOl0CWPtxOlpdMeYQ/VxWJqv1vLj1c6AJIsBsFuZLTiu2qR/DDC0t1mo7UQRqsIMzEQmpeOPJp8caGdkMD9rw1ek4/wAwa55OkkH3P5odxPZ7FYQkvplzQfjb4m+fRep5Bh6FFrzSHd6iTcEEjgL7Dey1sTiGNY57yAwNJcTtHFRaqpcdGTwccnnPZ/Emo0tDXSN7Gb/kiHBUy3fc3V7LNNOg3UQHOJeQ4jUNRkNPk3SPRVMTXbqsRudp/RaI5NyZV4ko9lyZtuvOu1tL/UHq0fqjn7UOdvIoF7VkOryDYsB+ZTvp0a1H+mVgZGgJJkFJejsYV6x8J8in5VTeSIJA47pVx4T5K3lzoAXI+o9oXI3sEQOA81s4bFOYZaSCh2hiFb+2gblcOUGCzmJwU1u8rOdWaZu4l2iem2mbwOScwMonW6JOx4ny6KniM8Jswep+ipBrnmXElMUG1+RLLOPzQvdNNoYeLvxHzUFKgdzJO6nZSgTBdyaIHzOwUePzAUWslh1PBMSLQY3TYQcvxggFHtDhIa19reE+twfzWfhnJ2Oxr6pBdZo2aOH1Kr0paYNuI8ua7ukjLFjUZlGHtI+EeQ/JIFVMpraqQ5i3tt8lcC85mjsnKL+RiMnMMo1Olh3uQqLcoq/0/MIl2Kfq8TBzME/p7oLM0qLJWQ5TgzTZDtze3BXGuUhpwk2nZJcrdhO6ktaZEJQgAsMeugAqDQpGlAsmQ4jLKT7uaPSwTqFN1IQwAt5Cx9uKsDglrUu+BiySRg43trUbLRSgi0vn8oVE5pVxDCH1XaHbsaS1u+xAN0VVsMyo2HtafNZFXs8wfyiW9Nx9U+E8a6VMXJyfsjy8HUCSSeqInCyGmUatL4m25i636GKDmgpsWVX7JS6yC83E1fT9Si59SxuhLMRNQ+S3/T3/ANyIuyiup0JL0Zcz6x8J8lLhnw0KPTYjmqtOpw5Li6+NtC5GicTy3XAS7cqvSYrNMXXOpIqySm1aFJUw5Ssrt2NkuVsBdNYNieJ3U+mnUEOaHBZ1XGtjmqXfw7Uzw9FRRfaCb1DLqLfhYJ57/mqnaTB62B7R4mfMcfbf3XMPmbSPEYPyWhQrNcIBBBEb7yjHJkhkU2+iMyuzFb4mzwB9rfqt0hZWS5Q+k5z3Fum4EEEm9rbrZcra+UZZd0fdBj0NaE6pS1gNEeIgD33SYZlc0kXabjmAf+FjVDINJ2FeGyssoODXBz3Cxjpw5W5oZGHqa9LdU7QpBmmIbEOB6XC0sH2icP5lMjrE/MKrxv0zZHJHk7mWVPpUmuAc98+KB4QAL2F/UJjwadEhzqb+80kQ0WG9uZmFp4XOw5z3FwLdPhYB4hzPVD9bcmIBuI2veBy8vNHrsXNqMeh+oLgcsTtDiqjWNbS1aydXhEnSwSbcidLZ/uU2Hxuuswh3gdQ1xwkuF/O6Pje3cZrNZr09zuKwKlSq5r9LidOIcNOsNc5gb8DXHY8fTdRnGl8aarms+z941x0gudqIl1uEC23i8lZYX8ks3yU4OQnis1rBusyAaFMuA3ZUqaiHe7dJ8wiUVBaTHn9UJ43ECZcD0hTaf8IPqZvVFHDuBc46RVqQJlgMHVA8IIkz/YtRj6n2gs1/w/5o5wTpFPb4ZkzvFkVjlHmw2atbCAAkOPqhLMLPKI8biIahLGViXFdD6W28tg9iskq8ri9FuL2Nptss+NJg+nktGmUqzAd0jPgWSP7KtEVN4hSNqjmk3CtI4z5qA0/NYHoZldoqlQk8U97TYkpoZ5rrqdtyg9HkBTLVPDf3BWmYRnX8lnN1c09tR3NKejzP0SmaDsIwiL+6bRwABs8gqlqdzUrXuiZQ+yzV0Sma2FonW1z3zAI2Fx1HnxWmawhCrsU7mu06zuaW/p+aXoPIS1K8C3y/5VSrVqn4CB5x/lZDsQ4cUm4tyH/H5V6JTNSMQfxj9+ic37SNnj9+izmYhykGJeo9Fm/xJybGFxVb8UGNiAPqFfZUJuYAPDl80LHGOCX3g8Jb0Gb4DbCd5bMwJAieMG8fIeyq/Z6RiWN8Pw+EWvNuV1g/eD+Mrgx7lFoc3wDkJXUKbhDmtIJ1EEAgnnHNdrUaboDmNcG7SBA8uXBDX25wvdSDMXEKPQ5/hkdm/XYwzIBkAOtuBcA84/VKq1jxpeA4ciARboUOPx7ua63HuU+yzfDIEOhg/C2407D4Rs3yubdUwvaIIAEDTI5DZo6dFhHHOUFTFuKi0OV+iGhmGN1WWU9sldc4lJjbrsaPS+FO+2FIX2dJTSkt3ASoxdq7LiSnoJNQ+FVSupIS6INTyupKoB64VxJFkHBS8EklIkK71YYkkiuwo7W2Ca1dSR9hJWKVJJFgZDV3UFTdJJUZBFIpJKvsjHFKnxSSViDXrrdl1JUfYDqad0kk70WY8JzUklV9gY5JJJQ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142875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48400" y="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Kindergarten</a:t>
            </a:r>
          </a:p>
          <a:p>
            <a:pPr algn="r"/>
            <a:r>
              <a:rPr lang="en-US" sz="2800" b="1" dirty="0" smtClean="0"/>
              <a:t>Print Resources </a:t>
            </a:r>
          </a:p>
          <a:p>
            <a:pPr algn="r"/>
            <a:r>
              <a:rPr lang="en-US" sz="2800" b="1" dirty="0" smtClean="0"/>
              <a:t>Unit 4</a:t>
            </a:r>
            <a:endParaRPr lang="en-US" sz="2800" b="1" dirty="0"/>
          </a:p>
        </p:txBody>
      </p:sp>
      <p:grpSp>
        <p:nvGrpSpPr>
          <p:cNvPr id="33" name="Group 28"/>
          <p:cNvGrpSpPr/>
          <p:nvPr/>
        </p:nvGrpSpPr>
        <p:grpSpPr>
          <a:xfrm>
            <a:off x="228600" y="457199"/>
            <a:ext cx="3962400" cy="4267201"/>
            <a:chOff x="1911350" y="870555"/>
            <a:chExt cx="3422650" cy="1192590"/>
          </a:xfrm>
        </p:grpSpPr>
        <p:sp>
          <p:nvSpPr>
            <p:cNvPr id="34" name="Rounded Rectangle 33"/>
            <p:cNvSpPr/>
            <p:nvPr/>
          </p:nvSpPr>
          <p:spPr>
            <a:xfrm>
              <a:off x="1911350" y="870555"/>
              <a:ext cx="3422650" cy="119259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42990" y="903683"/>
              <a:ext cx="3143250" cy="163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Picture Books</a:t>
              </a:r>
            </a:p>
            <a:p>
              <a:pPr algn="ctr"/>
              <a:r>
                <a:rPr lang="en-US" b="1" dirty="0" smtClean="0"/>
                <a:t>(Read Aloud)</a:t>
              </a:r>
              <a:endParaRPr lang="en-US" b="1" dirty="0"/>
            </a:p>
          </p:txBody>
        </p:sp>
      </p:grpSp>
      <p:grpSp>
        <p:nvGrpSpPr>
          <p:cNvPr id="2" name="Group 30"/>
          <p:cNvGrpSpPr/>
          <p:nvPr/>
        </p:nvGrpSpPr>
        <p:grpSpPr>
          <a:xfrm>
            <a:off x="1143000" y="69850"/>
            <a:ext cx="1895302" cy="539750"/>
            <a:chOff x="1524000" y="381000"/>
            <a:chExt cx="1371600" cy="381000"/>
          </a:xfrm>
        </p:grpSpPr>
        <p:sp>
          <p:nvSpPr>
            <p:cNvPr id="22" name="Rounded Rectangle 21"/>
            <p:cNvSpPr/>
            <p:nvPr/>
          </p:nvSpPr>
          <p:spPr>
            <a:xfrm>
              <a:off x="1524000" y="381000"/>
              <a:ext cx="13716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38100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Literature</a:t>
              </a:r>
              <a:endParaRPr lang="en-US" sz="2800" b="1" dirty="0"/>
            </a:p>
          </p:txBody>
        </p:sp>
      </p:grpSp>
      <p:pic>
        <p:nvPicPr>
          <p:cNvPr id="30" name="Picture 29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95400"/>
            <a:ext cx="1220908" cy="1538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" name="Picture 30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676400"/>
            <a:ext cx="167640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" name="Picture 31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295400"/>
            <a:ext cx="12192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" name="Picture 35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048000"/>
            <a:ext cx="1371600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057400" y="3352800"/>
            <a:ext cx="1600200" cy="746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Out of Print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(2 copies per building purchased 2011-2012)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Poems (Read Aloud)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9600" y="56388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9"/>
              </a:rPr>
              <a:t>“Celebration” </a:t>
            </a:r>
            <a:r>
              <a:rPr lang="en-US" sz="1400" dirty="0" smtClean="0"/>
              <a:t>Alonzo Lopez</a:t>
            </a:r>
          </a:p>
          <a:p>
            <a:r>
              <a:rPr lang="en-US" sz="1400" dirty="0" smtClean="0">
                <a:hlinkClick r:id="rId10"/>
              </a:rPr>
              <a:t>“Thanksgiving Day” </a:t>
            </a:r>
            <a:r>
              <a:rPr lang="en-US" sz="1400" dirty="0" smtClean="0"/>
              <a:t>Lydia Maria Child</a:t>
            </a:r>
          </a:p>
          <a:p>
            <a:endParaRPr lang="en-US" sz="14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0" y="3124200"/>
            <a:ext cx="426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John Phillip Sousa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 Stars and Stripes Forever    </a:t>
            </a:r>
            <a:r>
              <a:rPr lang="en-US" sz="1400" dirty="0" smtClean="0">
                <a:hlinkClick r:id="rId11"/>
              </a:rPr>
              <a:t>Lyrics </a:t>
            </a:r>
            <a:r>
              <a:rPr lang="en-US" sz="1400" dirty="0" smtClean="0"/>
              <a:t>    </a:t>
            </a:r>
            <a:r>
              <a:rPr lang="en-US" sz="1400" dirty="0" smtClean="0">
                <a:hlinkClick r:id="rId12"/>
              </a:rPr>
              <a:t>Listen</a:t>
            </a:r>
            <a:endParaRPr lang="en-US" sz="1400" i="1" dirty="0" smtClean="0"/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 The Liberty Bell   </a:t>
            </a:r>
            <a:r>
              <a:rPr lang="en-US" sz="1400" dirty="0" smtClean="0">
                <a:hlinkClick r:id="rId13"/>
              </a:rPr>
              <a:t>Listen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 The Washington Post   </a:t>
            </a:r>
            <a:r>
              <a:rPr lang="en-US" sz="1400" dirty="0" smtClean="0">
                <a:hlinkClick r:id="rId14"/>
              </a:rPr>
              <a:t>Listen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i="1" dirty="0" smtClean="0">
                <a:hlinkClick r:id="rId15"/>
              </a:rPr>
              <a:t>America the Beautiful</a:t>
            </a:r>
            <a:r>
              <a:rPr lang="en-US" sz="1400" dirty="0" smtClean="0">
                <a:hlinkClick r:id="rId15"/>
              </a:rPr>
              <a:t> </a:t>
            </a:r>
            <a:endParaRPr lang="en-US" sz="1400" dirty="0" smtClean="0"/>
          </a:p>
          <a:p>
            <a:r>
              <a:rPr lang="en-US" sz="1400" i="1" dirty="0" smtClean="0">
                <a:hlinkClick r:id="rId16"/>
              </a:rPr>
              <a:t>America (My Country, </a:t>
            </a:r>
            <a:r>
              <a:rPr lang="en-US" sz="1400" i="1" dirty="0" err="1" smtClean="0">
                <a:hlinkClick r:id="rId16"/>
              </a:rPr>
              <a:t>‘Tis</a:t>
            </a:r>
            <a:r>
              <a:rPr lang="en-US" sz="1400" i="1" dirty="0" smtClean="0">
                <a:hlinkClick r:id="rId16"/>
              </a:rPr>
              <a:t> of thee)</a:t>
            </a:r>
            <a:endParaRPr lang="en-US" sz="1400" i="1" dirty="0" smtClean="0"/>
          </a:p>
          <a:p>
            <a:r>
              <a:rPr lang="en-US" sz="1400" i="1" dirty="0" smtClean="0">
                <a:hlinkClick r:id="rId17"/>
              </a:rPr>
              <a:t>Yankee Doodle</a:t>
            </a:r>
            <a:endParaRPr lang="en-US" sz="1400" i="1" dirty="0" smtClean="0"/>
          </a:p>
          <a:p>
            <a:r>
              <a:rPr lang="en-US" sz="1400" i="1" dirty="0" smtClean="0">
                <a:hlinkClick r:id="rId18"/>
              </a:rPr>
              <a:t>You’re a Grand Old Flag</a:t>
            </a:r>
            <a:endParaRPr lang="en-US" sz="1400" i="1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4495800" y="1143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Music &amp; Songs</a:t>
            </a:r>
            <a:endParaRPr lang="en-US" sz="2800" b="1" dirty="0"/>
          </a:p>
        </p:txBody>
      </p:sp>
      <p:pic>
        <p:nvPicPr>
          <p:cNvPr id="20" name="~PP3914.WAV">
            <a:hlinkClick r:id="" action="ppaction://media"/>
          </p:cNvPr>
          <p:cNvPicPr>
            <a:picLocks noRot="1" noChangeAspect="1"/>
          </p:cNvPicPr>
          <p:nvPr>
            <a:wavAudioFile r:embed="rId1" name="~PP3914.WAV"/>
          </p:nvPr>
        </p:nvPicPr>
        <p:blipFill>
          <a:blip r:embed="rId1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936527"/>
      </p:ext>
    </p:extLst>
  </p:cSld>
  <p:clrMapOvr>
    <a:masterClrMapping/>
  </p:clrMapOvr>
  <p:transition advTm="16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685800" y="228600"/>
            <a:ext cx="2819400" cy="609600"/>
            <a:chOff x="838200" y="3505200"/>
            <a:chExt cx="2590800" cy="381000"/>
          </a:xfrm>
          <a:solidFill>
            <a:schemeClr val="accent6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838200" y="3505200"/>
              <a:ext cx="2590800" cy="381000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3505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Informational Text</a:t>
              </a:r>
              <a:endParaRPr lang="en-US" b="1" dirty="0"/>
            </a:p>
          </p:txBody>
        </p:sp>
      </p:grpSp>
      <p:sp>
        <p:nvSpPr>
          <p:cNvPr id="26626" name="AutoShape 2" descr="A World of Colors: Seeing Colors in a New Way [Book]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8600" y="609600"/>
            <a:ext cx="7848600" cy="6019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cover_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93345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" name="Picture 26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914400"/>
            <a:ext cx="93327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" name="Picture 27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914400"/>
            <a:ext cx="933455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" name="Picture 28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914400"/>
            <a:ext cx="933267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" name="Picture 29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914400"/>
            <a:ext cx="91440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486400" y="457200"/>
            <a:ext cx="1600200" cy="746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Out of Print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(2 copies per building purchased 2011-2012)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9" descr="cover_imag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5181600"/>
            <a:ext cx="10668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3" name="Picture 42" descr="cover_imag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5181600"/>
            <a:ext cx="10668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" name="Picture 43" descr="cover_image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5181600"/>
            <a:ext cx="11430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7" name="Picture 46" descr="cover_image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7400" y="5181600"/>
            <a:ext cx="1066800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8" name="Picture 47" descr="cover_image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" y="5181600"/>
            <a:ext cx="1066800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3" name="Group 24"/>
          <p:cNvGrpSpPr/>
          <p:nvPr/>
        </p:nvGrpSpPr>
        <p:grpSpPr>
          <a:xfrm>
            <a:off x="457200" y="3810000"/>
            <a:ext cx="7391400" cy="1143000"/>
            <a:chOff x="533400" y="2514600"/>
            <a:chExt cx="7391400" cy="1143000"/>
          </a:xfrm>
        </p:grpSpPr>
        <p:pic>
          <p:nvPicPr>
            <p:cNvPr id="32" name="Picture 31" descr="cover_image"/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3400" y="2514600"/>
              <a:ext cx="1066800" cy="1143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35" name="Picture 34" descr="cover_image"/>
            <p:cNvPicPr/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52600" y="2514600"/>
              <a:ext cx="1066800" cy="1143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38" name="Picture 37" descr="cover_image"/>
            <p:cNvPicPr/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71800" y="2514600"/>
              <a:ext cx="1066800" cy="1143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39" name="Picture 38" descr="cover_image"/>
            <p:cNvPicPr/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91000" y="2514600"/>
              <a:ext cx="1066800" cy="1143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45" name="Picture 44" descr="cover_image"/>
            <p:cNvPicPr/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781800" y="2514600"/>
              <a:ext cx="1143000" cy="1143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49" name="Picture 48" descr="cover_image"/>
            <p:cNvPicPr/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486400" y="2514600"/>
              <a:ext cx="1066800" cy="1143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60" name="Picture 59" descr="cover_image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53200" y="1752600"/>
            <a:ext cx="12954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0" name="Picture 2" descr="http://ecx.images-amazon.com/images/I/51UeSP4rZ%2BL._SX258_BO1,204,203,200_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76400" y="2057400"/>
            <a:ext cx="1048609" cy="1343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http://ecx.images-amazon.com/images/I/51OrAKwo7ZL._SX258_BO1,204,203,200_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3400" y="2057400"/>
            <a:ext cx="990600" cy="1287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4" name="Picture 6" descr="https://images.contentreserve.com/ImageType-400/1300-1/B81/588/80/%7BB8158880-B16B-4D8F-ADCB-0C7AFD591FEA%7DImg400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19400" y="2057400"/>
            <a:ext cx="10287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6" name="Picture 8" descr="http://ecx.images-amazon.com/images/I/510nKIumwbL._SL500_AA300_.jpg"/>
          <p:cNvPicPr>
            <a:picLocks noChangeAspect="1" noChangeArrowheads="1"/>
          </p:cNvPicPr>
          <p:nvPr/>
        </p:nvPicPr>
        <p:blipFill>
          <a:blip r:embed="rId24" cstate="print"/>
          <a:srcRect l="13334" r="12000"/>
          <a:stretch>
            <a:fillRect/>
          </a:stretch>
        </p:blipFill>
        <p:spPr bwMode="auto">
          <a:xfrm>
            <a:off x="3962400" y="2057400"/>
            <a:ext cx="1024128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8" name="Picture 10" descr="http://img2.imagesbn.com/p/9781404822221_p0_v1_s260x420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05400" y="2057399"/>
            <a:ext cx="1066800" cy="1382737"/>
          </a:xfrm>
          <a:prstGeom prst="rect">
            <a:avLst/>
          </a:prstGeom>
          <a:noFill/>
        </p:spPr>
      </p:pic>
      <p:pic>
        <p:nvPicPr>
          <p:cNvPr id="31" name="~PP2443.WAV">
            <a:hlinkClick r:id="" action="ppaction://media"/>
          </p:cNvPr>
          <p:cNvPicPr>
            <a:picLocks noRot="1" noChangeAspect="1"/>
          </p:cNvPicPr>
          <p:nvPr>
            <a:wavAudioFile r:embed="rId1" name="~PP2443.WAV"/>
          </p:nvPr>
        </p:nvPicPr>
        <p:blipFill>
          <a:blip r:embed="rId2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199" y="2057400"/>
            <a:ext cx="1447801" cy="160020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28600"/>
            <a:ext cx="16905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3913820"/>
              </p:ext>
            </p:extLst>
          </p:nvPr>
        </p:nvGraphicFramePr>
        <p:xfrm>
          <a:off x="0" y="152399"/>
          <a:ext cx="7315200" cy="6594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59"/>
                <a:gridCol w="4663441"/>
                <a:gridCol w="1828800"/>
              </a:tblGrid>
              <a:tr h="6052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Texts</a:t>
                      </a:r>
                      <a:endParaRPr lang="en-US" dirty="0"/>
                    </a:p>
                  </a:txBody>
                  <a:tcPr/>
                </a:tc>
              </a:tr>
              <a:tr h="93345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Foundational Skills</a:t>
                      </a:r>
                      <a:r>
                        <a:rPr lang="en-US" sz="1400" baseline="0" dirty="0" smtClean="0"/>
                        <a:t> to be taught throughout the unit: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RF.K.2d; RF.K.3 a-d; RF.K.4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Language Standards to be taught throughout the unit: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L.K.1d, f; L.K.2a, c, 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8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RL.K.4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Ask and answer questions about unknown words in a text.</a:t>
                      </a:r>
                    </a:p>
                    <a:p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dirty="0" smtClean="0"/>
                        <a:t>RL.K.7</a:t>
                      </a:r>
                      <a:r>
                        <a:rPr lang="en-US" sz="1300" baseline="0" dirty="0" smtClean="0"/>
                        <a:t> with prompting and support, describe the relationship between illustrations and the story in which they appear (e.g., what moment in a story the illustration depicts).</a:t>
                      </a:r>
                    </a:p>
                    <a:p>
                      <a:endParaRPr lang="en-US" sz="1300" dirty="0" smtClean="0"/>
                    </a:p>
                    <a:p>
                      <a:r>
                        <a:rPr lang="en-US" sz="1300" b="1" dirty="0" smtClean="0"/>
                        <a:t>RI.K.2</a:t>
                      </a:r>
                      <a:r>
                        <a:rPr lang="en-US" sz="1300" dirty="0" smtClean="0"/>
                        <a:t> With prompting and support, identify the main topic and retell</a:t>
                      </a:r>
                      <a:r>
                        <a:rPr lang="en-US" sz="1300" baseline="0" dirty="0" smtClean="0"/>
                        <a:t> key details of a text.</a:t>
                      </a:r>
                    </a:p>
                    <a:p>
                      <a:endParaRPr lang="en-US" sz="1300" dirty="0" smtClean="0"/>
                    </a:p>
                    <a:p>
                      <a:r>
                        <a:rPr lang="en-US" sz="1300" b="1" i="0" baseline="0" dirty="0" smtClean="0"/>
                        <a:t>W.K.2</a:t>
                      </a:r>
                      <a:r>
                        <a:rPr lang="en-US" sz="1300" b="0" i="0" baseline="0" dirty="0" smtClean="0"/>
                        <a:t> Use a combination of drawing, dictating, and writing to compose informational/explanatory texts in which they name what they are writing about and supply some information about the topic.</a:t>
                      </a:r>
                    </a:p>
                    <a:p>
                      <a:endParaRPr lang="en-US" sz="1300" b="0" i="0" baseline="0" dirty="0" smtClean="0"/>
                    </a:p>
                    <a:p>
                      <a:r>
                        <a:rPr lang="en-US" sz="1300" b="1" i="0" baseline="0" dirty="0" smtClean="0"/>
                        <a:t>W.K.8</a:t>
                      </a:r>
                      <a:r>
                        <a:rPr lang="en-US" sz="1300" b="0" i="0" baseline="0" dirty="0" smtClean="0"/>
                        <a:t> With guidance and support from adults, recall information from experiences or gather information from provided sources to answer a question.</a:t>
                      </a:r>
                    </a:p>
                    <a:p>
                      <a:endParaRPr lang="en-US" sz="1300" b="0" i="0" baseline="0" dirty="0" smtClean="0"/>
                    </a:p>
                    <a:p>
                      <a:r>
                        <a:rPr lang="en-US" sz="1300" b="1" i="0" baseline="0" dirty="0" smtClean="0"/>
                        <a:t>SL.K.2</a:t>
                      </a:r>
                      <a:r>
                        <a:rPr lang="en-US" sz="1300" b="0" i="0" baseline="0" dirty="0" smtClean="0"/>
                        <a:t> Confirm understanding of a text read aloud or information presented orally or through other media by asking and answering questions about key details and requesting clarification if something is not understood.</a:t>
                      </a:r>
                    </a:p>
                    <a:p>
                      <a:endParaRPr lang="en-US" sz="1300" b="0" i="0" baseline="0" dirty="0" smtClean="0"/>
                    </a:p>
                    <a:p>
                      <a:r>
                        <a:rPr lang="en-US" sz="1300" b="1" i="0" baseline="0" dirty="0" smtClean="0"/>
                        <a:t>SL.K.4</a:t>
                      </a:r>
                      <a:r>
                        <a:rPr lang="en-US" sz="1300" b="0" i="0" baseline="0" dirty="0" smtClean="0"/>
                        <a:t> Describe familiar people, places, things, and events wand with prompting and support, provide additional detail.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Christmas</a:t>
                      </a:r>
                    </a:p>
                    <a:p>
                      <a:r>
                        <a:rPr lang="en-US" sz="1400" dirty="0" smtClean="0"/>
                        <a:t>Kwanzaa</a:t>
                      </a:r>
                    </a:p>
                    <a:p>
                      <a:r>
                        <a:rPr lang="en-US" sz="1400" dirty="0" smtClean="0"/>
                        <a:t>Chanukah</a:t>
                      </a:r>
                    </a:p>
                    <a:p>
                      <a:r>
                        <a:rPr lang="en-US" sz="1400" dirty="0" smtClean="0"/>
                        <a:t>Family Pictures</a:t>
                      </a:r>
                    </a:p>
                    <a:p>
                      <a:r>
                        <a:rPr lang="en-US" sz="1400" dirty="0" smtClean="0"/>
                        <a:t>(RL.K.4)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i="1" baseline="0" dirty="0" smtClean="0"/>
                        <a:t>Use Comparison Matrix</a:t>
                      </a:r>
                      <a:endParaRPr lang="en-US" sz="14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733800"/>
            <a:ext cx="83820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419600"/>
            <a:ext cx="914400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953000"/>
            <a:ext cx="83820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9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5486400"/>
            <a:ext cx="914400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~PP1077.WAV">
            <a:hlinkClick r:id="" action="ppaction://media"/>
          </p:cNvPr>
          <p:cNvPicPr>
            <a:picLocks noRot="1" noChangeAspect="1"/>
          </p:cNvPicPr>
          <p:nvPr>
            <a:wavAudioFile r:embed="rId1" name="~PP1077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6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39000" y="2057400"/>
            <a:ext cx="1577975" cy="152400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28600"/>
            <a:ext cx="1676400" cy="12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2523156"/>
              </p:ext>
            </p:extLst>
          </p:nvPr>
        </p:nvGraphicFramePr>
        <p:xfrm>
          <a:off x="152400" y="152401"/>
          <a:ext cx="7010400" cy="643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"/>
                <a:gridCol w="4118610"/>
                <a:gridCol w="2103120"/>
              </a:tblGrid>
              <a:tr h="5504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Texts</a:t>
                      </a:r>
                      <a:endParaRPr lang="en-US" dirty="0"/>
                    </a:p>
                  </a:txBody>
                  <a:tcPr/>
                </a:tc>
              </a:tr>
              <a:tr h="56979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RI.K.2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prompting and support, identify the main topic and retell key details of a text.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dirty="0" smtClean="0"/>
                        <a:t>RI.K.3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prompting and support, describe the connection between two individuals, events, ideas, or pieces of information in a text.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</a:p>
                    <a:p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RI.K.7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prompting and support, describe the relationship between illustrations and the text in which they appear (e.g.., illustrations, descriptions, or procedures).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SL.K.2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Confirm understanding of a text read aloud or information presented orally or through other media by asking and answering questions about key details and requesting clarification if something is not understood.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</a:p>
                    <a:p>
                      <a:endParaRPr lang="en-US" sz="1400" dirty="0" smtClean="0">
                        <a:effectLst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SLK.4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Describe familiar people, places, things, and events and with prompting and support, provide additional detail.</a:t>
                      </a:r>
                    </a:p>
                    <a:p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a combination of drawing, dictating, and writing to compose informative/explanatory texts in which they name what they are writing about and supply some information about the topic.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 </a:t>
                      </a:r>
                      <a:r>
                        <a:rPr lang="en-US" sz="1600" dirty="0" err="1" smtClean="0"/>
                        <a:t>Dia</a:t>
                      </a:r>
                      <a:r>
                        <a:rPr lang="en-US" sz="1600" dirty="0" smtClean="0"/>
                        <a:t> de los </a:t>
                      </a:r>
                      <a:r>
                        <a:rPr lang="en-US" sz="1600" dirty="0" err="1" smtClean="0"/>
                        <a:t>Muertos</a:t>
                      </a:r>
                      <a:endParaRPr lang="en-US" sz="1600" dirty="0" smtClean="0"/>
                    </a:p>
                    <a:p>
                      <a:r>
                        <a:rPr lang="en-US" sz="1600" baseline="0" dirty="0" err="1" smtClean="0"/>
                        <a:t>Cinco</a:t>
                      </a:r>
                      <a:r>
                        <a:rPr lang="en-US" sz="1600" baseline="0" dirty="0" smtClean="0"/>
                        <a:t> de Mayo</a:t>
                      </a:r>
                    </a:p>
                    <a:p>
                      <a:r>
                        <a:rPr lang="en-US" sz="1600" baseline="0" dirty="0" smtClean="0"/>
                        <a:t>Ramadan</a:t>
                      </a:r>
                    </a:p>
                    <a:p>
                      <a:r>
                        <a:rPr lang="en-US" sz="1600" baseline="0" dirty="0" err="1" smtClean="0"/>
                        <a:t>Diwali</a:t>
                      </a:r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Continue Matrix</a:t>
                      </a:r>
                    </a:p>
                    <a:p>
                      <a:endParaRPr lang="en-US" sz="1600" i="1" dirty="0" smtClean="0"/>
                    </a:p>
                    <a:p>
                      <a:r>
                        <a:rPr lang="en-US" sz="1600" i="1" dirty="0" smtClean="0"/>
                        <a:t>ISN pages for celebrations available on district</a:t>
                      </a:r>
                      <a:r>
                        <a:rPr lang="en-US" sz="1600" i="1" baseline="0" dirty="0" smtClean="0"/>
                        <a:t> website.</a:t>
                      </a:r>
                      <a:endParaRPr lang="en-US" sz="1600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276600"/>
            <a:ext cx="990600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962400"/>
            <a:ext cx="1066800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572000"/>
            <a:ext cx="9144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9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5181600"/>
            <a:ext cx="990600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~PP1754.WAV">
            <a:hlinkClick r:id="" action="ppaction://media"/>
          </p:cNvPr>
          <p:cNvPicPr>
            <a:picLocks noRot="1" noChangeAspect="1"/>
          </p:cNvPicPr>
          <p:nvPr>
            <a:wavAudioFile r:embed="rId1" name="~PP1754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511711"/>
      </p:ext>
    </p:extLst>
  </p:cSld>
  <p:clrMapOvr>
    <a:masterClrMapping/>
  </p:clrMapOvr>
  <p:transition advTm="152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39000" y="2057400"/>
            <a:ext cx="1577975" cy="160655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5166" y="228600"/>
            <a:ext cx="198883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7490010"/>
              </p:ext>
            </p:extLst>
          </p:nvPr>
        </p:nvGraphicFramePr>
        <p:xfrm>
          <a:off x="152400" y="1"/>
          <a:ext cx="7010400" cy="670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"/>
                <a:gridCol w="4392930"/>
                <a:gridCol w="1828800"/>
              </a:tblGrid>
              <a:tr h="4995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Texts</a:t>
                      </a:r>
                      <a:endParaRPr lang="en-US" dirty="0"/>
                    </a:p>
                  </a:txBody>
                  <a:tcPr/>
                </a:tc>
              </a:tr>
              <a:tr h="62060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RI.K.2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prompting and support, identify the main topic and retell key details of a text.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dirty="0" smtClean="0"/>
                        <a:t>RI.K.3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prompting and support, describe the connection between two individuals, events, ideas, or pieces of information in a text.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</a:p>
                    <a:p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RI.K.7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prompting and support, describe the relationship between illustrations and the text in which they appear (e.g.., illustrations, descriptions, or procedures).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a combination of drawing, dictating, and writing to compose opinion pieces in which they tell a reader the topic or the name of the book they are writing about and state an opinion or preference about the topic or book (e.g.., My favorite book is . . .)</a:t>
                      </a:r>
                    </a:p>
                    <a:p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a combination of drawing, dictating, and writing to compose informative/explanatory texts in which they name what they are writing about and supply some information about the topic.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</a:p>
                    <a:p>
                      <a:endParaRPr lang="en-US" sz="1400" dirty="0" smtClean="0">
                        <a:effectLst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W.K.8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guidance and support from adults, recall information from experiences or gather information from provided sources to answer a question.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Apple Pie and the 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of July</a:t>
                      </a:r>
                    </a:p>
                    <a:p>
                      <a:r>
                        <a:rPr lang="en-US" sz="1600" dirty="0" smtClean="0"/>
                        <a:t>Chinese New Year</a:t>
                      </a:r>
                    </a:p>
                    <a:p>
                      <a:r>
                        <a:rPr lang="en-US" sz="1600" dirty="0" smtClean="0"/>
                        <a:t>Independence Day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676400"/>
            <a:ext cx="91440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743200"/>
            <a:ext cx="11430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657600"/>
            <a:ext cx="10668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~PP3913.WAV">
            <a:hlinkClick r:id="" action="ppaction://media"/>
          </p:cNvPr>
          <p:cNvPicPr>
            <a:picLocks noRot="1" noChangeAspect="1"/>
          </p:cNvPicPr>
          <p:nvPr>
            <a:wavAudioFile r:embed="rId1" name="~PP3913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429119"/>
      </p:ext>
    </p:extLst>
  </p:cSld>
  <p:clrMapOvr>
    <a:masterClrMapping/>
  </p:clrMapOvr>
  <p:transition advTm="36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1662</Words>
  <Application>Microsoft Office PowerPoint</Application>
  <PresentationFormat>On-screen Show (4:3)</PresentationFormat>
  <Paragraphs>247</Paragraphs>
  <Slides>16</Slides>
  <Notes>10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98</cp:revision>
  <dcterms:created xsi:type="dcterms:W3CDTF">2014-09-19T19:39:37Z</dcterms:created>
  <dcterms:modified xsi:type="dcterms:W3CDTF">2014-12-07T17:31:14Z</dcterms:modified>
</cp:coreProperties>
</file>