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0"/>
  </p:notesMasterIdLst>
  <p:sldIdLst>
    <p:sldId id="256" r:id="rId2"/>
    <p:sldId id="257" r:id="rId3"/>
    <p:sldId id="258" r:id="rId4"/>
    <p:sldId id="259" r:id="rId5"/>
    <p:sldId id="260" r:id="rId6"/>
    <p:sldId id="261" r:id="rId7"/>
    <p:sldId id="262" r:id="rId8"/>
    <p:sldId id="263"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0" d="100"/>
          <a:sy n="70" d="100"/>
        </p:scale>
        <p:origin x="-522"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2A7146D-DBD2-49D3-8D5B-C84D9A5AA343}" type="datetimeFigureOut">
              <a:rPr lang="en-US" smtClean="0"/>
              <a:pPr/>
              <a:t>3/31/2011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33B2B70-9189-4D69-95F8-EA7B325DD04E}"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 books </a:t>
            </a:r>
            <a:r>
              <a:rPr lang="en-US" u="sng" dirty="0" err="1" smtClean="0"/>
              <a:t>Knuffle</a:t>
            </a:r>
            <a:r>
              <a:rPr lang="en-US" u="sng" dirty="0" smtClean="0"/>
              <a:t> Bunny</a:t>
            </a:r>
            <a:r>
              <a:rPr lang="en-US" u="none" dirty="0" smtClean="0"/>
              <a:t> and </a:t>
            </a:r>
            <a:r>
              <a:rPr lang="en-US" u="sng" dirty="0" err="1" smtClean="0"/>
              <a:t>Knuffle</a:t>
            </a:r>
            <a:r>
              <a:rPr lang="en-US" u="sng" baseline="0" dirty="0" smtClean="0"/>
              <a:t> Bunny, Too</a:t>
            </a:r>
            <a:r>
              <a:rPr lang="en-US" u="none" baseline="0" dirty="0" smtClean="0"/>
              <a:t> were chosen because students were familiar with the first text.  This familiarity helped the students to make connections between the first and second books without the added burden of introduction to completely new material.</a:t>
            </a:r>
          </a:p>
          <a:p>
            <a:endParaRPr lang="en-US" dirty="0"/>
          </a:p>
        </p:txBody>
      </p:sp>
      <p:sp>
        <p:nvSpPr>
          <p:cNvPr id="4" name="Slide Number Placeholder 3"/>
          <p:cNvSpPr>
            <a:spLocks noGrp="1"/>
          </p:cNvSpPr>
          <p:nvPr>
            <p:ph type="sldNum" sz="quarter" idx="10"/>
          </p:nvPr>
        </p:nvSpPr>
        <p:spPr/>
        <p:txBody>
          <a:bodyPr/>
          <a:lstStyle/>
          <a:p>
            <a:fld id="{733B2B70-9189-4D69-95F8-EA7B325DD04E}" type="slidenum">
              <a:rPr lang="en-US" smtClean="0"/>
              <a:pPr/>
              <a:t>1</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a:t>
            </a:r>
            <a:r>
              <a:rPr lang="en-US" baseline="0" dirty="0" smtClean="0"/>
              <a:t> texts had been read aloud to students the day before so that the stories were fresh in their minds.  </a:t>
            </a:r>
          </a:p>
          <a:p>
            <a:r>
              <a:rPr lang="en-US" u="sng" baseline="0" dirty="0" err="1" smtClean="0"/>
              <a:t>Knuffle</a:t>
            </a:r>
            <a:r>
              <a:rPr lang="en-US" u="sng" baseline="0" dirty="0" smtClean="0"/>
              <a:t> Bunny</a:t>
            </a:r>
            <a:r>
              <a:rPr lang="en-US" u="none" baseline="0" dirty="0" smtClean="0"/>
              <a:t>:  </a:t>
            </a:r>
            <a:r>
              <a:rPr lang="en-US" u="none" baseline="0" dirty="0" err="1" smtClean="0"/>
              <a:t>Trixie</a:t>
            </a:r>
            <a:r>
              <a:rPr lang="en-US" u="none" baseline="0" dirty="0" smtClean="0"/>
              <a:t> and her dad go to the </a:t>
            </a:r>
            <a:r>
              <a:rPr lang="en-US" u="none" baseline="0" dirty="0" err="1" smtClean="0"/>
              <a:t>laundromat</a:t>
            </a:r>
            <a:r>
              <a:rPr lang="en-US" u="none" baseline="0" dirty="0" smtClean="0"/>
              <a:t> – with </a:t>
            </a:r>
            <a:r>
              <a:rPr lang="en-US" u="none" baseline="0" dirty="0" err="1" smtClean="0"/>
              <a:t>Knuffle</a:t>
            </a:r>
            <a:r>
              <a:rPr lang="en-US" u="none" baseline="0" dirty="0" smtClean="0"/>
              <a:t> Bunny in tow.  They accidentally leave </a:t>
            </a:r>
            <a:r>
              <a:rPr lang="en-US" u="none" baseline="0" dirty="0" err="1" smtClean="0"/>
              <a:t>Knuffle</a:t>
            </a:r>
            <a:r>
              <a:rPr lang="en-US" u="none" baseline="0" dirty="0" smtClean="0"/>
              <a:t> Bunny in the washer.  </a:t>
            </a:r>
            <a:r>
              <a:rPr lang="en-US" u="none" baseline="0" dirty="0" err="1" smtClean="0"/>
              <a:t>Trixie</a:t>
            </a:r>
            <a:r>
              <a:rPr lang="en-US" u="none" baseline="0" dirty="0" smtClean="0"/>
              <a:t> realizes that </a:t>
            </a:r>
            <a:r>
              <a:rPr lang="en-US" u="none" baseline="0" dirty="0" err="1" smtClean="0"/>
              <a:t>Knuffle</a:t>
            </a:r>
            <a:r>
              <a:rPr lang="en-US" u="none" baseline="0" dirty="0" smtClean="0"/>
              <a:t> Bunny has been left behind, and tries to communicate this to her dad, but she is still babbling, and can’t make herself understood.  When they reach their home, Mom asks “Where is </a:t>
            </a:r>
            <a:r>
              <a:rPr lang="en-US" u="none" baseline="0" dirty="0" err="1" smtClean="0"/>
              <a:t>Knuffle</a:t>
            </a:r>
            <a:r>
              <a:rPr lang="en-US" u="none" baseline="0" dirty="0" smtClean="0"/>
              <a:t> Bunny?”  The entire family races back to the </a:t>
            </a:r>
            <a:r>
              <a:rPr lang="en-US" u="none" baseline="0" dirty="0" err="1" smtClean="0"/>
              <a:t>laundromat</a:t>
            </a:r>
            <a:r>
              <a:rPr lang="en-US" u="none" baseline="0" dirty="0" smtClean="0"/>
              <a:t>, where </a:t>
            </a:r>
            <a:r>
              <a:rPr lang="en-US" u="none" baseline="0" dirty="0" err="1" smtClean="0"/>
              <a:t>Knuffle</a:t>
            </a:r>
            <a:r>
              <a:rPr lang="en-US" u="none" baseline="0" dirty="0" smtClean="0"/>
              <a:t> Bunny is found again, and </a:t>
            </a:r>
            <a:r>
              <a:rPr lang="en-US" u="none" baseline="0" dirty="0" err="1" smtClean="0"/>
              <a:t>Trixie</a:t>
            </a:r>
            <a:r>
              <a:rPr lang="en-US" u="none" baseline="0" dirty="0" smtClean="0"/>
              <a:t> says her first words, “</a:t>
            </a:r>
            <a:r>
              <a:rPr lang="en-US" u="none" baseline="0" dirty="0" err="1" smtClean="0"/>
              <a:t>Knuffle</a:t>
            </a:r>
            <a:r>
              <a:rPr lang="en-US" u="none" baseline="0" dirty="0" smtClean="0"/>
              <a:t> Bunny!”</a:t>
            </a:r>
          </a:p>
          <a:p>
            <a:endParaRPr lang="en-US" u="none" baseline="0" dirty="0" smtClean="0"/>
          </a:p>
          <a:p>
            <a:r>
              <a:rPr lang="en-US" u="sng" baseline="0" dirty="0" err="1" smtClean="0"/>
              <a:t>Knuffle</a:t>
            </a:r>
            <a:r>
              <a:rPr lang="en-US" u="sng" baseline="0" dirty="0" smtClean="0"/>
              <a:t> Bunny, Too</a:t>
            </a:r>
            <a:r>
              <a:rPr lang="en-US" u="none" baseline="0" dirty="0" smtClean="0"/>
              <a:t>:  </a:t>
            </a:r>
            <a:r>
              <a:rPr lang="en-US" u="none" baseline="0" dirty="0" err="1" smtClean="0"/>
              <a:t>Trixie</a:t>
            </a:r>
            <a:r>
              <a:rPr lang="en-US" u="none" baseline="0" dirty="0" smtClean="0"/>
              <a:t> and her dad are walking to Pre-K.  </a:t>
            </a:r>
            <a:r>
              <a:rPr lang="en-US" u="none" baseline="0" dirty="0" err="1" smtClean="0"/>
              <a:t>Trixie</a:t>
            </a:r>
            <a:r>
              <a:rPr lang="en-US" u="none" baseline="0" dirty="0" smtClean="0"/>
              <a:t> is excited to show her one-of-a-kind </a:t>
            </a:r>
            <a:r>
              <a:rPr lang="en-US" u="none" baseline="0" dirty="0" err="1" smtClean="0"/>
              <a:t>Knuffle</a:t>
            </a:r>
            <a:r>
              <a:rPr lang="en-US" u="none" baseline="0" dirty="0" smtClean="0"/>
              <a:t> Bunny to the class.  When she arrives at school, Sonja also has a </a:t>
            </a:r>
            <a:r>
              <a:rPr lang="en-US" u="none" baseline="0" dirty="0" err="1" smtClean="0"/>
              <a:t>Knuffle</a:t>
            </a:r>
            <a:r>
              <a:rPr lang="en-US" u="none" baseline="0" dirty="0" smtClean="0"/>
              <a:t> Bunny (although the inside ear color of the toys are different).  The girls fight over their toys, and they are taken away from them for the day.  At the end of the day, the girls are accidentally given the wrong toys.  They go home, go to bed, and in the middle of the night they both realize they have the wrong bunny.  They arrange an exchange.  The girls become best friends.</a:t>
            </a:r>
            <a:endParaRPr lang="en-US" u="sng" dirty="0"/>
          </a:p>
        </p:txBody>
      </p:sp>
      <p:sp>
        <p:nvSpPr>
          <p:cNvPr id="4" name="Slide Number Placeholder 3"/>
          <p:cNvSpPr>
            <a:spLocks noGrp="1"/>
          </p:cNvSpPr>
          <p:nvPr>
            <p:ph type="sldNum" sz="quarter" idx="10"/>
          </p:nvPr>
        </p:nvSpPr>
        <p:spPr/>
        <p:txBody>
          <a:bodyPr/>
          <a:lstStyle/>
          <a:p>
            <a:fld id="{733B2B70-9189-4D69-95F8-EA7B325DD04E}" type="slidenum">
              <a:rPr lang="en-US" smtClean="0"/>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733B2B70-9189-4D69-95F8-EA7B325DD04E}" type="slidenum">
              <a:rPr lang="en-US" smtClean="0"/>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We reviewed the two books so that students could</a:t>
            </a:r>
            <a:r>
              <a:rPr lang="en-US" baseline="0" dirty="0" smtClean="0"/>
              <a:t> orally make connections between the books.</a:t>
            </a:r>
            <a:endParaRPr lang="en-US" dirty="0" smtClean="0"/>
          </a:p>
          <a:p>
            <a:endParaRPr lang="en-US" dirty="0"/>
          </a:p>
        </p:txBody>
      </p:sp>
      <p:sp>
        <p:nvSpPr>
          <p:cNvPr id="4" name="Slide Number Placeholder 3"/>
          <p:cNvSpPr>
            <a:spLocks noGrp="1"/>
          </p:cNvSpPr>
          <p:nvPr>
            <p:ph type="sldNum" sz="quarter" idx="10"/>
          </p:nvPr>
        </p:nvSpPr>
        <p:spPr/>
        <p:txBody>
          <a:bodyPr/>
          <a:lstStyle/>
          <a:p>
            <a:fld id="{733B2B70-9189-4D69-95F8-EA7B325DD04E}" type="slidenum">
              <a:rPr lang="en-US" smtClean="0"/>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We discussed the </a:t>
            </a:r>
            <a:r>
              <a:rPr lang="en-US" dirty="0" err="1" smtClean="0"/>
              <a:t>venn</a:t>
            </a:r>
            <a:r>
              <a:rPr lang="en-US" dirty="0" smtClean="0"/>
              <a:t> diagram,</a:t>
            </a:r>
            <a:r>
              <a:rPr lang="en-US" baseline="0" dirty="0" smtClean="0"/>
              <a:t> and how we could use it to show how the books were alike and how they are different.  Pictures of the books were put on the chart in this way:  Yellow – a picture of the book </a:t>
            </a:r>
            <a:r>
              <a:rPr lang="en-US" u="sng" baseline="0" dirty="0" err="1" smtClean="0"/>
              <a:t>Knuffle</a:t>
            </a:r>
            <a:r>
              <a:rPr lang="en-US" u="sng" baseline="0" dirty="0" smtClean="0"/>
              <a:t> Bunny.</a:t>
            </a:r>
            <a:r>
              <a:rPr lang="en-US" u="none" baseline="0" dirty="0" smtClean="0"/>
              <a:t>  Green - A picture of the books </a:t>
            </a:r>
            <a:r>
              <a:rPr lang="en-US" u="sng" baseline="0" dirty="0" err="1" smtClean="0"/>
              <a:t>Knuffle</a:t>
            </a:r>
            <a:r>
              <a:rPr lang="en-US" u="sng" baseline="0" dirty="0" smtClean="0"/>
              <a:t> Bunny</a:t>
            </a:r>
            <a:r>
              <a:rPr lang="en-US" u="none" baseline="0" dirty="0" smtClean="0"/>
              <a:t> and </a:t>
            </a:r>
            <a:r>
              <a:rPr lang="en-US" u="sng" baseline="0" dirty="0" err="1" smtClean="0"/>
              <a:t>Knuffle</a:t>
            </a:r>
            <a:r>
              <a:rPr lang="en-US" u="sng" baseline="0" dirty="0" smtClean="0"/>
              <a:t> Bunny, Too</a:t>
            </a:r>
            <a:r>
              <a:rPr lang="en-US" u="none" baseline="0" dirty="0" smtClean="0"/>
              <a:t>.   Blue – a picture of the book </a:t>
            </a:r>
            <a:r>
              <a:rPr lang="en-US" u="sng" baseline="0" dirty="0" err="1" smtClean="0"/>
              <a:t>Knuffle</a:t>
            </a:r>
            <a:r>
              <a:rPr lang="en-US" u="sng" baseline="0" dirty="0" smtClean="0"/>
              <a:t> Bunny, Too</a:t>
            </a:r>
            <a:r>
              <a:rPr lang="en-US" u="none" baseline="0" dirty="0" smtClean="0"/>
              <a:t>.  </a:t>
            </a:r>
            <a:endParaRPr lang="en-US" dirty="0"/>
          </a:p>
        </p:txBody>
      </p:sp>
      <p:sp>
        <p:nvSpPr>
          <p:cNvPr id="4" name="Slide Number Placeholder 3"/>
          <p:cNvSpPr>
            <a:spLocks noGrp="1"/>
          </p:cNvSpPr>
          <p:nvPr>
            <p:ph type="sldNum" sz="quarter" idx="10"/>
          </p:nvPr>
        </p:nvSpPr>
        <p:spPr/>
        <p:txBody>
          <a:bodyPr/>
          <a:lstStyle/>
          <a:p>
            <a:fld id="{733B2B70-9189-4D69-95F8-EA7B325DD04E}" type="slidenum">
              <a:rPr lang="en-US" smtClean="0"/>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Pictures</a:t>
            </a:r>
            <a:r>
              <a:rPr lang="en-US" baseline="0" dirty="0" smtClean="0"/>
              <a:t> were used to make connections between the books, and identify similarities and differences.  Students discussed the completed </a:t>
            </a:r>
            <a:r>
              <a:rPr lang="en-US" baseline="0" dirty="0" err="1" smtClean="0"/>
              <a:t>venn</a:t>
            </a:r>
            <a:r>
              <a:rPr lang="en-US" baseline="0" dirty="0" smtClean="0"/>
              <a:t> diagram, and discussed how this helps us to show the connections between the books.</a:t>
            </a:r>
            <a:endParaRPr lang="en-US" dirty="0"/>
          </a:p>
        </p:txBody>
      </p:sp>
      <p:sp>
        <p:nvSpPr>
          <p:cNvPr id="4" name="Slide Number Placeholder 3"/>
          <p:cNvSpPr>
            <a:spLocks noGrp="1"/>
          </p:cNvSpPr>
          <p:nvPr>
            <p:ph type="sldNum" sz="quarter" idx="10"/>
          </p:nvPr>
        </p:nvSpPr>
        <p:spPr/>
        <p:txBody>
          <a:bodyPr/>
          <a:lstStyle/>
          <a:p>
            <a:fld id="{733B2B70-9189-4D69-95F8-EA7B325DD04E}" type="slidenum">
              <a:rPr lang="en-US" smtClean="0"/>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Students</a:t>
            </a:r>
            <a:r>
              <a:rPr lang="en-US" baseline="0" dirty="0" smtClean="0"/>
              <a:t> received a </a:t>
            </a:r>
            <a:r>
              <a:rPr lang="en-US" baseline="0" dirty="0" err="1" smtClean="0"/>
              <a:t>venn</a:t>
            </a:r>
            <a:r>
              <a:rPr lang="en-US" baseline="0" dirty="0" smtClean="0"/>
              <a:t> diagram with the pictures of the books on the graphic organizer.  Students were asked to draw or write one thing that was common to both books, and an event that happened in each book.  The student on the right drew </a:t>
            </a:r>
            <a:r>
              <a:rPr lang="en-US" baseline="0" dirty="0" err="1" smtClean="0"/>
              <a:t>Trixie</a:t>
            </a:r>
            <a:r>
              <a:rPr lang="en-US" baseline="0" dirty="0" smtClean="0"/>
              <a:t>, her mom, dad, and </a:t>
            </a:r>
            <a:r>
              <a:rPr lang="en-US" baseline="0" dirty="0" err="1" smtClean="0"/>
              <a:t>Knuffle</a:t>
            </a:r>
            <a:r>
              <a:rPr lang="en-US" baseline="0" dirty="0" smtClean="0"/>
              <a:t> Bunny in the middle.  On the left, he drew the washing machine with </a:t>
            </a:r>
            <a:r>
              <a:rPr lang="en-US" baseline="0" dirty="0" err="1" smtClean="0"/>
              <a:t>Knuffle</a:t>
            </a:r>
            <a:r>
              <a:rPr lang="en-US" baseline="0" dirty="0" smtClean="0"/>
              <a:t> Bunny inside from </a:t>
            </a:r>
            <a:r>
              <a:rPr lang="en-US" u="sng" baseline="0" dirty="0" err="1" smtClean="0"/>
              <a:t>Knuffle</a:t>
            </a:r>
            <a:r>
              <a:rPr lang="en-US" u="sng" baseline="0" dirty="0" smtClean="0"/>
              <a:t> Bunny</a:t>
            </a:r>
            <a:r>
              <a:rPr lang="en-US" u="none" baseline="0" dirty="0" smtClean="0"/>
              <a:t>.  On the right, he drew the two girls who fought over their </a:t>
            </a:r>
            <a:r>
              <a:rPr lang="en-US" u="none" baseline="0" dirty="0" err="1" smtClean="0"/>
              <a:t>Knuffle</a:t>
            </a:r>
            <a:r>
              <a:rPr lang="en-US" u="none" baseline="0" dirty="0" smtClean="0"/>
              <a:t> Bunnies in </a:t>
            </a:r>
            <a:r>
              <a:rPr lang="en-US" u="sng" baseline="0" dirty="0" err="1" smtClean="0"/>
              <a:t>Knuffle</a:t>
            </a:r>
            <a:r>
              <a:rPr lang="en-US" u="sng" baseline="0" dirty="0" smtClean="0"/>
              <a:t> Bunny, Too</a:t>
            </a:r>
            <a:r>
              <a:rPr lang="en-US" u="none" baseline="0" dirty="0" smtClean="0"/>
              <a:t>.    </a:t>
            </a:r>
            <a:endParaRPr lang="en-US" dirty="0"/>
          </a:p>
        </p:txBody>
      </p:sp>
      <p:sp>
        <p:nvSpPr>
          <p:cNvPr id="4" name="Slide Number Placeholder 3"/>
          <p:cNvSpPr>
            <a:spLocks noGrp="1"/>
          </p:cNvSpPr>
          <p:nvPr>
            <p:ph type="sldNum" sz="quarter" idx="10"/>
          </p:nvPr>
        </p:nvSpPr>
        <p:spPr/>
        <p:txBody>
          <a:bodyPr/>
          <a:lstStyle/>
          <a:p>
            <a:fld id="{733B2B70-9189-4D69-95F8-EA7B325DD04E}" type="slidenum">
              <a:rPr lang="en-US" smtClean="0"/>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Students</a:t>
            </a:r>
            <a:r>
              <a:rPr lang="en-US" baseline="0" dirty="0" smtClean="0"/>
              <a:t> shared their completed </a:t>
            </a:r>
            <a:r>
              <a:rPr lang="en-US" baseline="0" dirty="0" err="1" smtClean="0"/>
              <a:t>venn</a:t>
            </a:r>
            <a:r>
              <a:rPr lang="en-US" baseline="0" dirty="0" smtClean="0"/>
              <a:t> diagrams with each other, discussing the events that they had chosen.  We discussed how using the </a:t>
            </a:r>
            <a:r>
              <a:rPr lang="en-US" baseline="0" dirty="0" err="1" smtClean="0"/>
              <a:t>venn</a:t>
            </a:r>
            <a:r>
              <a:rPr lang="en-US" baseline="0" dirty="0" smtClean="0"/>
              <a:t> diagram helped them to remember the connections they had made to the texts individually, and between texts.</a:t>
            </a:r>
            <a:endParaRPr lang="en-US" dirty="0"/>
          </a:p>
        </p:txBody>
      </p:sp>
      <p:sp>
        <p:nvSpPr>
          <p:cNvPr id="4" name="Slide Number Placeholder 3"/>
          <p:cNvSpPr>
            <a:spLocks noGrp="1"/>
          </p:cNvSpPr>
          <p:nvPr>
            <p:ph type="sldNum" sz="quarter" idx="10"/>
          </p:nvPr>
        </p:nvSpPr>
        <p:spPr/>
        <p:txBody>
          <a:bodyPr/>
          <a:lstStyle/>
          <a:p>
            <a:fld id="{733B2B70-9189-4D69-95F8-EA7B325DD04E}" type="slidenum">
              <a:rPr lang="en-US" smtClean="0"/>
              <a:pPr/>
              <a:t>8</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81DC9018-506F-4066-AD58-2E4468F7C75D}" type="datetimeFigureOut">
              <a:rPr lang="en-US" smtClean="0"/>
              <a:pPr/>
              <a:t>3/31/2011</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E0D5496E-AAC1-44A1-A9E0-7BC511CFD49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1DC9018-506F-4066-AD58-2E4468F7C75D}" type="datetimeFigureOut">
              <a:rPr lang="en-US" smtClean="0"/>
              <a:pPr/>
              <a:t>3/31/2011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0D5496E-AAC1-44A1-A9E0-7BC511CFD49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1DC9018-506F-4066-AD58-2E4468F7C75D}" type="datetimeFigureOut">
              <a:rPr lang="en-US" smtClean="0"/>
              <a:pPr/>
              <a:t>3/31/2011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0D5496E-AAC1-44A1-A9E0-7BC511CFD49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1DC9018-506F-4066-AD58-2E4468F7C75D}" type="datetimeFigureOut">
              <a:rPr lang="en-US" smtClean="0"/>
              <a:pPr/>
              <a:t>3/31/2011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0D5496E-AAC1-44A1-A9E0-7BC511CFD49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81DC9018-506F-4066-AD58-2E4468F7C75D}" type="datetimeFigureOut">
              <a:rPr lang="en-US" smtClean="0"/>
              <a:pPr/>
              <a:t>3/31/2011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0D5496E-AAC1-44A1-A9E0-7BC511CFD49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81DC9018-506F-4066-AD58-2E4468F7C75D}" type="datetimeFigureOut">
              <a:rPr lang="en-US" smtClean="0"/>
              <a:pPr/>
              <a:t>3/31/2011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0D5496E-AAC1-44A1-A9E0-7BC511CFD49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81DC9018-506F-4066-AD58-2E4468F7C75D}" type="datetimeFigureOut">
              <a:rPr lang="en-US" smtClean="0"/>
              <a:pPr/>
              <a:t>3/31/2011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0D5496E-AAC1-44A1-A9E0-7BC511CFD49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81DC9018-506F-4066-AD58-2E4468F7C75D}" type="datetimeFigureOut">
              <a:rPr lang="en-US" smtClean="0"/>
              <a:pPr/>
              <a:t>3/31/2011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0D5496E-AAC1-44A1-A9E0-7BC511CFD49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1DC9018-506F-4066-AD58-2E4468F7C75D}" type="datetimeFigureOut">
              <a:rPr lang="en-US" smtClean="0"/>
              <a:pPr/>
              <a:t>3/31/2011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0D5496E-AAC1-44A1-A9E0-7BC511CFD49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81DC9018-506F-4066-AD58-2E4468F7C75D}" type="datetimeFigureOut">
              <a:rPr lang="en-US" smtClean="0"/>
              <a:pPr/>
              <a:t>3/31/2011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0D5496E-AAC1-44A1-A9E0-7BC511CFD49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81DC9018-506F-4066-AD58-2E4468F7C75D}" type="datetimeFigureOut">
              <a:rPr lang="en-US" smtClean="0"/>
              <a:pPr/>
              <a:t>3/31/2011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E0D5496E-AAC1-44A1-A9E0-7BC511CFD49B}"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81DC9018-506F-4066-AD58-2E4468F7C75D}" type="datetimeFigureOut">
              <a:rPr lang="en-US" smtClean="0"/>
              <a:pPr/>
              <a:t>3/31/2011</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E0D5496E-AAC1-44A1-A9E0-7BC511CFD49B}"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3.xml"/><Relationship Id="rId1" Type="http://schemas.openxmlformats.org/officeDocument/2006/relationships/slideLayout" Target="../slideLayouts/slideLayout4.xml"/><Relationship Id="rId4" Type="http://schemas.openxmlformats.org/officeDocument/2006/relationships/image" Target="../media/image5.jpeg"/></Relationships>
</file>

<file path=ppt/slides/_rels/slide4.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6.xml"/><Relationship Id="rId1" Type="http://schemas.openxmlformats.org/officeDocument/2006/relationships/slideLayout" Target="../slideLayouts/slideLayout4.xml"/><Relationship Id="rId4" Type="http://schemas.openxmlformats.org/officeDocument/2006/relationships/image" Target="../media/image9.jpeg"/></Relationships>
</file>

<file path=ppt/slides/_rels/slide7.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7.xml"/><Relationship Id="rId1" Type="http://schemas.openxmlformats.org/officeDocument/2006/relationships/slideLayout" Target="../slideLayouts/slideLayout4.xml"/><Relationship Id="rId4" Type="http://schemas.openxmlformats.org/officeDocument/2006/relationships/image" Target="../media/image11.jpeg"/></Relationships>
</file>

<file path=ppt/slides/_rels/slide8.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3400" y="304800"/>
            <a:ext cx="7851648" cy="3505200"/>
          </a:xfrm>
        </p:spPr>
        <p:txBody>
          <a:bodyPr>
            <a:normAutofit fontScale="90000"/>
          </a:bodyPr>
          <a:lstStyle/>
          <a:p>
            <a:pPr algn="ctr"/>
            <a:r>
              <a:rPr lang="en-US" sz="6000" dirty="0" smtClean="0"/>
              <a:t>GANAG</a:t>
            </a:r>
            <a:r>
              <a:rPr lang="en-US" dirty="0" smtClean="0"/>
              <a:t/>
            </a:r>
            <a:br>
              <a:rPr lang="en-US" dirty="0" smtClean="0"/>
            </a:br>
            <a:r>
              <a:rPr lang="en-US" sz="4800" dirty="0" smtClean="0"/>
              <a:t>Making Connections</a:t>
            </a:r>
            <a:br>
              <a:rPr lang="en-US" sz="4800" dirty="0" smtClean="0"/>
            </a:br>
            <a:r>
              <a:rPr lang="en-US" sz="4800" u="sng" dirty="0" err="1" smtClean="0"/>
              <a:t>Knuffle</a:t>
            </a:r>
            <a:r>
              <a:rPr lang="en-US" sz="4800" u="sng" dirty="0" smtClean="0"/>
              <a:t> Bunny</a:t>
            </a:r>
            <a:r>
              <a:rPr lang="en-US" sz="4800" dirty="0" smtClean="0"/>
              <a:t> and </a:t>
            </a:r>
            <a:br>
              <a:rPr lang="en-US" sz="4800" dirty="0" smtClean="0"/>
            </a:br>
            <a:r>
              <a:rPr lang="en-US" sz="4800" u="sng" dirty="0" err="1" smtClean="0"/>
              <a:t>Knuffle</a:t>
            </a:r>
            <a:r>
              <a:rPr lang="en-US" sz="4800" u="sng" dirty="0" smtClean="0"/>
              <a:t> Bunny, Too</a:t>
            </a:r>
            <a:r>
              <a:rPr lang="en-US" sz="4800" dirty="0" smtClean="0"/>
              <a:t/>
            </a:r>
            <a:br>
              <a:rPr lang="en-US" sz="4800" dirty="0" smtClean="0"/>
            </a:br>
            <a:r>
              <a:rPr lang="en-US" sz="3200" dirty="0" smtClean="0"/>
              <a:t>by Mo </a:t>
            </a:r>
            <a:r>
              <a:rPr lang="en-US" sz="3200" dirty="0" err="1" smtClean="0"/>
              <a:t>Willems</a:t>
            </a:r>
            <a:endParaRPr lang="en-US" sz="4800" dirty="0"/>
          </a:p>
        </p:txBody>
      </p:sp>
      <p:sp>
        <p:nvSpPr>
          <p:cNvPr id="3" name="Subtitle 2"/>
          <p:cNvSpPr>
            <a:spLocks noGrp="1"/>
          </p:cNvSpPr>
          <p:nvPr>
            <p:ph type="subTitle" idx="1"/>
          </p:nvPr>
        </p:nvSpPr>
        <p:spPr>
          <a:xfrm>
            <a:off x="533400" y="3886200"/>
            <a:ext cx="7854696" cy="2209800"/>
          </a:xfrm>
        </p:spPr>
        <p:txBody>
          <a:bodyPr/>
          <a:lstStyle/>
          <a:p>
            <a:pPr algn="ctr"/>
            <a:r>
              <a:rPr lang="en-US" dirty="0" smtClean="0"/>
              <a:t>Old Wire Elementary School</a:t>
            </a:r>
          </a:p>
          <a:p>
            <a:pPr algn="ctr"/>
            <a:r>
              <a:rPr lang="en-US" dirty="0" smtClean="0"/>
              <a:t>Sherri Yates’s Kindergarten Class</a:t>
            </a:r>
          </a:p>
          <a:p>
            <a:pPr algn="ctr"/>
            <a:r>
              <a:rPr lang="en-US" dirty="0" smtClean="0"/>
              <a:t>Deborah Goff, Literacy Facilitator</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694688"/>
          </a:xfrm>
        </p:spPr>
        <p:txBody>
          <a:bodyPr>
            <a:normAutofit fontScale="90000"/>
          </a:bodyPr>
          <a:lstStyle/>
          <a:p>
            <a:pPr algn="ctr"/>
            <a:r>
              <a:rPr lang="en-US" sz="8000" dirty="0" smtClean="0">
                <a:cs typeface="Arial" pitchFamily="34" charset="0"/>
              </a:rPr>
              <a:t>G </a:t>
            </a:r>
            <a:r>
              <a:rPr lang="en-US" sz="3600" dirty="0" smtClean="0">
                <a:cs typeface="Arial" pitchFamily="34" charset="0"/>
              </a:rPr>
              <a:t>Goal:  R.9.K.3 – Make Connections between    texts during a read aloud.</a:t>
            </a:r>
            <a:endParaRPr lang="en-US" sz="3600" dirty="0">
              <a:cs typeface="Arial" pitchFamily="34" charset="0"/>
            </a:endParaRPr>
          </a:p>
        </p:txBody>
      </p:sp>
      <p:sp>
        <p:nvSpPr>
          <p:cNvPr id="3" name="Content Placeholder 2"/>
          <p:cNvSpPr>
            <a:spLocks noGrp="1"/>
          </p:cNvSpPr>
          <p:nvPr>
            <p:ph idx="1"/>
          </p:nvPr>
        </p:nvSpPr>
        <p:spPr>
          <a:xfrm>
            <a:off x="457200" y="1935480"/>
            <a:ext cx="8229600" cy="4693920"/>
          </a:xfrm>
        </p:spPr>
        <p:txBody>
          <a:bodyPr/>
          <a:lstStyle/>
          <a:p>
            <a:pPr>
              <a:buNone/>
            </a:pPr>
            <a:r>
              <a:rPr lang="en-US" dirty="0" smtClean="0">
                <a:latin typeface="Arial" pitchFamily="34" charset="0"/>
                <a:cs typeface="Arial" pitchFamily="34" charset="0"/>
              </a:rPr>
              <a:t>Two texts were read aloud previously. (See day one and two of GANAG lessons)</a:t>
            </a:r>
            <a:endParaRPr lang="en-US" u="sng" dirty="0" smtClean="0">
              <a:latin typeface="Arial" pitchFamily="34" charset="0"/>
              <a:cs typeface="Arial" pitchFamily="34" charset="0"/>
            </a:endParaRPr>
          </a:p>
          <a:p>
            <a:pPr>
              <a:buNone/>
            </a:pPr>
            <a:endParaRPr lang="en-US" u="sng" dirty="0" smtClean="0">
              <a:latin typeface="Arial" pitchFamily="34" charset="0"/>
              <a:cs typeface="Arial" pitchFamily="34" charset="0"/>
            </a:endParaRPr>
          </a:p>
          <a:p>
            <a:pPr>
              <a:buNone/>
            </a:pPr>
            <a:endParaRPr lang="en-US" dirty="0">
              <a:latin typeface="Arial" pitchFamily="34" charset="0"/>
              <a:cs typeface="Arial" pitchFamily="34" charset="0"/>
            </a:endParaRPr>
          </a:p>
        </p:txBody>
      </p:sp>
      <p:pic>
        <p:nvPicPr>
          <p:cNvPr id="4" name="il_fi" descr="http://t0.gstatic.com/images?q=tbn:ANd9GcQx9eOQm3DbARmitSZMS92Agp_Ony3s5uFgYA2Yp4yzVpDROxjeVQ&amp;t=1"/>
          <p:cNvPicPr/>
          <p:nvPr/>
        </p:nvPicPr>
        <p:blipFill>
          <a:blip r:embed="rId3" cstate="print"/>
          <a:srcRect/>
          <a:stretch>
            <a:fillRect/>
          </a:stretch>
        </p:blipFill>
        <p:spPr bwMode="auto">
          <a:xfrm>
            <a:off x="685800" y="2819400"/>
            <a:ext cx="3200400" cy="2971800"/>
          </a:xfrm>
          <a:prstGeom prst="rect">
            <a:avLst/>
          </a:prstGeom>
          <a:noFill/>
          <a:ln w="9525">
            <a:noFill/>
            <a:miter lim="800000"/>
            <a:headEnd/>
            <a:tailEnd/>
          </a:ln>
        </p:spPr>
      </p:pic>
      <p:pic>
        <p:nvPicPr>
          <p:cNvPr id="5" name="il_fi" descr="http://pigeonpresents.com/data/coverls/kbtoo_cald_lg.jpg"/>
          <p:cNvPicPr/>
          <p:nvPr/>
        </p:nvPicPr>
        <p:blipFill>
          <a:blip r:embed="rId4" cstate="print"/>
          <a:srcRect/>
          <a:stretch>
            <a:fillRect/>
          </a:stretch>
        </p:blipFill>
        <p:spPr bwMode="auto">
          <a:xfrm>
            <a:off x="4800600" y="4114800"/>
            <a:ext cx="3094648" cy="2348753"/>
          </a:xfrm>
          <a:prstGeom prst="rect">
            <a:avLst/>
          </a:prstGeom>
          <a:noFill/>
          <a:ln w="9525">
            <a:noFill/>
            <a:miter lim="800000"/>
            <a:headEnd/>
            <a:tailEnd/>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0"/>
            <a:ext cx="8229600" cy="2209800"/>
          </a:xfrm>
        </p:spPr>
        <p:txBody>
          <a:bodyPr>
            <a:normAutofit/>
          </a:bodyPr>
          <a:lstStyle/>
          <a:p>
            <a:pPr algn="ctr"/>
            <a:r>
              <a:rPr lang="en-US" sz="7200" b="1" dirty="0" smtClean="0"/>
              <a:t>A </a:t>
            </a:r>
            <a:r>
              <a:rPr lang="en-US" sz="3200" dirty="0" smtClean="0"/>
              <a:t>Students Access prior knowledge by reviewing elements of the two books.</a:t>
            </a:r>
            <a:endParaRPr lang="en-US" sz="3200" dirty="0"/>
          </a:p>
        </p:txBody>
      </p:sp>
      <p:pic>
        <p:nvPicPr>
          <p:cNvPr id="7" name="Content Placeholder 6" descr="ganagyatesreview (Small).JPG"/>
          <p:cNvPicPr>
            <a:picLocks noGrp="1" noChangeAspect="1"/>
          </p:cNvPicPr>
          <p:nvPr>
            <p:ph sz="half" idx="1"/>
          </p:nvPr>
        </p:nvPicPr>
        <p:blipFill>
          <a:blip r:embed="rId3" cstate="print"/>
          <a:stretch>
            <a:fillRect/>
          </a:stretch>
        </p:blipFill>
        <p:spPr>
          <a:xfrm>
            <a:off x="381000" y="2590800"/>
            <a:ext cx="4064000" cy="3048000"/>
          </a:xfrm>
        </p:spPr>
      </p:pic>
      <p:pic>
        <p:nvPicPr>
          <p:cNvPr id="8" name="Content Placeholder 7" descr="100_0894 (Small).JPG"/>
          <p:cNvPicPr>
            <a:picLocks noGrp="1" noChangeAspect="1"/>
          </p:cNvPicPr>
          <p:nvPr>
            <p:ph sz="half" idx="2"/>
          </p:nvPr>
        </p:nvPicPr>
        <p:blipFill>
          <a:blip r:embed="rId4" cstate="print"/>
          <a:stretch>
            <a:fillRect/>
          </a:stretch>
        </p:blipFill>
        <p:spPr>
          <a:xfrm>
            <a:off x="4724400" y="2590800"/>
            <a:ext cx="4096808" cy="3072606"/>
          </a:xfr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457200" y="381000"/>
            <a:ext cx="8229600" cy="1466088"/>
          </a:xfrm>
        </p:spPr>
        <p:txBody>
          <a:bodyPr>
            <a:normAutofit fontScale="90000"/>
          </a:bodyPr>
          <a:lstStyle/>
          <a:p>
            <a:pPr algn="ctr"/>
            <a:r>
              <a:rPr lang="en-US" sz="3200" dirty="0" smtClean="0"/>
              <a:t>Students make instant connections between the two stories, and are able to independently begin to make comparisons.</a:t>
            </a:r>
            <a:endParaRPr lang="en-US" sz="3200" dirty="0"/>
          </a:p>
        </p:txBody>
      </p:sp>
      <p:pic>
        <p:nvPicPr>
          <p:cNvPr id="9" name="Content Placeholder 8" descr="100_0898 (Small).JPG"/>
          <p:cNvPicPr>
            <a:picLocks noGrp="1" noChangeAspect="1"/>
          </p:cNvPicPr>
          <p:nvPr>
            <p:ph idx="1"/>
          </p:nvPr>
        </p:nvPicPr>
        <p:blipFill>
          <a:blip r:embed="rId3" cstate="print"/>
          <a:stretch>
            <a:fillRect/>
          </a:stretch>
        </p:blipFill>
        <p:spPr>
          <a:xfrm>
            <a:off x="1676400" y="1905000"/>
            <a:ext cx="5562600" cy="4171950"/>
          </a:xfrm>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pPr algn="ctr"/>
            <a:r>
              <a:rPr lang="en-US" sz="7200" b="1" dirty="0" smtClean="0"/>
              <a:t>N </a:t>
            </a:r>
            <a:r>
              <a:rPr lang="en-US" sz="3200" dirty="0" smtClean="0"/>
              <a:t>New Information:  Venn Diagram</a:t>
            </a:r>
            <a:endParaRPr lang="en-US" sz="7200" dirty="0"/>
          </a:p>
        </p:txBody>
      </p:sp>
      <p:sp>
        <p:nvSpPr>
          <p:cNvPr id="5" name="Content Placeholder 4"/>
          <p:cNvSpPr>
            <a:spLocks noGrp="1"/>
          </p:cNvSpPr>
          <p:nvPr>
            <p:ph sz="half" idx="1"/>
          </p:nvPr>
        </p:nvSpPr>
        <p:spPr/>
        <p:txBody>
          <a:bodyPr/>
          <a:lstStyle/>
          <a:p>
            <a:r>
              <a:rPr lang="en-US" dirty="0" smtClean="0">
                <a:latin typeface="Arial" pitchFamily="34" charset="0"/>
                <a:cs typeface="Arial" pitchFamily="34" charset="0"/>
              </a:rPr>
              <a:t>Mrs. Goff explains how the </a:t>
            </a:r>
            <a:r>
              <a:rPr lang="en-US" dirty="0" err="1" smtClean="0">
                <a:latin typeface="Arial" pitchFamily="34" charset="0"/>
                <a:cs typeface="Arial" pitchFamily="34" charset="0"/>
              </a:rPr>
              <a:t>venn</a:t>
            </a:r>
            <a:r>
              <a:rPr lang="en-US" dirty="0" smtClean="0">
                <a:latin typeface="Arial" pitchFamily="34" charset="0"/>
                <a:cs typeface="Arial" pitchFamily="34" charset="0"/>
              </a:rPr>
              <a:t> diagram will help the students show their connections between the books.</a:t>
            </a:r>
          </a:p>
          <a:p>
            <a:r>
              <a:rPr lang="en-US" dirty="0" smtClean="0">
                <a:latin typeface="Arial" pitchFamily="34" charset="0"/>
                <a:cs typeface="Arial" pitchFamily="34" charset="0"/>
              </a:rPr>
              <a:t>Students learn that they will be able to show how the books are alike, and how the books are different.</a:t>
            </a:r>
            <a:endParaRPr lang="en-US" dirty="0">
              <a:latin typeface="Arial" pitchFamily="34" charset="0"/>
              <a:cs typeface="Arial" pitchFamily="34" charset="0"/>
            </a:endParaRPr>
          </a:p>
        </p:txBody>
      </p:sp>
      <p:pic>
        <p:nvPicPr>
          <p:cNvPr id="7" name="Content Placeholder 6" descr="100_0896 (Small).JPG"/>
          <p:cNvPicPr>
            <a:picLocks noGrp="1" noChangeAspect="1"/>
          </p:cNvPicPr>
          <p:nvPr>
            <p:ph sz="half" idx="2"/>
          </p:nvPr>
        </p:nvPicPr>
        <p:blipFill>
          <a:blip r:embed="rId3" cstate="print"/>
          <a:stretch>
            <a:fillRect/>
          </a:stretch>
        </p:blipFill>
        <p:spPr>
          <a:xfrm>
            <a:off x="4495800" y="2286000"/>
            <a:ext cx="4450292" cy="3337719"/>
          </a:xfrm>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847088"/>
          </a:xfrm>
        </p:spPr>
        <p:txBody>
          <a:bodyPr>
            <a:normAutofit fontScale="90000"/>
          </a:bodyPr>
          <a:lstStyle/>
          <a:p>
            <a:r>
              <a:rPr lang="en-US" sz="7200" b="1" dirty="0" smtClean="0"/>
              <a:t>N </a:t>
            </a:r>
            <a:r>
              <a:rPr lang="en-US" sz="3200" dirty="0" smtClean="0"/>
              <a:t>Students complete the </a:t>
            </a:r>
            <a:r>
              <a:rPr lang="en-US" sz="3200" dirty="0" err="1" smtClean="0"/>
              <a:t>venn</a:t>
            </a:r>
            <a:r>
              <a:rPr lang="en-US" sz="3200" dirty="0" smtClean="0"/>
              <a:t> diagram as a class, comparing and contrasting setting, characters, problem, and solution.</a:t>
            </a:r>
            <a:endParaRPr lang="en-US" sz="7200" b="1" dirty="0"/>
          </a:p>
        </p:txBody>
      </p:sp>
      <p:pic>
        <p:nvPicPr>
          <p:cNvPr id="1026" name="Picture 2" descr="H:\My Pictures\GANAG Yates\ganagyatesvenn2 (Small).JPG"/>
          <p:cNvPicPr>
            <a:picLocks noGrp="1" noChangeAspect="1" noChangeArrowheads="1"/>
          </p:cNvPicPr>
          <p:nvPr>
            <p:ph sz="half" idx="1"/>
          </p:nvPr>
        </p:nvPicPr>
        <p:blipFill>
          <a:blip r:embed="rId3" cstate="print"/>
          <a:srcRect/>
          <a:stretch>
            <a:fillRect/>
          </a:stretch>
        </p:blipFill>
        <p:spPr bwMode="auto">
          <a:xfrm>
            <a:off x="533400" y="2438400"/>
            <a:ext cx="3860800" cy="2895600"/>
          </a:xfrm>
          <a:prstGeom prst="rect">
            <a:avLst/>
          </a:prstGeom>
          <a:noFill/>
        </p:spPr>
      </p:pic>
      <p:pic>
        <p:nvPicPr>
          <p:cNvPr id="1027" name="Picture 3" descr="H:\My Pictures\GANAG Yates\GANAGYateslessonend (Small) (Small).JPG"/>
          <p:cNvPicPr>
            <a:picLocks noGrp="1" noChangeAspect="1" noChangeArrowheads="1"/>
          </p:cNvPicPr>
          <p:nvPr>
            <p:ph sz="half" idx="2"/>
          </p:nvPr>
        </p:nvPicPr>
        <p:blipFill>
          <a:blip r:embed="rId4" cstate="print"/>
          <a:srcRect/>
          <a:stretch>
            <a:fillRect/>
          </a:stretch>
        </p:blipFill>
        <p:spPr bwMode="auto">
          <a:xfrm>
            <a:off x="4876800" y="2438400"/>
            <a:ext cx="3827992" cy="2870994"/>
          </a:xfrm>
          <a:prstGeom prst="rect">
            <a:avLst/>
          </a:prstGeom>
          <a:noFill/>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sz="6600" b="1" dirty="0" smtClean="0"/>
              <a:t>A </a:t>
            </a:r>
            <a:r>
              <a:rPr lang="en-US" sz="3200" b="1" dirty="0" smtClean="0"/>
              <a:t>Students apply knowledge independently with their own </a:t>
            </a:r>
            <a:r>
              <a:rPr lang="en-US" sz="3200" b="1" dirty="0" err="1" smtClean="0"/>
              <a:t>venn</a:t>
            </a:r>
            <a:r>
              <a:rPr lang="en-US" sz="3200" b="1" dirty="0" smtClean="0"/>
              <a:t> diagram.</a:t>
            </a:r>
            <a:endParaRPr lang="en-US" sz="3200" b="1" dirty="0"/>
          </a:p>
        </p:txBody>
      </p:sp>
      <p:pic>
        <p:nvPicPr>
          <p:cNvPr id="5" name="Content Placeholder 4" descr="100_0905 (Small).JPG"/>
          <p:cNvPicPr>
            <a:picLocks noGrp="1" noChangeAspect="1"/>
          </p:cNvPicPr>
          <p:nvPr>
            <p:ph sz="half" idx="1"/>
          </p:nvPr>
        </p:nvPicPr>
        <p:blipFill>
          <a:blip r:embed="rId3" cstate="print"/>
          <a:stretch>
            <a:fillRect/>
          </a:stretch>
        </p:blipFill>
        <p:spPr>
          <a:xfrm>
            <a:off x="813792" y="1920875"/>
            <a:ext cx="3325416" cy="4433888"/>
          </a:xfrm>
        </p:spPr>
      </p:pic>
      <p:pic>
        <p:nvPicPr>
          <p:cNvPr id="6" name="Content Placeholder 5" descr="100_0908 (Small).JPG"/>
          <p:cNvPicPr>
            <a:picLocks noGrp="1" noChangeAspect="1"/>
          </p:cNvPicPr>
          <p:nvPr>
            <p:ph sz="half" idx="2"/>
          </p:nvPr>
        </p:nvPicPr>
        <p:blipFill>
          <a:blip r:embed="rId4" cstate="print"/>
          <a:stretch>
            <a:fillRect/>
          </a:stretch>
        </p:blipFill>
        <p:spPr>
          <a:xfrm>
            <a:off x="4198408" y="2286000"/>
            <a:ext cx="4876800" cy="3657600"/>
          </a:xfrm>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fontScale="90000"/>
          </a:bodyPr>
          <a:lstStyle/>
          <a:p>
            <a:pPr algn="ctr"/>
            <a:r>
              <a:rPr lang="en-US" sz="7200" b="1" dirty="0" smtClean="0"/>
              <a:t>G </a:t>
            </a:r>
            <a:r>
              <a:rPr lang="en-US" sz="3200" dirty="0" smtClean="0"/>
              <a:t>Students show how they made connections between the texts.</a:t>
            </a:r>
            <a:endParaRPr lang="en-US" sz="7200" b="1" dirty="0"/>
          </a:p>
        </p:txBody>
      </p:sp>
      <p:pic>
        <p:nvPicPr>
          <p:cNvPr id="7" name="Content Placeholder 6" descr="100_0906 (Small).JPG"/>
          <p:cNvPicPr>
            <a:picLocks noGrp="1" noChangeAspect="1"/>
          </p:cNvPicPr>
          <p:nvPr>
            <p:ph idx="1"/>
          </p:nvPr>
        </p:nvPicPr>
        <p:blipFill>
          <a:blip r:embed="rId3" cstate="print"/>
          <a:stretch>
            <a:fillRect/>
          </a:stretch>
        </p:blipFill>
        <p:spPr>
          <a:xfrm>
            <a:off x="1219200" y="1828800"/>
            <a:ext cx="6477000" cy="4857750"/>
          </a:xfrm>
        </p:spPr>
      </p:pic>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186</TotalTime>
  <Words>731</Words>
  <Application>Microsoft Office PowerPoint</Application>
  <PresentationFormat>On-screen Show (4:3)</PresentationFormat>
  <Paragraphs>32</Paragraphs>
  <Slides>8</Slides>
  <Notes>8</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Flow</vt:lpstr>
      <vt:lpstr>GANAG Making Connections Knuffle Bunny and  Knuffle Bunny, Too by Mo Willems</vt:lpstr>
      <vt:lpstr>G Goal:  R.9.K.3 – Make Connections between    texts during a read aloud.</vt:lpstr>
      <vt:lpstr>A Students Access prior knowledge by reviewing elements of the two books.</vt:lpstr>
      <vt:lpstr>Students make instant connections between the two stories, and are able to independently begin to make comparisons.</vt:lpstr>
      <vt:lpstr>N New Information:  Venn Diagram</vt:lpstr>
      <vt:lpstr>N Students complete the venn diagram as a class, comparing and contrasting setting, characters, problem, and solution.</vt:lpstr>
      <vt:lpstr>A Students apply knowledge independently with their own venn diagram.</vt:lpstr>
      <vt:lpstr>G Students show how they made connections between the texts.</vt:lpstr>
    </vt:vector>
  </TitlesOfParts>
  <Company>RPS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GANAG Making Connections Knuffle Bunny and  Knuffle Bunny, Too by Mo Willems</dc:title>
  <dc:creator>RPS</dc:creator>
  <cp:lastModifiedBy>RPS</cp:lastModifiedBy>
  <cp:revision>17</cp:revision>
  <dcterms:created xsi:type="dcterms:W3CDTF">2011-03-16T18:00:00Z</dcterms:created>
  <dcterms:modified xsi:type="dcterms:W3CDTF">2011-03-31T20:03:28Z</dcterms:modified>
</cp:coreProperties>
</file>