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2" r:id="rId5"/>
    <p:sldId id="263" r:id="rId6"/>
    <p:sldId id="257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61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3F10-5300-42DE-8E23-F917C41C9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B3F10-5300-42DE-8E23-F917C41C9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D62F9-7656-4DD0-964B-86E2CD6631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c/cc/Paul_Gauguin_04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File:Paul_Gauguin_044.jpg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emconsulting.net/wp-content/uploads/2010/09/question-mar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048000"/>
            <a:ext cx="2128500" cy="2790825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l="9421" t="20952" r="2650" b="16228"/>
          <a:stretch>
            <a:fillRect/>
          </a:stretch>
        </p:blipFill>
        <p:spPr bwMode="auto">
          <a:xfrm>
            <a:off x="1905000" y="3810000"/>
            <a:ext cx="4267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5800" y="533400"/>
            <a:ext cx="746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Ask and Answer Questions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Mrs. Kirkland’s Kindergarten Class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Grace Hill Elementary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Rogers, Arkansas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October 20, 2011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7" name="Picture 2" descr="http://semconsulting.net/wp-content/uploads/2010/09/question-ma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"/>
            <a:ext cx="849947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38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Application:</a:t>
            </a:r>
          </a:p>
          <a:p>
            <a:r>
              <a:rPr lang="en-US" sz="2000" dirty="0" smtClean="0">
                <a:latin typeface="Comic Sans MS" pitchFamily="66" charset="0"/>
              </a:rPr>
              <a:t>“Look at all these silly pictures.  I am going to give one of them to you and a partner, so you can practice asking questions to help you understand.”</a:t>
            </a:r>
          </a:p>
          <a:p>
            <a:pPr algn="ctr"/>
            <a:endParaRPr lang="en-US" sz="2800" dirty="0" smtClean="0"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4929188" cy="369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l="27324" t="18626" r="20512" b="10594"/>
          <a:stretch>
            <a:fillRect/>
          </a:stretch>
        </p:blipFill>
        <p:spPr bwMode="auto">
          <a:xfrm>
            <a:off x="6324600" y="3581400"/>
            <a:ext cx="16002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3" name="AutoShape 5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AutoShape 7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905000"/>
            <a:ext cx="2819400" cy="1871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600200" y="5791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omic Sans MS" pitchFamily="66" charset="0"/>
              </a:rPr>
              <a:t>A student helped Mrs. Kirkland model how to ask questions about the picture.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Application:</a:t>
            </a:r>
          </a:p>
          <a:p>
            <a:pPr algn="ctr"/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22533" name="AutoShape 5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AutoShape 7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838200"/>
            <a:ext cx="4445894" cy="333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r="18314"/>
          <a:stretch>
            <a:fillRect/>
          </a:stretch>
        </p:blipFill>
        <p:spPr bwMode="auto">
          <a:xfrm>
            <a:off x="457200" y="1600200"/>
            <a:ext cx="4046706" cy="3714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962400"/>
            <a:ext cx="2133600" cy="2664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81000" y="5562600"/>
            <a:ext cx="35814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(7) Cooperative Learning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6019800"/>
            <a:ext cx="35814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(5) Homework and Practice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Application:</a:t>
            </a:r>
          </a:p>
          <a:p>
            <a:pPr algn="ctr"/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22533" name="AutoShape 5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AutoShape 7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5562600"/>
            <a:ext cx="35814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(7) Cooperative Learning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6019800"/>
            <a:ext cx="35814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(5) Homework and Practice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609600"/>
            <a:ext cx="4014788" cy="3010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26040" r="8379"/>
          <a:stretch>
            <a:fillRect/>
          </a:stretch>
        </p:blipFill>
        <p:spPr bwMode="auto">
          <a:xfrm>
            <a:off x="762000" y="1219200"/>
            <a:ext cx="2782403" cy="3181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733800"/>
            <a:ext cx="3857625" cy="161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038600"/>
            <a:ext cx="3421014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5691188" cy="4267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3" name="AutoShape 5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AutoShape 7" descr="Stop                                                            the    Shooting                                                            and Help    Me!"/>
          <p:cNvSpPr>
            <a:spLocks noChangeAspect="1" noChangeArrowheads="1"/>
          </p:cNvSpPr>
          <p:nvPr/>
        </p:nvSpPr>
        <p:spPr bwMode="auto">
          <a:xfrm>
            <a:off x="155575" y="-1820863"/>
            <a:ext cx="571500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1000"/>
            <a:ext cx="4268318" cy="3200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257800" y="3733800"/>
            <a:ext cx="3581400" cy="646331"/>
          </a:xfrm>
          <a:prstGeom prst="rect">
            <a:avLst/>
          </a:prstGeom>
          <a:solidFill>
            <a:srgbClr val="9933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(4) Reinforcing Effort and Providing Recognition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04800"/>
            <a:ext cx="2210546" cy="2947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400800" y="4648200"/>
            <a:ext cx="228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Mrs. Kirkland listened and talked with partners.  </a:t>
            </a:r>
          </a:p>
          <a:p>
            <a:endParaRPr lang="en-US" sz="1600" dirty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She scored their performance to the standard.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4852988" cy="3639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33400"/>
            <a:ext cx="4248150" cy="267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676400" y="914400"/>
            <a:ext cx="228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Sharing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3505200"/>
            <a:ext cx="38862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itchFamily="66" charset="0"/>
              </a:rPr>
              <a:t>Student-</a:t>
            </a:r>
          </a:p>
          <a:p>
            <a:r>
              <a:rPr lang="en-US" sz="1600" dirty="0" smtClean="0">
                <a:latin typeface="Comic Sans MS" pitchFamily="66" charset="0"/>
              </a:rPr>
              <a:t>“Did some grass fall in the tree?”</a:t>
            </a:r>
          </a:p>
          <a:p>
            <a:endParaRPr lang="en-US" sz="1600" dirty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“Did he go in to get it?”</a:t>
            </a:r>
          </a:p>
          <a:p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4419600"/>
            <a:ext cx="388620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itchFamily="66" charset="0"/>
              </a:rPr>
              <a:t>Students- </a:t>
            </a:r>
          </a:p>
          <a:p>
            <a:r>
              <a:rPr lang="en-US" sz="1600" dirty="0" smtClean="0">
                <a:latin typeface="Comic Sans MS" pitchFamily="66" charset="0"/>
              </a:rPr>
              <a:t>“Is the fireman going to come get it out?”</a:t>
            </a:r>
          </a:p>
          <a:p>
            <a:endParaRPr lang="en-US" sz="1600" dirty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“Did the rain come down and make it fall in the hole?”</a:t>
            </a:r>
          </a:p>
          <a:p>
            <a:endParaRPr lang="en-US" sz="1600" dirty="0"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5360477" cy="401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24200"/>
            <a:ext cx="4164712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 l="20567"/>
          <a:stretch>
            <a:fillRect/>
          </a:stretch>
        </p:blipFill>
        <p:spPr bwMode="auto">
          <a:xfrm>
            <a:off x="4495800" y="1371600"/>
            <a:ext cx="3531494" cy="333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t="6702"/>
          <a:stretch>
            <a:fillRect/>
          </a:stretch>
        </p:blipFill>
        <p:spPr bwMode="auto">
          <a:xfrm>
            <a:off x="990600" y="1295400"/>
            <a:ext cx="2798028" cy="3481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85800" y="304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Generalize the Goal-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Now how would you score yourself?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2800" dirty="0" smtClean="0">
                <a:latin typeface="Comic Sans MS" pitchFamily="66" charset="0"/>
              </a:rPr>
              <a:t>“I can ask questions to help me understand.”</a:t>
            </a:r>
          </a:p>
          <a:p>
            <a:pPr algn="ctr"/>
            <a:endParaRPr lang="en-US" sz="2800" dirty="0" smtClean="0">
              <a:latin typeface="Comic Sans MS" pitchFamily="66" charset="0"/>
            </a:endParaRPr>
          </a:p>
        </p:txBody>
      </p:sp>
      <p:pic>
        <p:nvPicPr>
          <p:cNvPr id="17412" name="Picture 4" descr="http://t2.gstatic.com/images?q=tbn:ANd9GcQoNVfqZlaF-QYCPfDD1jK57N97j0asZE08oMv9IO4Nidsn7yB55od4erH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648200"/>
            <a:ext cx="1724688" cy="1381125"/>
          </a:xfrm>
          <a:prstGeom prst="rect">
            <a:avLst/>
          </a:prstGeom>
          <a:noFill/>
        </p:spPr>
      </p:pic>
      <p:pic>
        <p:nvPicPr>
          <p:cNvPr id="8" name="Picture 4" descr="http://t2.gstatic.com/images?q=tbn:ANd9GcQoNVfqZlaF-QYCPfDD1jK57N97j0asZE08oMv9IO4Nidsn7yB55od4erH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09053">
            <a:off x="2600755" y="4671111"/>
            <a:ext cx="1724688" cy="13811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52600" y="5486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5715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17416" name="Picture 8" descr="http://t2.gstatic.com/images?q=tbn:ANd9GcQUmFngENFEW387IzSaRdyEBAdXhwulRYtzMUkMShENlHdXENQAB8R-8tb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419600"/>
            <a:ext cx="1617639" cy="1295400"/>
          </a:xfrm>
          <a:prstGeom prst="rect">
            <a:avLst/>
          </a:prstGeom>
          <a:noFill/>
        </p:spPr>
      </p:pic>
      <p:pic>
        <p:nvPicPr>
          <p:cNvPr id="15" name="Picture 8" descr="http://t2.gstatic.com/images?q=tbn:ANd9GcQUmFngENFEW387IzSaRdyEBAdXhwulRYtzMUkMShENlHdXENQAB8R-8tb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730343">
            <a:off x="4409449" y="4516066"/>
            <a:ext cx="1617639" cy="1295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181600" y="4495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5257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6019800"/>
            <a:ext cx="3581400" cy="646331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(8) Setting Objectives and Providing Feedback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4267200" cy="5690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0" y="16002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*= with support</a:t>
            </a:r>
          </a:p>
          <a:p>
            <a:r>
              <a:rPr lang="en-US" sz="3200" dirty="0" smtClean="0">
                <a:latin typeface="Comic Sans MS" pitchFamily="66" charset="0"/>
              </a:rPr>
              <a:t>X= absent</a:t>
            </a:r>
          </a:p>
          <a:p>
            <a:r>
              <a:rPr lang="en-US" sz="3200" dirty="0" smtClean="0">
                <a:latin typeface="Comic Sans MS" pitchFamily="66" charset="0"/>
              </a:rPr>
              <a:t>N= not yet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latin typeface="Comic Sans MS" pitchFamily="66" charset="0"/>
              </a:rPr>
              <a:t>= proficient</a:t>
            </a:r>
          </a:p>
          <a:p>
            <a:endParaRPr lang="en-US" sz="3200" dirty="0" smtClean="0">
              <a:latin typeface="Comic Sans MS" pitchFamily="66" charset="0"/>
            </a:endParaRPr>
          </a:p>
          <a:p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985" r="985"/>
          <a:stretch>
            <a:fillRect/>
          </a:stretch>
        </p:blipFill>
        <p:spPr bwMode="auto">
          <a:xfrm>
            <a:off x="381000" y="990600"/>
            <a:ext cx="426720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4114800" y="2971800"/>
            <a:ext cx="4648200" cy="1066800"/>
            <a:chOff x="4267200" y="2743200"/>
            <a:chExt cx="4648200" cy="1066800"/>
          </a:xfrm>
        </p:grpSpPr>
        <p:sp>
          <p:nvSpPr>
            <p:cNvPr id="4" name="Right Arrow Callout 3"/>
            <p:cNvSpPr/>
            <p:nvPr/>
          </p:nvSpPr>
          <p:spPr>
            <a:xfrm rot="10800000">
              <a:off x="4267200" y="2743200"/>
              <a:ext cx="4648200" cy="10668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171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57800" y="2819400"/>
              <a:ext cx="3505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RI.K.1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With prompting and support, ask and answer questions about key details in text.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76800" y="1676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Mrs. Kirkland started with the standard she wanted the kids to perform.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04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Unit 2 Pacing Guide- Kindergarten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0668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She then looked at the Common Core Curriculum Unit for lesson ideas.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04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Common Core Curriculum Map- Unit 2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702786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685800" y="3276600"/>
            <a:ext cx="4114800" cy="1828800"/>
            <a:chOff x="685800" y="3276600"/>
            <a:chExt cx="4114800" cy="1828800"/>
          </a:xfrm>
        </p:grpSpPr>
        <p:sp>
          <p:nvSpPr>
            <p:cNvPr id="9" name="Up Arrow Callout 8"/>
            <p:cNvSpPr/>
            <p:nvPr/>
          </p:nvSpPr>
          <p:spPr>
            <a:xfrm>
              <a:off x="685800" y="3276600"/>
              <a:ext cx="4114800" cy="1828800"/>
            </a:xfrm>
            <a:prstGeom prst="upArrow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6800" y="4038600"/>
              <a:ext cx="3505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RI.K.1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With prompting and support, ask and answer questions about key details in text.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38200" y="5562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For the first lesson, she decided to use pictures instead of a text.  (She will move to text in future lessons.)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228600"/>
          <a:ext cx="8610600" cy="6339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8200"/>
                <a:gridCol w="77724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Anchor</a:t>
                      </a:r>
                      <a:r>
                        <a:rPr lang="en-US" baseline="0" dirty="0" smtClean="0"/>
                        <a:t> Standard 1: Read closely to determine what the text says explicitly and to make logical inferences from it; cite specific textual evidence when writing or speaking to support conclusions drawn from the text.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With prompting and support,</a:t>
                      </a:r>
                      <a:r>
                        <a:rPr lang="en-US" sz="1400" baseline="0" dirty="0" smtClean="0"/>
                        <a:t> ask and answer questions about key details in a text.</a:t>
                      </a:r>
                      <a:endParaRPr lang="en-US" sz="1400" dirty="0"/>
                    </a:p>
                  </a:txBody>
                  <a:tcPr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Ask and answer questions about</a:t>
                      </a:r>
                      <a:r>
                        <a:rPr lang="en-US" sz="1400" baseline="0" dirty="0" smtClean="0"/>
                        <a:t> key details in a text.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Ask and answer such</a:t>
                      </a:r>
                      <a:r>
                        <a:rPr lang="en-US" sz="1400" baseline="0" dirty="0" smtClean="0"/>
                        <a:t> questions as who, what, where, when, why and how to demonstrate understanding of key details in a text.</a:t>
                      </a:r>
                      <a:endParaRPr lang="en-US" sz="14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Ask and answer questions to demonstrate understanding</a:t>
                      </a:r>
                      <a:r>
                        <a:rPr lang="en-US" sz="1400" baseline="0" dirty="0" smtClean="0"/>
                        <a:t> of a text, referring explicitly to the text as the basis for the answer.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Refer to details and examples in a text when explaining what the text says explicitly and when drawing inferences from the text.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Quote accurately from a text when explaining</a:t>
                      </a:r>
                      <a:r>
                        <a:rPr lang="en-US" sz="1400" baseline="0" dirty="0" smtClean="0"/>
                        <a:t> what the text says explicitly and when drawing inferences from the text.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Cite textual evidence</a:t>
                      </a:r>
                      <a:r>
                        <a:rPr lang="en-US" sz="1400" baseline="0" dirty="0" smtClean="0"/>
                        <a:t> to support analysis of what the text says explicitly as well as inferences drawn from the text.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Cite several</a:t>
                      </a:r>
                      <a:r>
                        <a:rPr lang="en-US" sz="1400" baseline="0" dirty="0" smtClean="0"/>
                        <a:t> pieces of textual evidence to support analysis of what the text says explicitly as well as inferences drawn from the text.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Cite the textual evidence that most strongly</a:t>
                      </a:r>
                      <a:r>
                        <a:rPr lang="en-US" sz="1400" baseline="0" dirty="0" smtClean="0"/>
                        <a:t> supports an analysis of what the text says explicitly as well as inferences drawn from the text.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Cite strong and thorough textual evidence to support analysis of what the text says explicitly as well as inferences drawn from the text.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Cite strong and thorough</a:t>
                      </a:r>
                      <a:r>
                        <a:rPr lang="en-US" sz="1400" baseline="0" dirty="0" smtClean="0"/>
                        <a:t> textual evidence to support analysis of what the text says explicitly as well as inferences drawn from the text, including  determining where the text leaves matters uncertain.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 rot="4613896">
            <a:off x="7883703" y="175127"/>
            <a:ext cx="342900" cy="1752600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838200"/>
            <a:ext cx="6781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purpose of the GANAG structure</a:t>
            </a:r>
          </a:p>
          <a:p>
            <a:pPr>
              <a:buNone/>
            </a:pP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 give students the opportunity to actively use the nine high-yield strategies: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743200"/>
            <a:ext cx="3581400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(2) Identifying Similarities and Differences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505200"/>
            <a:ext cx="3581400" cy="369332"/>
          </a:xfrm>
          <a:prstGeom prst="rect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(3) Summarizing and Note Taking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038600"/>
            <a:ext cx="3581400" cy="646331"/>
          </a:xfrm>
          <a:prstGeom prst="rect">
            <a:avLst/>
          </a:prstGeom>
          <a:solidFill>
            <a:srgbClr val="9933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(4) Reinforcing Effort and Providing Recognition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4800600"/>
            <a:ext cx="35814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(5) Homework and Practice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5334000"/>
            <a:ext cx="35814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(6) Nonlinguistic Representations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2743200"/>
            <a:ext cx="35814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(7) Cooperative Learning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3352800"/>
            <a:ext cx="3581400" cy="646331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(8) Setting Objectives and Providing Feedback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4267200"/>
            <a:ext cx="3581400" cy="646331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(9) Generating and Testing Hypotheses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5105400"/>
            <a:ext cx="358140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(10) Cues, Questions and Advance Organizers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8001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Goal: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Say it with me…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“I can ask questions to help me understand.”</a:t>
            </a:r>
          </a:p>
          <a:p>
            <a:pPr algn="ctr"/>
            <a:endParaRPr lang="en-US" sz="2800" dirty="0" smtClean="0"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90800"/>
            <a:ext cx="268551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t="13183" b="27497"/>
          <a:stretch>
            <a:fillRect/>
          </a:stretch>
        </p:blipFill>
        <p:spPr bwMode="auto">
          <a:xfrm>
            <a:off x="4191000" y="2209800"/>
            <a:ext cx="4114800" cy="3255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95800" y="5867400"/>
            <a:ext cx="3581400" cy="646331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(8) Setting Objectives and Providing Feedback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Score yourself…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“I can ask questions to help me understand.”</a:t>
            </a:r>
          </a:p>
          <a:p>
            <a:pPr algn="ctr"/>
            <a:endParaRPr lang="en-US" sz="2800" dirty="0" smtClean="0"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t="18971" b="5145"/>
          <a:stretch>
            <a:fillRect/>
          </a:stretch>
        </p:blipFill>
        <p:spPr bwMode="auto">
          <a:xfrm>
            <a:off x="838200" y="1219200"/>
            <a:ext cx="7138988" cy="4062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http://t2.gstatic.com/images?q=tbn:ANd9GcQoNVfqZlaF-QYCPfDD1jK57N97j0asZE08oMv9IO4Nidsn7yB55od4erH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953000"/>
            <a:ext cx="1724688" cy="1381125"/>
          </a:xfrm>
          <a:prstGeom prst="rect">
            <a:avLst/>
          </a:prstGeom>
          <a:noFill/>
        </p:spPr>
      </p:pic>
      <p:pic>
        <p:nvPicPr>
          <p:cNvPr id="8" name="Picture 4" descr="http://t2.gstatic.com/images?q=tbn:ANd9GcQoNVfqZlaF-QYCPfDD1jK57N97j0asZE08oMv9IO4Nidsn7yB55od4erH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09053">
            <a:off x="2613109" y="4900455"/>
            <a:ext cx="1724688" cy="13811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57400" y="5867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5943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17416" name="Picture 8" descr="http://t2.gstatic.com/images?q=tbn:ANd9GcQUmFngENFEW387IzSaRdyEBAdXhwulRYtzMUkMShENlHdXENQAB8R-8tb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953000"/>
            <a:ext cx="1617639" cy="1295400"/>
          </a:xfrm>
          <a:prstGeom prst="rect">
            <a:avLst/>
          </a:prstGeom>
          <a:noFill/>
        </p:spPr>
      </p:pic>
      <p:pic>
        <p:nvPicPr>
          <p:cNvPr id="15" name="Picture 8" descr="http://t2.gstatic.com/images?q=tbn:ANd9GcQUmFngENFEW387IzSaRdyEBAdXhwulRYtzMUkMShENlHdXENQAB8R-8tb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730343">
            <a:off x="4417822" y="4866115"/>
            <a:ext cx="1617639" cy="1295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181600" y="4800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9000" y="5029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4319588" cy="3239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04800" y="152400"/>
            <a:ext cx="838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Access Prior Knowledge: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“Talk to your friend about this picture.”</a:t>
            </a:r>
          </a:p>
          <a:p>
            <a:pPr algn="ctr"/>
            <a:endParaRPr lang="en-US" sz="2800" dirty="0" smtClean="0">
              <a:latin typeface="Comic Sans MS" pitchFamily="66" charset="0"/>
            </a:endParaRPr>
          </a:p>
        </p:txBody>
      </p:sp>
      <p:pic>
        <p:nvPicPr>
          <p:cNvPr id="19461" name="Picture 5" descr="http://weirdnewsworld.com/wp-content/uploads/2010/09/balloon-d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447800"/>
            <a:ext cx="44767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 t="7761"/>
          <a:stretch>
            <a:fillRect/>
          </a:stretch>
        </p:blipFill>
        <p:spPr bwMode="auto">
          <a:xfrm>
            <a:off x="5181600" y="4572000"/>
            <a:ext cx="2795588" cy="1933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33400" y="4876800"/>
            <a:ext cx="4046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“What did you talk about?”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486400"/>
            <a:ext cx="35814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(6) Nonlinguistic Representations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943600"/>
            <a:ext cx="35814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(7) Cooperative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38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New Information: Modeling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“When I look at this painting, I ask myself a lot of questions..”</a:t>
            </a:r>
          </a:p>
          <a:p>
            <a:pPr algn="ctr"/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371600"/>
            <a:ext cx="3698448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“Why is </a:t>
            </a:r>
            <a:r>
              <a:rPr lang="en-US" smtClean="0">
                <a:latin typeface="Comic Sans MS" pitchFamily="66" charset="0"/>
              </a:rPr>
              <a:t>she </a:t>
            </a:r>
            <a:r>
              <a:rPr lang="en-US" smtClean="0">
                <a:latin typeface="Comic Sans MS" pitchFamily="66" charset="0"/>
              </a:rPr>
              <a:t>lying </a:t>
            </a:r>
            <a:r>
              <a:rPr lang="en-US" dirty="0" smtClean="0">
                <a:latin typeface="Comic Sans MS" pitchFamily="66" charset="0"/>
              </a:rPr>
              <a:t>down?”</a:t>
            </a:r>
          </a:p>
          <a:p>
            <a:endParaRPr lang="en-US" sz="800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“Are they listening to someone?”</a:t>
            </a:r>
          </a:p>
          <a:p>
            <a:endParaRPr lang="en-US" sz="800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“Who?”</a:t>
            </a:r>
          </a:p>
          <a:p>
            <a:endParaRPr lang="en-US" sz="800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“What is in the bag?”</a:t>
            </a:r>
          </a:p>
          <a:p>
            <a:endParaRPr lang="en-US" sz="800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“Where are they?”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“I wish I could talk</a:t>
            </a:r>
          </a:p>
          <a:p>
            <a:r>
              <a:rPr lang="en-US" sz="1600" dirty="0" smtClean="0">
                <a:latin typeface="Comic Sans MS" pitchFamily="66" charset="0"/>
              </a:rPr>
              <a:t>to the artist to </a:t>
            </a:r>
          </a:p>
          <a:p>
            <a:r>
              <a:rPr lang="en-US" sz="1600" dirty="0" smtClean="0">
                <a:latin typeface="Comic Sans MS" pitchFamily="66" charset="0"/>
              </a:rPr>
              <a:t>find out the answers</a:t>
            </a:r>
          </a:p>
          <a:p>
            <a:r>
              <a:rPr lang="en-US" sz="1600" dirty="0" smtClean="0">
                <a:latin typeface="Comic Sans MS" pitchFamily="66" charset="0"/>
              </a:rPr>
              <a:t>to my questions.”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5943600"/>
            <a:ext cx="358140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(10) Cues, Questions and Advance Organizers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486400"/>
            <a:ext cx="35814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(6) Nonlinguistic Representations</a:t>
            </a:r>
          </a:p>
        </p:txBody>
      </p:sp>
      <p:pic>
        <p:nvPicPr>
          <p:cNvPr id="20482" name="Picture 2" descr="File:Paul Gauguin 04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447800"/>
            <a:ext cx="4484370" cy="34058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1600200" cy="2134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876800" y="4953000"/>
            <a:ext cx="3735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(This painting is from Unit 1)</a:t>
            </a:r>
          </a:p>
          <a:p>
            <a:r>
              <a:rPr lang="en-US" dirty="0" smtClean="0"/>
              <a:t>Paul Gauguin, </a:t>
            </a:r>
            <a:r>
              <a:rPr lang="en-US" i="1" dirty="0" smtClean="0">
                <a:hlinkClick r:id="rId5"/>
              </a:rPr>
              <a:t>The Midday Nap</a:t>
            </a:r>
            <a:r>
              <a:rPr lang="en-US" dirty="0" smtClean="0"/>
              <a:t> (1894)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847</Words>
  <Application>Microsoft Office PowerPoint</Application>
  <PresentationFormat>On-screen Show (4:3)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RPS</dc:creator>
  <cp:lastModifiedBy>RPS</cp:lastModifiedBy>
  <cp:revision>20</cp:revision>
  <dcterms:created xsi:type="dcterms:W3CDTF">2011-10-20T15:42:53Z</dcterms:created>
  <dcterms:modified xsi:type="dcterms:W3CDTF">2011-10-25T16:37:30Z</dcterms:modified>
</cp:coreProperties>
</file>