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CC66FF"/>
    <a:srgbClr val="6699FF"/>
    <a:srgbClr val="00CC66"/>
    <a:srgbClr val="33CC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2FB0-483B-4D65-80B8-54C5E82CEB60}" type="datetimeFigureOut">
              <a:rPr lang="en-US" smtClean="0"/>
              <a:pPr/>
              <a:t>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8A9B-F0C8-4C84-B9E2-39326889B9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2FB0-483B-4D65-80B8-54C5E82CEB60}" type="datetimeFigureOut">
              <a:rPr lang="en-US" smtClean="0"/>
              <a:pPr/>
              <a:t>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8A9B-F0C8-4C84-B9E2-39326889B9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2FB0-483B-4D65-80B8-54C5E82CEB60}" type="datetimeFigureOut">
              <a:rPr lang="en-US" smtClean="0"/>
              <a:pPr/>
              <a:t>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8A9B-F0C8-4C84-B9E2-39326889B9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122C01B-2652-455B-B111-2104F4FA01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2FB0-483B-4D65-80B8-54C5E82CEB60}" type="datetimeFigureOut">
              <a:rPr lang="en-US" smtClean="0"/>
              <a:pPr/>
              <a:t>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8A9B-F0C8-4C84-B9E2-39326889B9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2FB0-483B-4D65-80B8-54C5E82CEB60}" type="datetimeFigureOut">
              <a:rPr lang="en-US" smtClean="0"/>
              <a:pPr/>
              <a:t>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8A9B-F0C8-4C84-B9E2-39326889B9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2FB0-483B-4D65-80B8-54C5E82CEB60}" type="datetimeFigureOut">
              <a:rPr lang="en-US" smtClean="0"/>
              <a:pPr/>
              <a:t>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8A9B-F0C8-4C84-B9E2-39326889B9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2FB0-483B-4D65-80B8-54C5E82CEB60}" type="datetimeFigureOut">
              <a:rPr lang="en-US" smtClean="0"/>
              <a:pPr/>
              <a:t>1/4/2016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8A9B-F0C8-4C84-B9E2-39326889B9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2FB0-483B-4D65-80B8-54C5E82CEB60}" type="datetimeFigureOut">
              <a:rPr lang="en-US" smtClean="0"/>
              <a:pPr/>
              <a:t>1/4/2016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8A9B-F0C8-4C84-B9E2-39326889B9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2FB0-483B-4D65-80B8-54C5E82CEB60}" type="datetimeFigureOut">
              <a:rPr lang="en-US" smtClean="0"/>
              <a:pPr/>
              <a:t>1/4/2016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8A9B-F0C8-4C84-B9E2-39326889B9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2FB0-483B-4D65-80B8-54C5E82CEB60}" type="datetimeFigureOut">
              <a:rPr lang="en-US" smtClean="0"/>
              <a:pPr/>
              <a:t>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8A9B-F0C8-4C84-B9E2-39326889B9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2FB0-483B-4D65-80B8-54C5E82CEB60}" type="datetimeFigureOut">
              <a:rPr lang="en-US" smtClean="0"/>
              <a:pPr/>
              <a:t>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8A9B-F0C8-4C84-B9E2-39326889B9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62FB0-483B-4D65-80B8-54C5E82CEB60}" type="datetimeFigureOut">
              <a:rPr lang="en-US" smtClean="0"/>
              <a:pPr/>
              <a:t>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08A9B-F0C8-4C84-B9E2-39326889B9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772400" cy="914400"/>
          </a:xfrm>
          <a:ln w="12700">
            <a:noFill/>
          </a:ln>
        </p:spPr>
        <p:txBody>
          <a:bodyPr>
            <a:normAutofit/>
          </a:bodyPr>
          <a:lstStyle/>
          <a:p>
            <a:r>
              <a:rPr lang="en-US" sz="3600" b="1" dirty="0" smtClean="0">
                <a:latin typeface="Calibri" pitchFamily="34" charset="0"/>
              </a:rPr>
              <a:t>I can write to tell a story.</a:t>
            </a:r>
            <a:endParaRPr lang="en-US" sz="3600" b="1" dirty="0">
              <a:latin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1524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W.K.3</a:t>
            </a:r>
            <a:endParaRPr lang="en-US" sz="1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1000" y="914400"/>
          <a:ext cx="8458200" cy="50912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/>
                <a:gridCol w="1828800"/>
                <a:gridCol w="1752600"/>
                <a:gridCol w="1905000"/>
                <a:gridCol w="1828800"/>
              </a:tblGrid>
              <a:tr h="60960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</a:p>
                    <a:p>
                      <a:pPr algn="ctr"/>
                      <a:endParaRPr lang="en-US" sz="1600" b="1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Pre-K</a:t>
                      </a:r>
                      <a:endParaRPr lang="en-US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Kindergarten</a:t>
                      </a:r>
                      <a:endParaRPr lang="en-US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en-US" b="1" baseline="30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Grade</a:t>
                      </a:r>
                      <a:endParaRPr lang="en-US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723386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Introduction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1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1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312934"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Events</a:t>
                      </a:r>
                      <a:endParaRPr lang="en-US" sz="14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No attempt</a:t>
                      </a:r>
                    </a:p>
                    <a:p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Draw</a:t>
                      </a: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</a:rPr>
                        <a:t> a picture of a story</a:t>
                      </a:r>
                      <a:endParaRPr lang="en-US" sz="1800" b="1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Narrate a single event</a:t>
                      </a: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</a:rPr>
                        <a:t> or several loosely linked events</a:t>
                      </a:r>
                      <a:endParaRPr lang="en-US" sz="18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1" dirty="0" smtClean="0">
                          <a:solidFill>
                            <a:schemeClr val="tx1"/>
                          </a:solidFill>
                          <a:effectLst/>
                        </a:rPr>
                        <a:t>(Use a combination of drawing,</a:t>
                      </a:r>
                      <a:r>
                        <a:rPr lang="en-US" sz="1400" b="1" i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dictating and writing)</a:t>
                      </a:r>
                      <a:endParaRPr lang="en-US" sz="1400" b="1" i="1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Write a narrative </a:t>
                      </a: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6553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Recount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two or more appropriately sequenced events</a:t>
                      </a:r>
                      <a:endParaRPr lang="en-US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7924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Include some details regarding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what happened</a:t>
                      </a:r>
                      <a:endParaRPr lang="en-US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105982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Transitions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dirty="0" smtClean="0">
                          <a:solidFill>
                            <a:schemeClr val="bg1"/>
                          </a:solidFill>
                        </a:rPr>
                        <a:t>Tell</a:t>
                      </a:r>
                      <a:r>
                        <a:rPr lang="en-US" sz="1400" b="1" u="none" baseline="0" dirty="0" smtClean="0">
                          <a:solidFill>
                            <a:schemeClr val="bg1"/>
                          </a:solidFill>
                        </a:rPr>
                        <a:t> about the events in the order they occurred </a:t>
                      </a:r>
                      <a:endParaRPr lang="en-US" sz="1400" b="1" u="none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Use temporal words to signal event order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67866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Conclusion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Provide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a reaction to what happened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Provide some sense of closure</a:t>
                      </a: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772400" cy="914400"/>
          </a:xfrm>
          <a:ln w="12700">
            <a:noFill/>
          </a:ln>
        </p:spPr>
        <p:txBody>
          <a:bodyPr>
            <a:normAutofit/>
          </a:bodyPr>
          <a:lstStyle/>
          <a:p>
            <a:r>
              <a:rPr lang="en-US" sz="3600" b="1" dirty="0" smtClean="0">
                <a:latin typeface="Calibri" pitchFamily="34" charset="0"/>
              </a:rPr>
              <a:t>I can write to tell a story.</a:t>
            </a:r>
            <a:endParaRPr lang="en-US" sz="3600" b="1" dirty="0">
              <a:latin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1524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W.1.3</a:t>
            </a:r>
            <a:endParaRPr lang="en-US" sz="1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4800" y="762000"/>
          <a:ext cx="8458200" cy="582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/>
                <a:gridCol w="1828800"/>
                <a:gridCol w="1752600"/>
                <a:gridCol w="1905000"/>
                <a:gridCol w="1828800"/>
              </a:tblGrid>
              <a:tr h="60960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Pre-K</a:t>
                      </a: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Kindergarten</a:t>
                      </a:r>
                      <a:endParaRPr lang="en-US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en-US" b="1" baseline="30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Grade</a:t>
                      </a:r>
                      <a:endParaRPr lang="en-US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en-US" b="1" baseline="30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nd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Grade</a:t>
                      </a:r>
                      <a:endParaRPr lang="en-US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Introduction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1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1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312934"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Events</a:t>
                      </a:r>
                      <a:endParaRPr lang="en-US" sz="14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Draw</a:t>
                      </a: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</a:rPr>
                        <a:t> a picture of a story</a:t>
                      </a:r>
                      <a:endParaRPr lang="en-US" sz="1800" b="1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Narrate a single event</a:t>
                      </a: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</a:rPr>
                        <a:t> or several loosely linked events</a:t>
                      </a:r>
                      <a:endParaRPr lang="en-US" sz="18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1" dirty="0" smtClean="0">
                          <a:solidFill>
                            <a:schemeClr val="tx1"/>
                          </a:solidFill>
                          <a:effectLst/>
                        </a:rPr>
                        <a:t>(Use a combination of drawing,</a:t>
                      </a:r>
                      <a:r>
                        <a:rPr lang="en-US" sz="1400" b="1" i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dictating and writing)</a:t>
                      </a:r>
                      <a:endParaRPr lang="en-US" sz="1400" b="1" i="1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Write a narrative </a:t>
                      </a: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Write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 a narrative</a:t>
                      </a:r>
                      <a:endParaRPr lang="en-US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6807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Recount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 two or more appropriately sequenced events</a:t>
                      </a:r>
                      <a:endParaRPr lang="en-US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Recount a well elaborated event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 or short sequence of events</a:t>
                      </a:r>
                      <a:endParaRPr lang="en-US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7924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Include some details regarding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 what happened</a:t>
                      </a:r>
                      <a:endParaRPr lang="en-US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Include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 details to describe actions, thoughts, and feelings</a:t>
                      </a:r>
                      <a:endParaRPr lang="en-US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105982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Transitions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dirty="0" smtClean="0">
                          <a:solidFill>
                            <a:schemeClr val="bg1"/>
                          </a:solidFill>
                        </a:rPr>
                        <a:t>Tell</a:t>
                      </a:r>
                      <a:r>
                        <a:rPr lang="en-US" sz="1600" b="1" u="none" baseline="0" dirty="0" smtClean="0">
                          <a:solidFill>
                            <a:schemeClr val="bg1"/>
                          </a:solidFill>
                        </a:rPr>
                        <a:t> about the events in the order they occurred </a:t>
                      </a:r>
                      <a:endParaRPr lang="en-US" sz="1600" b="1" u="none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Use temporal words to signal event order</a:t>
                      </a:r>
                    </a:p>
                    <a:p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Use temporal words to signal event order</a:t>
                      </a:r>
                    </a:p>
                    <a:p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67866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Conclusion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Provide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 a reaction to what happened</a:t>
                      </a:r>
                      <a:endParaRPr lang="en-US" sz="1600" b="1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Provide some sense of closure</a:t>
                      </a:r>
                    </a:p>
                    <a:p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Provide some sense of closure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772400" cy="914400"/>
          </a:xfrm>
          <a:ln w="12700">
            <a:noFill/>
          </a:ln>
        </p:spPr>
        <p:txBody>
          <a:bodyPr>
            <a:normAutofit/>
          </a:bodyPr>
          <a:lstStyle/>
          <a:p>
            <a:r>
              <a:rPr lang="en-US" sz="3600" b="1" dirty="0" smtClean="0">
                <a:latin typeface="Calibri" pitchFamily="34" charset="0"/>
              </a:rPr>
              <a:t>I can write to tell a story.</a:t>
            </a:r>
            <a:endParaRPr lang="en-US" sz="3600" b="1" dirty="0">
              <a:latin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1524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W.2.3</a:t>
            </a:r>
            <a:endParaRPr lang="en-US" sz="1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4800" y="762000"/>
          <a:ext cx="8458200" cy="594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/>
                <a:gridCol w="1828800"/>
                <a:gridCol w="1752600"/>
                <a:gridCol w="1905000"/>
                <a:gridCol w="1828800"/>
              </a:tblGrid>
              <a:tr h="60960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Kindergarten</a:t>
                      </a: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en-US" sz="1800" b="1" baseline="30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Grade</a:t>
                      </a:r>
                      <a:endParaRPr lang="en-US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en-US" b="1" baseline="30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nd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Grade</a:t>
                      </a:r>
                      <a:endParaRPr lang="en-US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en-US" b="1" baseline="30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rd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Grade</a:t>
                      </a:r>
                      <a:endParaRPr lang="en-US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Introduction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1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1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Establish a situation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and introduce a narrator</a:t>
                      </a:r>
                      <a:endParaRPr lang="en-US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312934">
                <a:tc rowSpan="4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Events</a:t>
                      </a:r>
                      <a:endParaRPr lang="en-US" sz="1400" b="1" dirty="0"/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Narrate a single event</a:t>
                      </a: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</a:rPr>
                        <a:t> or several loosely linked events</a:t>
                      </a:r>
                      <a:endParaRPr lang="en-US" sz="18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1" dirty="0" smtClean="0">
                          <a:solidFill>
                            <a:schemeClr val="tx1"/>
                          </a:solidFill>
                          <a:effectLst/>
                        </a:rPr>
                        <a:t>(Use a combination of drawing,</a:t>
                      </a:r>
                      <a:r>
                        <a:rPr lang="en-US" sz="1400" b="1" i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dictating and writing)</a:t>
                      </a:r>
                      <a:endParaRPr lang="en-US" sz="1400" b="1" i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Write a narrative </a:t>
                      </a: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Write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 a narrative</a:t>
                      </a:r>
                      <a:endParaRPr lang="en-US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Organize an event sequence that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unfolds naturally</a:t>
                      </a:r>
                      <a:endParaRPr lang="en-US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1320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Recount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 two or more appropriately sequenced events</a:t>
                      </a:r>
                      <a:endParaRPr lang="en-US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Recount a well elaborated event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 or short sequence of events</a:t>
                      </a:r>
                      <a:endParaRPr lang="en-US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6400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Use dialogue and descriptions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of actions, thoughts and feelings to develop experiences and events to show the response of characters situations</a:t>
                      </a:r>
                      <a:endParaRPr lang="en-US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10668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Include some details regarding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 what happened</a:t>
                      </a:r>
                      <a:endParaRPr lang="en-US" sz="16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1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Include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 details to describe actions, thoughts, and feelings</a:t>
                      </a:r>
                      <a:endParaRPr lang="en-US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105982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Transitions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dirty="0" smtClean="0">
                          <a:solidFill>
                            <a:schemeClr val="bg1"/>
                          </a:solidFill>
                        </a:rPr>
                        <a:t>Tell</a:t>
                      </a:r>
                      <a:r>
                        <a:rPr lang="en-US" sz="1600" b="1" u="none" baseline="0" dirty="0" smtClean="0">
                          <a:solidFill>
                            <a:schemeClr val="bg1"/>
                          </a:solidFill>
                        </a:rPr>
                        <a:t> about the events in the order they occurred </a:t>
                      </a:r>
                      <a:endParaRPr lang="en-US" sz="1600" b="1" u="none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Use temporal words to signal event order</a:t>
                      </a:r>
                    </a:p>
                    <a:p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Use temporal words to signal event order</a:t>
                      </a: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Use temporal words and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 phrases to signal event order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67866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Conclusion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Provide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 a reaction to what happened</a:t>
                      </a:r>
                      <a:endParaRPr lang="en-US" sz="1600" b="1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Provide some sense of closure</a:t>
                      </a:r>
                    </a:p>
                    <a:p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Provide some sense of closure</a:t>
                      </a:r>
                    </a:p>
                    <a:p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Provide a sense of closure</a:t>
                      </a: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772400" cy="609600"/>
          </a:xfrm>
          <a:ln w="12700">
            <a:noFill/>
          </a:ln>
        </p:spPr>
        <p:txBody>
          <a:bodyPr>
            <a:normAutofit/>
          </a:bodyPr>
          <a:lstStyle/>
          <a:p>
            <a:r>
              <a:rPr lang="en-US" sz="3200" b="1" dirty="0" smtClean="0">
                <a:latin typeface="Calibri" pitchFamily="34" charset="0"/>
              </a:rPr>
              <a:t>I can write to tell a story.</a:t>
            </a:r>
            <a:endParaRPr lang="en-US" sz="3200" b="1" dirty="0">
              <a:latin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1524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W.3.3</a:t>
            </a:r>
            <a:endParaRPr lang="en-US" sz="1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4800" y="609600"/>
          <a:ext cx="8458200" cy="61345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/>
                <a:gridCol w="1828800"/>
                <a:gridCol w="1752600"/>
                <a:gridCol w="1905000"/>
                <a:gridCol w="1828800"/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1-</a:t>
                      </a:r>
                      <a:r>
                        <a:rPr lang="en-US" sz="28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en-US" sz="1800" b="1" baseline="30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Grade</a:t>
                      </a: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2-</a:t>
                      </a:r>
                      <a:r>
                        <a:rPr lang="en-US" sz="28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en-US" sz="1800" b="1" baseline="30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nd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Grade</a:t>
                      </a:r>
                      <a:endParaRPr lang="en-US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3-</a:t>
                      </a:r>
                      <a:r>
                        <a:rPr lang="en-US" sz="28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en-US" b="1" baseline="30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rd</a:t>
                      </a:r>
                      <a:r>
                        <a:rPr lang="en-US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Grade</a:t>
                      </a:r>
                      <a:endParaRPr lang="en-US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4-</a:t>
                      </a:r>
                      <a:r>
                        <a:rPr lang="en-US" sz="28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  <a:r>
                        <a:rPr lang="en-US" b="1" baseline="30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th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Grade</a:t>
                      </a:r>
                      <a:endParaRPr lang="en-US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Introduction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1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Establish a situation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and introduce a narrator</a:t>
                      </a:r>
                      <a:endParaRPr lang="en-US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Orient the read by establishing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a situation and introducing the narrator and/or characters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312934"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Events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Write a narrative </a:t>
                      </a: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Write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a narrative</a:t>
                      </a:r>
                      <a:endParaRPr lang="en-US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Organize an event sequence that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unfolds naturally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Organize an event sequence that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unfolds naturally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8026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Recount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two or more appropriately sequenced events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Recount a well elaborated event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or short sequence of events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Use dialogue and descriptions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of actions, thoughts and feelings to develop experiences and events to show the response of characters situations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Use dialogue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and descriptions to develop experiences or events to show the responses of characters to situations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5943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Include some details regarding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what happened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Include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details to describe actions, thoughts, and feelings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7772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Transitions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Use temporal words to signal event order</a:t>
                      </a: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Use temporal words to signal event order</a:t>
                      </a: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Use temporal words and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phrases to signal event order</a:t>
                      </a:r>
                      <a:endParaRPr lang="en-US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Use a variety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of transitional words and phrases to manage the sequence of events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67866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Vocabulary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Use concrete words and phrases and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sensory details to convey experiences and events precisely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67866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Conclusion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Provide some sense of closure</a:t>
                      </a: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Provide some sense of closure</a:t>
                      </a: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Provide a sense of closure</a:t>
                      </a: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Provide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a conclusion that follows from the narrated experiences or events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772400" cy="609600"/>
          </a:xfrm>
          <a:ln w="12700">
            <a:noFill/>
          </a:ln>
        </p:spPr>
        <p:txBody>
          <a:bodyPr>
            <a:normAutofit/>
          </a:bodyPr>
          <a:lstStyle/>
          <a:p>
            <a:r>
              <a:rPr lang="en-US" sz="3200" b="1" dirty="0" smtClean="0">
                <a:latin typeface="Calibri" pitchFamily="34" charset="0"/>
              </a:rPr>
              <a:t>I can write to tell a story.</a:t>
            </a:r>
            <a:endParaRPr lang="en-US" sz="3200" b="1" dirty="0">
              <a:latin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1524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W.4.3</a:t>
            </a:r>
            <a:endParaRPr lang="en-US" sz="1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1" y="609600"/>
          <a:ext cx="8839199" cy="61239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4487"/>
                <a:gridCol w="1911178"/>
                <a:gridCol w="1831546"/>
                <a:gridCol w="1920788"/>
                <a:gridCol w="1981200"/>
              </a:tblGrid>
              <a:tr h="51490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1-</a:t>
                      </a:r>
                      <a:r>
                        <a:rPr lang="en-US" sz="28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en-US" sz="1800" b="1" baseline="30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nd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Grade</a:t>
                      </a: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2-</a:t>
                      </a:r>
                      <a:r>
                        <a:rPr lang="en-US" sz="28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en-US" sz="1800" b="1" baseline="30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rd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Grade</a:t>
                      </a:r>
                      <a:endParaRPr lang="en-US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3-</a:t>
                      </a:r>
                      <a:r>
                        <a:rPr lang="en-US" sz="28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  <a:r>
                        <a:rPr lang="en-US" b="1" baseline="30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th</a:t>
                      </a:r>
                      <a:r>
                        <a:rPr lang="en-US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Grade</a:t>
                      </a:r>
                      <a:endParaRPr lang="en-US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4-</a:t>
                      </a:r>
                      <a:r>
                        <a:rPr lang="en-US" sz="28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  <a:r>
                        <a:rPr lang="en-US" b="1" baseline="30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th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Grade</a:t>
                      </a:r>
                      <a:endParaRPr lang="en-US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999514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Introduction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Establish a situation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and introduce a narrator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1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Orient the read by establishing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a situation and introducing the narrator and/or characters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Orient the read by establishing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a situation and introducing the narrator and/or characters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636054"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Events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Write a narrative </a:t>
                      </a: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Organize an event sequence that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unfolds naturally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Organize an event sequence that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unfolds naturally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Organize an event sequence that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unfolds naturally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817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Recount a well elaborated event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or short sequence of events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Use dialogue and descriptions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of actions, thoughts and feelings to develop experiences and events to show the response of characters situations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Use dialogue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and descriptions to develop experiences or events to show the responses of characters to situations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Use narrative techniques,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such as dialogue, description, and pacing, to develop experiences and events or show the responses of characters to situations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6360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Include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details to describe actions, thoughts, and feelings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817784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Transitions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Use temporal words to signal event order</a:t>
                      </a: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Use temporal words and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phrases to signal event order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Use a variety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of transitional words and phrases to manage the sequence of events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Use a variety of transitional words, phrases or clauses to manage the sequence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of events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999514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Vocabulary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Use concrete words and phrases and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sensory details to convey experiences and events precisely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Use concrete words and phrases and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sensory details to convey experiences and events precisely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674394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Conclusion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Provide some sense of closure</a:t>
                      </a: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Provide a sense of closure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Provide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a conclusion that follows from the narrated experiences or events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Provide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a conclusion that follows from the narrated experiences or events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772400" cy="609600"/>
          </a:xfrm>
          <a:ln w="12700">
            <a:noFill/>
          </a:ln>
        </p:spPr>
        <p:txBody>
          <a:bodyPr>
            <a:normAutofit/>
          </a:bodyPr>
          <a:lstStyle/>
          <a:p>
            <a:r>
              <a:rPr lang="en-US" sz="3200" b="1" dirty="0" smtClean="0">
                <a:latin typeface="Calibri" pitchFamily="34" charset="0"/>
              </a:rPr>
              <a:t>I can write to tell a story.</a:t>
            </a:r>
            <a:endParaRPr lang="en-US" sz="3200" b="1" dirty="0">
              <a:latin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1524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W.5.3</a:t>
            </a:r>
            <a:endParaRPr lang="en-US" sz="1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6200" y="609600"/>
          <a:ext cx="8991599" cy="637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5082"/>
                <a:gridCol w="1944129"/>
                <a:gridCol w="1863124"/>
                <a:gridCol w="1953905"/>
                <a:gridCol w="2015359"/>
              </a:tblGrid>
              <a:tr h="51490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1-</a:t>
                      </a:r>
                      <a:r>
                        <a:rPr lang="en-US" sz="28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en-US" sz="1800" b="1" baseline="30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rd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Grade</a:t>
                      </a: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2-</a:t>
                      </a:r>
                      <a:r>
                        <a:rPr lang="en-US" sz="28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  <a:r>
                        <a:rPr lang="en-US" sz="1800" b="1" baseline="30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th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Grade</a:t>
                      </a:r>
                      <a:endParaRPr lang="en-US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3-</a:t>
                      </a:r>
                      <a:r>
                        <a:rPr lang="en-US" sz="28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  <a:r>
                        <a:rPr lang="en-US" b="1" baseline="30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th</a:t>
                      </a:r>
                      <a:r>
                        <a:rPr lang="en-US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Grade</a:t>
                      </a:r>
                      <a:endParaRPr lang="en-US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4-</a:t>
                      </a:r>
                      <a:r>
                        <a:rPr lang="en-US" sz="28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</a:t>
                      </a:r>
                      <a:r>
                        <a:rPr lang="en-US" b="1" baseline="30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th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Grade</a:t>
                      </a:r>
                      <a:endParaRPr lang="en-US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7772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Introduction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Establish a situation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and introduce a narrator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Orient the read by establishing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a situation and introducing the narrator and/or characters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Orient the read by establishing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a situation and introducing the narrator and/or characters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Engage and orient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the reader by establishing a context and introducing  a narrator and/or characters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636054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Events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Organize an event sequence that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unfolds naturally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Organize an event sequence that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unfolds naturally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Organize an event sequence that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unfolds naturally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Organize an event sequence that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unfolds naturally and logically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12649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Use dialogue and descriptions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of actions, thoughts and feelings to develop experiences and events to show the response of characters situations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Use dialogue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and descriptions to develop experiences or events to show the responses of characters to situations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Use narrative techniques,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such as dialogue, description, and pacing, to develop experiences and events or show the responses of characters to situations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Use narrative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techniques, such as dialogue, pacing and description, to develop experiences, events, and/or characters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817784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Transitions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Use temporal words and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phrases to signal event order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Use a variety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of transitional words and phrases to manage the sequence of events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Use a variety of transitional words, phrases or clauses to manage the sequence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of events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Use a variety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of transition words, phrases, and clauses to convey sequence and signal shifts from one time frame or setting to another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999514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Vocabulary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Use concrete words and phrases and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sensory details to convey experiences and events precisely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Use concrete words and phrases and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sensory details to convey experiences and events precisely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Use precise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words and phrases, relevant descriptive details, and sensory language to convey experiences and events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674394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Conclusion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Provide a sense of closure</a:t>
                      </a: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Provide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a conclusion that follows from the narrated experiences or events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Provide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a conclusion that follows from the narrated experiences or events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Provide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a conclusion that follows from the narrated experiences or events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</TotalTime>
  <Words>1216</Words>
  <Application>Microsoft Office PowerPoint</Application>
  <PresentationFormat>On-screen Show (4:3)</PresentationFormat>
  <Paragraphs>185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I can write to tell a story.</vt:lpstr>
      <vt:lpstr>I can write to tell a story.</vt:lpstr>
      <vt:lpstr>I can write to tell a story.</vt:lpstr>
      <vt:lpstr>I can write to tell a story.</vt:lpstr>
      <vt:lpstr>I can write to tell a story.</vt:lpstr>
      <vt:lpstr>I can write to tell a story.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 User</dc:creator>
  <cp:lastModifiedBy>ST User</cp:lastModifiedBy>
  <cp:revision>32</cp:revision>
  <dcterms:created xsi:type="dcterms:W3CDTF">2015-12-17T14:47:15Z</dcterms:created>
  <dcterms:modified xsi:type="dcterms:W3CDTF">2016-01-04T19:44:48Z</dcterms:modified>
</cp:coreProperties>
</file>