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CC66FF"/>
    <a:srgbClr val="6699FF"/>
    <a:srgbClr val="00CC66"/>
    <a:srgbClr val="33CC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2FB0-483B-4D65-80B8-54C5E82CEB60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8A9B-F0C8-4C84-B9E2-39326889B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2FB0-483B-4D65-80B8-54C5E82CEB60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8A9B-F0C8-4C84-B9E2-39326889B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2FB0-483B-4D65-80B8-54C5E82CEB60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8A9B-F0C8-4C84-B9E2-39326889B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122C01B-2652-455B-B111-2104F4FA01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2FB0-483B-4D65-80B8-54C5E82CEB60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8A9B-F0C8-4C84-B9E2-39326889B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2FB0-483B-4D65-80B8-54C5E82CEB60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8A9B-F0C8-4C84-B9E2-39326889B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2FB0-483B-4D65-80B8-54C5E82CEB60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8A9B-F0C8-4C84-B9E2-39326889B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2FB0-483B-4D65-80B8-54C5E82CEB60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8A9B-F0C8-4C84-B9E2-39326889B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2FB0-483B-4D65-80B8-54C5E82CEB60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8A9B-F0C8-4C84-B9E2-39326889B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2FB0-483B-4D65-80B8-54C5E82CEB60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8A9B-F0C8-4C84-B9E2-39326889B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2FB0-483B-4D65-80B8-54C5E82CEB60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8A9B-F0C8-4C84-B9E2-39326889B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62FB0-483B-4D65-80B8-54C5E82CEB60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8A9B-F0C8-4C84-B9E2-39326889B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62FB0-483B-4D65-80B8-54C5E82CEB60}" type="datetimeFigureOut">
              <a:rPr lang="en-US" smtClean="0"/>
              <a:pPr/>
              <a:t>1/4/2016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08A9B-F0C8-4C84-B9E2-39326889B9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772400" cy="914400"/>
          </a:xfrm>
          <a:ln w="12700">
            <a:noFill/>
          </a:ln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libri" pitchFamily="34" charset="0"/>
              </a:rPr>
              <a:t>I can write to inform.</a:t>
            </a:r>
            <a:endParaRPr lang="en-US" sz="3600" b="1" dirty="0"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524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W.K.2</a:t>
            </a:r>
            <a:endParaRPr lang="en-US" sz="1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914400"/>
          <a:ext cx="8458200" cy="45883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/>
                <a:gridCol w="1828800"/>
                <a:gridCol w="1752600"/>
                <a:gridCol w="1905000"/>
                <a:gridCol w="1828800"/>
              </a:tblGrid>
              <a:tr h="60960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</a:p>
                    <a:p>
                      <a:pPr algn="ctr"/>
                      <a:endParaRPr lang="en-US" sz="1600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Pre-K</a:t>
                      </a:r>
                      <a:endParaRPr lang="en-US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Kindergarten</a:t>
                      </a:r>
                      <a:endParaRPr lang="en-US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en-US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  <a:endParaRPr lang="en-US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723386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Introduction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No attempt</a:t>
                      </a:r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Draw</a:t>
                      </a: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</a:rPr>
                        <a:t> a picture of a story</a:t>
                      </a:r>
                      <a:endParaRPr lang="en-US" sz="18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Name what they are writing about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1" dirty="0" smtClean="0">
                          <a:solidFill>
                            <a:schemeClr val="tx1"/>
                          </a:solidFill>
                          <a:effectLst/>
                        </a:rPr>
                        <a:t>(Use a combination of drawing,</a:t>
                      </a:r>
                      <a:r>
                        <a:rPr lang="en-US" sz="1100" b="1" i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dictating and writing)</a:t>
                      </a:r>
                      <a:endParaRPr lang="en-US" sz="1100" b="1" i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Name a topic</a:t>
                      </a: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86868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Information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u="none" dirty="0" smtClean="0">
                          <a:solidFill>
                            <a:schemeClr val="bg1"/>
                          </a:solidFill>
                        </a:rPr>
                        <a:t>Supply</a:t>
                      </a:r>
                      <a:r>
                        <a:rPr lang="en-US" sz="1800" b="1" u="none" baseline="0" dirty="0" smtClean="0">
                          <a:solidFill>
                            <a:schemeClr val="bg1"/>
                          </a:solidFill>
                        </a:rPr>
                        <a:t> some information about the topic</a:t>
                      </a:r>
                      <a:endParaRPr lang="en-US" sz="1800" b="1" u="non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Supply some</a:t>
                      </a: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</a:rPr>
                        <a:t> facts about the topic</a:t>
                      </a:r>
                      <a:endParaRPr lang="en-US" sz="18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105982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Linking Words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67866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Conclusion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Provide some sense of closure</a:t>
                      </a: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772400" cy="914400"/>
          </a:xfrm>
          <a:ln w="12700">
            <a:noFill/>
          </a:ln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libri" pitchFamily="34" charset="0"/>
              </a:rPr>
              <a:t>I can write to inform.</a:t>
            </a:r>
            <a:endParaRPr lang="en-US" sz="3600" b="1" dirty="0"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524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W.1.2</a:t>
            </a:r>
            <a:endParaRPr lang="en-US" sz="1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914400"/>
          <a:ext cx="8458200" cy="54946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/>
                <a:gridCol w="1828800"/>
                <a:gridCol w="1752600"/>
                <a:gridCol w="1905000"/>
                <a:gridCol w="1828800"/>
              </a:tblGrid>
              <a:tr h="60960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</a:p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Pre-K</a:t>
                      </a: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Kindergarten</a:t>
                      </a:r>
                      <a:endParaRPr lang="en-US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en-US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  <a:endParaRPr lang="en-US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en-US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nd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  <a:endParaRPr lang="en-US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723386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Introduction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Draw</a:t>
                      </a: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</a:rPr>
                        <a:t> a picture of a story</a:t>
                      </a:r>
                      <a:endParaRPr lang="en-US" sz="18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Name what they are writing about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1" dirty="0" smtClean="0">
                          <a:solidFill>
                            <a:schemeClr val="tx1"/>
                          </a:solidFill>
                          <a:effectLst/>
                        </a:rPr>
                        <a:t>(Use a combination of drawing,</a:t>
                      </a:r>
                      <a:r>
                        <a:rPr lang="en-US" sz="1100" b="1" i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dictating and writing)</a:t>
                      </a:r>
                      <a:endParaRPr lang="en-US" sz="1100" b="1" i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Name a topic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Introduce a topic</a:t>
                      </a: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86868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Information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</a:rPr>
                        <a:t>Supply</a:t>
                      </a:r>
                      <a:r>
                        <a:rPr lang="en-US" sz="1600" b="1" u="none" baseline="0" dirty="0" smtClean="0">
                          <a:solidFill>
                            <a:schemeClr val="bg1"/>
                          </a:solidFill>
                        </a:rPr>
                        <a:t> some information about the topic</a:t>
                      </a:r>
                      <a:endParaRPr lang="en-US" sz="1600" b="1" u="none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Supply some</a:t>
                      </a: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</a:rPr>
                        <a:t> facts about the topic</a:t>
                      </a:r>
                      <a:endParaRPr lang="en-US" sz="1800" b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1800" b="1" u="non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Use facts and definitions</a:t>
                      </a:r>
                      <a:r>
                        <a:rPr lang="en-US" sz="1800" b="1" baseline="0" dirty="0" smtClean="0">
                          <a:solidFill>
                            <a:schemeClr val="bg1"/>
                          </a:solidFill>
                        </a:rPr>
                        <a:t> to develop points</a:t>
                      </a:r>
                      <a:endParaRPr lang="en-US" sz="18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105982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Linking Words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67866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Conclusion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Provide some sense of closure</a:t>
                      </a: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bg1"/>
                          </a:solidFill>
                        </a:rPr>
                        <a:t>Provide a concluding statement or section</a:t>
                      </a: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-76200"/>
            <a:ext cx="7772400" cy="914400"/>
          </a:xfrm>
          <a:ln w="12700">
            <a:noFill/>
          </a:ln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libri" pitchFamily="34" charset="0"/>
              </a:rPr>
              <a:t>I can write to inform.</a:t>
            </a:r>
            <a:endParaRPr lang="en-US" sz="3600" b="1" dirty="0"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524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W.2.2</a:t>
            </a:r>
            <a:endParaRPr lang="en-US" sz="1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200" y="685800"/>
          <a:ext cx="8458200" cy="6065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/>
                <a:gridCol w="1828800"/>
                <a:gridCol w="1752600"/>
                <a:gridCol w="1905000"/>
                <a:gridCol w="1828800"/>
              </a:tblGrid>
              <a:tr h="60960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</a:p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Kindergarten</a:t>
                      </a: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en-US" sz="1800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  <a:endParaRPr lang="en-US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en-US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nd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  <a:endParaRPr lang="en-US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en-US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rd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  <a:endParaRPr lang="en-US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723386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Introduction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Name what they are writing about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1" dirty="0" smtClean="0">
                          <a:solidFill>
                            <a:schemeClr val="tx1"/>
                          </a:solidFill>
                          <a:effectLst/>
                        </a:rPr>
                        <a:t>(Use a combination of drawing,</a:t>
                      </a:r>
                      <a:r>
                        <a:rPr lang="en-US" sz="1000" b="0" i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dictating and writing)</a:t>
                      </a:r>
                      <a:endParaRPr lang="en-US" sz="10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Name a topic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Introduce a topic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1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Introduce a topic</a:t>
                      </a: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396240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Information</a:t>
                      </a:r>
                      <a:endParaRPr lang="en-US" sz="14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dirty="0" smtClean="0">
                          <a:solidFill>
                            <a:schemeClr val="bg1"/>
                          </a:solidFill>
                        </a:rPr>
                        <a:t>Supply</a:t>
                      </a:r>
                      <a:r>
                        <a:rPr lang="en-US" sz="1600" b="1" u="none" baseline="0" dirty="0" smtClean="0">
                          <a:solidFill>
                            <a:schemeClr val="bg1"/>
                          </a:solidFill>
                        </a:rPr>
                        <a:t> some information about the topic</a:t>
                      </a:r>
                      <a:endParaRPr lang="en-US" sz="1600" b="1" u="none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1" dirty="0" smtClean="0">
                          <a:solidFill>
                            <a:schemeClr val="tx1"/>
                          </a:solidFill>
                          <a:effectLst/>
                        </a:rPr>
                        <a:t>(Use a combination of drawing,</a:t>
                      </a:r>
                      <a:r>
                        <a:rPr lang="en-US" sz="1000" b="0" i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dictating and writing)</a:t>
                      </a:r>
                      <a:endParaRPr lang="en-US" sz="1000" b="0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Supply some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facts about the topic</a:t>
                      </a:r>
                      <a:endParaRPr lang="en-US" sz="1600" b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Use facts and definitions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to develop points</a:t>
                      </a:r>
                      <a:endParaRPr lang="en-US" sz="1600" b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1600" b="1" u="non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Group related information together</a:t>
                      </a: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3962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Include illustrations when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useful to aid comprehension</a:t>
                      </a: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3962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Develop the topic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with facts, definitions and details</a:t>
                      </a:r>
                      <a:endParaRPr lang="en-US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105982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Linking Words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Use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 linking words and phrases to connect ideas within categories of information</a:t>
                      </a:r>
                      <a:r>
                        <a:rPr lang="en-US" sz="1400" b="1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(also, another, and, more, but)</a:t>
                      </a: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67866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Conclusion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Provide some sense of closure</a:t>
                      </a:r>
                    </a:p>
                    <a:p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Provide a concluding statement or section</a:t>
                      </a: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Provide a concluding statement or section</a:t>
                      </a: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-76200"/>
            <a:ext cx="7772400" cy="914400"/>
          </a:xfrm>
          <a:ln w="12700">
            <a:noFill/>
          </a:ln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libri" pitchFamily="34" charset="0"/>
              </a:rPr>
              <a:t>I can write to inform.</a:t>
            </a:r>
            <a:endParaRPr lang="en-US" sz="3600" b="1" dirty="0"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524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W.3.2</a:t>
            </a:r>
            <a:endParaRPr lang="en-US" sz="1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200" y="685800"/>
          <a:ext cx="8458200" cy="57161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/>
                <a:gridCol w="1828800"/>
                <a:gridCol w="1752600"/>
                <a:gridCol w="1905000"/>
                <a:gridCol w="1828800"/>
              </a:tblGrid>
              <a:tr h="60960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r>
                        <a:rPr lang="en-US" sz="1800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en-US" sz="1800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nd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  <a:endParaRPr lang="en-US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en-US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rd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  <a:endParaRPr lang="en-US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en-US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rd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  <a:endParaRPr lang="en-US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Introduction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Name a topic</a:t>
                      </a: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Introduce a topic</a:t>
                      </a: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Introduce a topic</a:t>
                      </a: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Clearly introduce a topic</a:t>
                      </a: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396240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Information</a:t>
                      </a:r>
                      <a:endParaRPr lang="en-US" sz="14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Supply some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facts about the topic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Use facts and definitions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to develop points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Group related information together</a:t>
                      </a: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Group related information together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In paragraphs and sections</a:t>
                      </a: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7315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Include illustrations when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useful to aid comprehension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Include headings, illustrations and multimedia when useful to aiding</a:t>
                      </a:r>
                      <a:r>
                        <a:rPr lang="en-US" sz="1100" b="1" baseline="0" dirty="0" smtClean="0">
                          <a:solidFill>
                            <a:schemeClr val="bg1"/>
                          </a:solidFill>
                        </a:rPr>
                        <a:t> comprehension</a:t>
                      </a:r>
                      <a:endParaRPr lang="en-US" sz="11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660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Develop the topic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with facts, definitions and details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Develop the topic with facts, definitions,</a:t>
                      </a:r>
                      <a:r>
                        <a:rPr lang="en-US" sz="1100" b="1" baseline="0" dirty="0" smtClean="0">
                          <a:solidFill>
                            <a:schemeClr val="bg1"/>
                          </a:solidFill>
                        </a:rPr>
                        <a:t> concrete details, quotations, information and examples</a:t>
                      </a:r>
                      <a:endParaRPr lang="en-US" sz="11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105982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Linking Words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Use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linking words and phrases to connect ideas within categories of information (also, another, and, more, but)</a:t>
                      </a: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baseline="0" dirty="0" smtClean="0">
                          <a:solidFill>
                            <a:schemeClr val="bg1"/>
                          </a:solidFill>
                        </a:rPr>
                        <a:t>Link ideas within categories  or information using  words and phrases (another, for example, also, because)</a:t>
                      </a: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67866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Vocabulary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Use precise language and domain specific vocabulary</a:t>
                      </a: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67866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Conclusion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Provide some sense of closure</a:t>
                      </a: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Provide a concluding statement or section</a:t>
                      </a: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Provide a concluding statement or section</a:t>
                      </a: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Provide a concluding  statement or section related to the information</a:t>
                      </a:r>
                      <a:r>
                        <a:rPr lang="en-US" sz="1100" b="1" baseline="0" dirty="0" smtClean="0">
                          <a:solidFill>
                            <a:schemeClr val="bg1"/>
                          </a:solidFill>
                        </a:rPr>
                        <a:t> or explanation</a:t>
                      </a:r>
                      <a:endParaRPr lang="en-US" sz="11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-76200"/>
            <a:ext cx="7772400" cy="914400"/>
          </a:xfrm>
          <a:ln w="12700">
            <a:noFill/>
          </a:ln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libri" pitchFamily="34" charset="0"/>
              </a:rPr>
              <a:t>I can write to inform.</a:t>
            </a:r>
            <a:endParaRPr lang="en-US" sz="3600" b="1" dirty="0"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524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W.4.2</a:t>
            </a:r>
            <a:endParaRPr lang="en-US" sz="1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200" y="685800"/>
          <a:ext cx="8458200" cy="5867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/>
                <a:gridCol w="1828800"/>
                <a:gridCol w="1752600"/>
                <a:gridCol w="1905000"/>
                <a:gridCol w="1828800"/>
              </a:tblGrid>
              <a:tr h="60960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r>
                        <a:rPr lang="en-US" sz="1800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nd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en-US" sz="1800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rd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  <a:endParaRPr lang="en-US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  <a:r>
                        <a:rPr lang="en-US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th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  <a:endParaRPr lang="en-US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</a:p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  <a:r>
                        <a:rPr lang="en-US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th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  <a:endParaRPr lang="en-US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152400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Introduction</a:t>
                      </a:r>
                      <a:endParaRPr lang="en-US" sz="1400" b="1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Introduce a topic</a:t>
                      </a:r>
                    </a:p>
                  </a:txBody>
                  <a:tcPr>
                    <a:solidFill>
                      <a:srgbClr val="CC66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Introduce a topic</a:t>
                      </a:r>
                    </a:p>
                  </a:txBody>
                  <a:tcPr>
                    <a:solidFill>
                      <a:srgbClr val="6699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Clearly introduce a topic</a:t>
                      </a: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Clearly introduce a topic</a:t>
                      </a: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1524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Provide</a:t>
                      </a:r>
                      <a:r>
                        <a:rPr lang="en-US" sz="1100" b="1" baseline="0" dirty="0" smtClean="0">
                          <a:solidFill>
                            <a:schemeClr val="bg1"/>
                          </a:solidFill>
                        </a:rPr>
                        <a:t> a general observation and focus</a:t>
                      </a:r>
                      <a:endParaRPr lang="en-US" sz="11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502920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Information</a:t>
                      </a:r>
                      <a:endParaRPr lang="en-US" sz="14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Use facts and definitions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to develop points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Group related information together</a:t>
                      </a: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Group related information together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In paragraphs and sections</a:t>
                      </a: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Group related information logically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6502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Include illustrations when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useful to aid comprehension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Include headings, illustrations and multimedia when useful to aiding</a:t>
                      </a:r>
                      <a:r>
                        <a:rPr lang="en-US" sz="1100" b="1" baseline="0" dirty="0" smtClean="0">
                          <a:solidFill>
                            <a:schemeClr val="bg1"/>
                          </a:solidFill>
                        </a:rPr>
                        <a:t> comprehension</a:t>
                      </a:r>
                      <a:endParaRPr lang="en-US" sz="11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Include headings, illustrations and multimedia when useful to aiding</a:t>
                      </a:r>
                      <a:r>
                        <a:rPr lang="en-US" sz="1100" b="1" baseline="0" dirty="0" smtClean="0">
                          <a:solidFill>
                            <a:schemeClr val="bg1"/>
                          </a:solidFill>
                        </a:rPr>
                        <a:t> comprehension</a:t>
                      </a:r>
                      <a:endParaRPr lang="en-US" sz="11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706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Develop the topic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with facts, definitions and details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Develop the topic with facts, definitions,</a:t>
                      </a:r>
                      <a:r>
                        <a:rPr lang="en-US" sz="1100" b="1" baseline="0" dirty="0" smtClean="0">
                          <a:solidFill>
                            <a:schemeClr val="bg1"/>
                          </a:solidFill>
                        </a:rPr>
                        <a:t> concrete details, quotations, information and examples</a:t>
                      </a:r>
                      <a:endParaRPr lang="en-US" sz="11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Develop the topic with facts, definitions,</a:t>
                      </a:r>
                      <a:r>
                        <a:rPr lang="en-US" sz="1100" b="1" baseline="0" dirty="0" smtClean="0">
                          <a:solidFill>
                            <a:schemeClr val="bg1"/>
                          </a:solidFill>
                        </a:rPr>
                        <a:t> concrete details, quotations, information and examples</a:t>
                      </a:r>
                      <a:endParaRPr lang="en-US" sz="11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105982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Linking Words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Use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linking words and phrases to connect ideas within categories of information (also, another, and, more, but)</a:t>
                      </a: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baseline="0" dirty="0" smtClean="0">
                          <a:solidFill>
                            <a:schemeClr val="bg1"/>
                          </a:solidFill>
                        </a:rPr>
                        <a:t>Link ideas within categories  or information using  words and phrases (another, for example, also, because)</a:t>
                      </a: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baseline="0" dirty="0" smtClean="0">
                          <a:solidFill>
                            <a:schemeClr val="bg1"/>
                          </a:solidFill>
                        </a:rPr>
                        <a:t>Link ideas within and across categories of information using words, phrases, and clauses (in contrast, especially)</a:t>
                      </a: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44893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Vocabulary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Use precise language and domain specific vocabulary</a:t>
                      </a: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Use precise language and domain specific vocabulary</a:t>
                      </a: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67866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Conclusion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Provide a concluding statement or section</a:t>
                      </a: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Provide a concluding statement or section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Provide a concluding  statement or section related to the information</a:t>
                      </a:r>
                      <a:r>
                        <a:rPr lang="en-US" sz="1100" b="1" baseline="0" dirty="0" smtClean="0">
                          <a:solidFill>
                            <a:schemeClr val="bg1"/>
                          </a:solidFill>
                        </a:rPr>
                        <a:t> or explanation</a:t>
                      </a:r>
                      <a:endParaRPr lang="en-US" sz="11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Provide a concluding  statement or section related to the information</a:t>
                      </a:r>
                      <a:r>
                        <a:rPr lang="en-US" sz="1100" b="1" baseline="0" dirty="0" smtClean="0">
                          <a:solidFill>
                            <a:schemeClr val="bg1"/>
                          </a:solidFill>
                        </a:rPr>
                        <a:t> or explanation</a:t>
                      </a:r>
                      <a:endParaRPr lang="en-US" sz="11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7772400" cy="685800"/>
          </a:xfrm>
          <a:ln w="12700">
            <a:noFill/>
          </a:ln>
        </p:spPr>
        <p:txBody>
          <a:bodyPr>
            <a:normAutofit/>
          </a:bodyPr>
          <a:lstStyle/>
          <a:p>
            <a:r>
              <a:rPr lang="en-US" sz="2800" b="1" dirty="0" smtClean="0">
                <a:latin typeface="Calibri" pitchFamily="34" charset="0"/>
              </a:rPr>
              <a:t>I can write to inform.</a:t>
            </a:r>
            <a:endParaRPr lang="en-US" sz="2800" b="1" dirty="0"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52400"/>
            <a:ext cx="12954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W.5.2</a:t>
            </a:r>
            <a:endParaRPr lang="en-US" sz="1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399" y="609600"/>
          <a:ext cx="8915400" cy="60826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4784"/>
                <a:gridCol w="1927654"/>
                <a:gridCol w="1847335"/>
                <a:gridCol w="2007973"/>
                <a:gridCol w="1927654"/>
              </a:tblGrid>
              <a:tr h="60960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1- 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r>
                        <a:rPr lang="en-US" sz="1800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rd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2- 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  <a:r>
                        <a:rPr lang="en-US" sz="1800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th</a:t>
                      </a:r>
                      <a:r>
                        <a:rPr lang="en-US" sz="1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  <a:endParaRPr lang="en-US" sz="18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3- 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  <a:r>
                        <a:rPr lang="en-US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th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  <a:endParaRPr lang="en-US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4-</a:t>
                      </a:r>
                      <a:r>
                        <a:rPr lang="en-US" sz="2800" b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</a:t>
                      </a:r>
                      <a:r>
                        <a:rPr lang="en-US" b="1" baseline="30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th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Grade</a:t>
                      </a:r>
                      <a:endParaRPr lang="en-US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152400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Introduction</a:t>
                      </a:r>
                      <a:endParaRPr lang="en-US" sz="1400" b="1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Introduce a topic</a:t>
                      </a:r>
                    </a:p>
                  </a:txBody>
                  <a:tcPr>
                    <a:solidFill>
                      <a:srgbClr val="CC66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Clearly introduce a topic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Clearly introduce a topic</a:t>
                      </a:r>
                    </a:p>
                  </a:txBody>
                  <a:tcPr>
                    <a:solidFill>
                      <a:srgbClr val="00CC6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Introduce</a:t>
                      </a:r>
                      <a:r>
                        <a:rPr lang="en-US" sz="1100" b="1" baseline="0" dirty="0" smtClean="0">
                          <a:solidFill>
                            <a:schemeClr val="bg1"/>
                          </a:solidFill>
                        </a:rPr>
                        <a:t> a topic</a:t>
                      </a:r>
                      <a:endParaRPr lang="en-US" sz="11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Provide</a:t>
                      </a:r>
                      <a:r>
                        <a:rPr lang="en-US" sz="1100" b="1" baseline="0" dirty="0" smtClean="0">
                          <a:solidFill>
                            <a:schemeClr val="bg1"/>
                          </a:solidFill>
                        </a:rPr>
                        <a:t> a general observation and focus</a:t>
                      </a:r>
                      <a:endParaRPr lang="en-US" sz="11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Establish and maintain a formal style</a:t>
                      </a: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502920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Information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Group related information together</a:t>
                      </a: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Group related information together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In paragraphs and sections</a:t>
                      </a: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Group related information logically</a:t>
                      </a: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solidFill>
                            <a:schemeClr val="bg1"/>
                          </a:solidFill>
                        </a:rPr>
                        <a:t>Organize ideas, concepts, and information using strategies such as definition, classification, comparison/contrast, cause/effect</a:t>
                      </a: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6502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Include illustrations when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useful to aid comprehension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Include headings, illustrations and multimedia when useful to aiding</a:t>
                      </a:r>
                      <a:r>
                        <a:rPr lang="en-US" sz="1100" b="1" baseline="0" dirty="0" smtClean="0">
                          <a:solidFill>
                            <a:schemeClr val="bg1"/>
                          </a:solidFill>
                        </a:rPr>
                        <a:t> comprehension</a:t>
                      </a:r>
                      <a:endParaRPr lang="en-US" sz="11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Include headings, illustrations and multimedia when useful to aiding</a:t>
                      </a:r>
                      <a:r>
                        <a:rPr lang="en-US" sz="1100" b="1" baseline="0" dirty="0" smtClean="0">
                          <a:solidFill>
                            <a:schemeClr val="bg1"/>
                          </a:solidFill>
                        </a:rPr>
                        <a:t> comprehension</a:t>
                      </a:r>
                      <a:endParaRPr lang="en-US" sz="11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Include  headings,</a:t>
                      </a:r>
                      <a:r>
                        <a:rPr lang="en-US" sz="1100" b="1" baseline="0" dirty="0" smtClean="0">
                          <a:solidFill>
                            <a:schemeClr val="bg1"/>
                          </a:solidFill>
                        </a:rPr>
                        <a:t> graphics and multimedia with useful to aiding comprehension</a:t>
                      </a:r>
                      <a:endParaRPr lang="en-US" sz="11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7061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Develop the topic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 with facts, definitions and details</a:t>
                      </a: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Develop the topic with facts, definitions,</a:t>
                      </a:r>
                      <a:r>
                        <a:rPr lang="en-US" sz="1100" b="1" baseline="0" dirty="0" smtClean="0">
                          <a:solidFill>
                            <a:schemeClr val="bg1"/>
                          </a:solidFill>
                        </a:rPr>
                        <a:t> concrete details, quotations, information and examples</a:t>
                      </a:r>
                      <a:endParaRPr lang="en-US" sz="11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Develop the topic with facts, definitions,</a:t>
                      </a:r>
                      <a:r>
                        <a:rPr lang="en-US" sz="1100" b="1" baseline="0" dirty="0" smtClean="0">
                          <a:solidFill>
                            <a:schemeClr val="bg1"/>
                          </a:solidFill>
                        </a:rPr>
                        <a:t> concrete details, quotations, information and examples</a:t>
                      </a:r>
                      <a:endParaRPr lang="en-US" sz="11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Develop the topic with facts, definitions,</a:t>
                      </a:r>
                      <a:r>
                        <a:rPr lang="en-US" sz="1100" b="1" baseline="0" dirty="0" smtClean="0">
                          <a:solidFill>
                            <a:schemeClr val="bg1"/>
                          </a:solidFill>
                        </a:rPr>
                        <a:t> concrete details, quotations, information and examples</a:t>
                      </a:r>
                      <a:endParaRPr lang="en-US" sz="11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853439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Linking Words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Use</a:t>
                      </a:r>
                      <a:r>
                        <a:rPr lang="en-US" sz="1100" b="1" baseline="0" dirty="0" smtClean="0">
                          <a:solidFill>
                            <a:schemeClr val="bg1"/>
                          </a:solidFill>
                        </a:rPr>
                        <a:t> linking words and phrases to connect ideas within categories of information (also, another, and, more, but)</a:t>
                      </a: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baseline="0" dirty="0" smtClean="0">
                          <a:solidFill>
                            <a:schemeClr val="bg1"/>
                          </a:solidFill>
                        </a:rPr>
                        <a:t>Link ideas within categories  or information using  words and phrases (another, for example, also, because)</a:t>
                      </a: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baseline="0" dirty="0" smtClean="0">
                          <a:solidFill>
                            <a:schemeClr val="bg1"/>
                          </a:solidFill>
                        </a:rPr>
                        <a:t>Link ideas within and across categories of information using words, phrases, and clauses (in contrast, especially)</a:t>
                      </a: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baseline="0" dirty="0" smtClean="0">
                          <a:solidFill>
                            <a:schemeClr val="bg1"/>
                          </a:solidFill>
                        </a:rPr>
                        <a:t>Use </a:t>
                      </a:r>
                      <a:r>
                        <a:rPr lang="en-US" sz="1100" b="1" baseline="0" dirty="0" err="1" smtClean="0">
                          <a:solidFill>
                            <a:schemeClr val="bg1"/>
                          </a:solidFill>
                        </a:rPr>
                        <a:t>approriate</a:t>
                      </a:r>
                      <a:r>
                        <a:rPr lang="en-US" sz="11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100" b="1" baseline="0" dirty="0" err="1" smtClean="0">
                          <a:solidFill>
                            <a:schemeClr val="bg1"/>
                          </a:solidFill>
                        </a:rPr>
                        <a:t>transtions</a:t>
                      </a:r>
                      <a:r>
                        <a:rPr lang="en-US" sz="1100" b="1" baseline="0" dirty="0" smtClean="0">
                          <a:solidFill>
                            <a:schemeClr val="bg1"/>
                          </a:solidFill>
                        </a:rPr>
                        <a:t> to clarify the </a:t>
                      </a:r>
                      <a:r>
                        <a:rPr lang="en-US" sz="1100" b="1" baseline="0" dirty="0" err="1" smtClean="0">
                          <a:solidFill>
                            <a:schemeClr val="bg1"/>
                          </a:solidFill>
                        </a:rPr>
                        <a:t>realtionships</a:t>
                      </a:r>
                      <a:r>
                        <a:rPr lang="en-US" sz="1100" b="1" baseline="0" dirty="0" smtClean="0">
                          <a:solidFill>
                            <a:schemeClr val="bg1"/>
                          </a:solidFill>
                        </a:rPr>
                        <a:t> among ideas and concepts</a:t>
                      </a: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44893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Vocabulary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Use precise language and domain specific vocabulary</a:t>
                      </a: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Use precise language and domain specific vocabulary</a:t>
                      </a: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Use precise language and domain specific vocabulary</a:t>
                      </a: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  <a:tr h="67866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Conclusion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Provide a concluding statement or section</a:t>
                      </a:r>
                    </a:p>
                  </a:txBody>
                  <a:tcPr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Provide a concluding  statement or section related to the information</a:t>
                      </a:r>
                      <a:r>
                        <a:rPr lang="en-US" sz="1100" b="1" baseline="0" dirty="0" smtClean="0">
                          <a:solidFill>
                            <a:schemeClr val="bg1"/>
                          </a:solidFill>
                        </a:rPr>
                        <a:t> or explanation</a:t>
                      </a:r>
                      <a:endParaRPr lang="en-US" sz="11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66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Provide a concluding  statement or section related to the information</a:t>
                      </a:r>
                      <a:r>
                        <a:rPr lang="en-US" sz="1100" b="1" baseline="0" dirty="0" smtClean="0">
                          <a:solidFill>
                            <a:schemeClr val="bg1"/>
                          </a:solidFill>
                        </a:rPr>
                        <a:t> or explanation</a:t>
                      </a:r>
                      <a:endParaRPr lang="en-US" sz="11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</a:rPr>
                        <a:t>Provide a concluding statement or section that follows from the information</a:t>
                      </a:r>
                      <a:r>
                        <a:rPr lang="en-US" sz="1100" b="1" baseline="0" dirty="0" smtClean="0">
                          <a:solidFill>
                            <a:schemeClr val="bg1"/>
                          </a:solidFill>
                        </a:rPr>
                        <a:t> or explanation</a:t>
                      </a:r>
                      <a:endParaRPr lang="en-US" sz="11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5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1043</Words>
  <Application>Microsoft Office PowerPoint</Application>
  <PresentationFormat>On-screen Show (4:3)</PresentationFormat>
  <Paragraphs>191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 can write to inform.</vt:lpstr>
      <vt:lpstr>I can write to inform.</vt:lpstr>
      <vt:lpstr>I can write to inform.</vt:lpstr>
      <vt:lpstr>I can write to inform.</vt:lpstr>
      <vt:lpstr>I can write to inform.</vt:lpstr>
      <vt:lpstr>I can write to inform.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 User</dc:creator>
  <cp:lastModifiedBy>ST User</cp:lastModifiedBy>
  <cp:revision>24</cp:revision>
  <dcterms:created xsi:type="dcterms:W3CDTF">2015-12-17T14:47:15Z</dcterms:created>
  <dcterms:modified xsi:type="dcterms:W3CDTF">2016-01-04T19:44:33Z</dcterms:modified>
</cp:coreProperties>
</file>