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6699FF"/>
    <a:srgbClr val="00CC66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96" d="100"/>
          <a:sy n="96" d="100"/>
        </p:scale>
        <p:origin x="-1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8A8E3-69CE-490E-BEE6-823B781873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6F194-34EF-48AB-8041-9D3ACADB63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492E3C-2B57-4060-B0FF-A5F19D09F0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122C01B-2652-455B-B111-2104F4FA01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FE1C2-94CC-4F8E-9B86-C0F8F1C5AB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37373-DD66-4511-87CE-9DC3C5A489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CA9E8-808A-4408-8EF6-DE0FBCC23D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A5FE6-A23C-4C14-A2A1-7CC69BC6A8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B362B-7D6B-498A-82E5-A5CEFCC0DB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E08D5-8EEE-4512-83AB-B883076B0A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E72F7-9C0A-4327-BB0C-19BDE823FA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985AE-1E9C-4D61-B22C-6D2BB1633E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4F30F87-3D5B-40A5-93F4-A242BBA919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>
            <a:off x="304800" y="3352800"/>
            <a:ext cx="8382000" cy="1588"/>
          </a:xfrm>
          <a:prstGeom prst="straightConnector1">
            <a:avLst/>
          </a:prstGeom>
          <a:ln w="17780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400" y="1143000"/>
            <a:ext cx="2590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Describe </a:t>
            </a:r>
          </a:p>
          <a:p>
            <a:pPr algn="ctr"/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Relationship between illustrations and the story in which they appear</a:t>
            </a:r>
          </a:p>
          <a:p>
            <a:pPr algn="ctr"/>
            <a:r>
              <a:rPr lang="en-US" sz="1400" i="1" dirty="0" smtClean="0">
                <a:latin typeface="Calibri" pitchFamily="34" charset="0"/>
              </a:rPr>
              <a:t>With prompting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95600" y="609600"/>
            <a:ext cx="25908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Use</a:t>
            </a:r>
          </a:p>
          <a:p>
            <a:pPr algn="ctr"/>
            <a:r>
              <a:rPr lang="en-US" sz="1800" dirty="0" smtClean="0">
                <a:solidFill>
                  <a:srgbClr val="009900"/>
                </a:solidFill>
                <a:latin typeface="Calibri" pitchFamily="34" charset="0"/>
              </a:rPr>
              <a:t>Information gained from illustrations and words to demonstrate understanding of: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Characters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Setting 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Plot</a:t>
            </a:r>
          </a:p>
          <a:p>
            <a:pPr algn="ctr"/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2</a:t>
            </a:r>
            <a:r>
              <a:rPr lang="en-US" sz="2000" b="1" baseline="30000" dirty="0" smtClean="0">
                <a:solidFill>
                  <a:srgbClr val="009900"/>
                </a:solidFill>
                <a:latin typeface="Calibri" pitchFamily="34" charset="0"/>
              </a:rPr>
              <a:t>nd</a:t>
            </a:r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 </a:t>
            </a:r>
            <a:endParaRPr lang="en-US" b="1" dirty="0" smtClean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38800" y="609600"/>
            <a:ext cx="3200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Make Connections</a:t>
            </a:r>
            <a:endParaRPr lang="en-US" b="1" dirty="0" smtClean="0">
              <a:solidFill>
                <a:srgbClr val="7030A0"/>
              </a:solidFill>
              <a:latin typeface="Calibri" pitchFamily="34" charset="0"/>
            </a:endParaRPr>
          </a:p>
          <a:p>
            <a:pPr algn="ctr"/>
            <a:r>
              <a:rPr lang="en-US" sz="1800" dirty="0" smtClean="0">
                <a:solidFill>
                  <a:srgbClr val="7030A0"/>
                </a:solidFill>
                <a:latin typeface="Calibri" pitchFamily="34" charset="0"/>
              </a:rPr>
              <a:t>Between the text of a story or drama and a visual presentation of the text</a:t>
            </a:r>
          </a:p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Identify </a:t>
            </a:r>
          </a:p>
          <a:p>
            <a:pPr algn="ctr"/>
            <a:r>
              <a:rPr lang="en-US" sz="1800" dirty="0" smtClean="0">
                <a:solidFill>
                  <a:srgbClr val="7030A0"/>
                </a:solidFill>
                <a:latin typeface="Calibri" pitchFamily="34" charset="0"/>
              </a:rPr>
              <a:t>Where each version reflects descriptions and directions in the text</a:t>
            </a:r>
            <a:endParaRPr lang="en-US" sz="1600" dirty="0" smtClean="0">
              <a:solidFill>
                <a:srgbClr val="7030A0"/>
              </a:solidFill>
              <a:latin typeface="Calibri" pitchFamily="34" charset="0"/>
            </a:endParaRPr>
          </a:p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4</a:t>
            </a:r>
            <a:r>
              <a:rPr lang="en-US" sz="2000" b="1" baseline="30000" dirty="0" smtClean="0">
                <a:solidFill>
                  <a:srgbClr val="7030A0"/>
                </a:solidFill>
                <a:latin typeface="Calibri" pitchFamily="34" charset="0"/>
              </a:rPr>
              <a:t>th</a:t>
            </a:r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endParaRPr lang="en-US" sz="2000" b="1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1524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itchFamily="34" charset="0"/>
              </a:rPr>
              <a:t>RL.7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90600" y="1524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</a:rPr>
              <a:t>(Integrate and evaluate content presented in diverse media)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3886200"/>
            <a:ext cx="25908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Use</a:t>
            </a:r>
          </a:p>
          <a:p>
            <a:pPr algn="ctr"/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Illustrations and details in a story to describe: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Characters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Setting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Major events</a:t>
            </a:r>
            <a:endParaRPr lang="en-US" sz="1800" dirty="0" smtClean="0">
              <a:latin typeface="Calibri" pitchFamily="34" charset="0"/>
            </a:endParaRP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1</a:t>
            </a:r>
            <a:r>
              <a:rPr lang="en-US" sz="2000" b="1" baseline="30000" dirty="0" smtClean="0">
                <a:solidFill>
                  <a:srgbClr val="FF0000"/>
                </a:solidFill>
                <a:latin typeface="Calibri" pitchFamily="34" charset="0"/>
              </a:rPr>
              <a:t>st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43200" y="3657600"/>
            <a:ext cx="2971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Explain</a:t>
            </a:r>
          </a:p>
          <a:p>
            <a:pPr algn="ctr"/>
            <a:r>
              <a:rPr lang="en-US" sz="2000" dirty="0" smtClean="0">
                <a:solidFill>
                  <a:srgbClr val="009900"/>
                </a:solidFill>
                <a:latin typeface="Calibri" pitchFamily="34" charset="0"/>
              </a:rPr>
              <a:t>How specific aspects of a text’s illustrations contribute to the words in a story</a:t>
            </a:r>
          </a:p>
          <a:p>
            <a:pPr algn="ctr"/>
            <a:r>
              <a:rPr lang="en-US" sz="1600" i="1" dirty="0" smtClean="0">
                <a:latin typeface="Calibri" pitchFamily="34" charset="0"/>
              </a:rPr>
              <a:t>(create mood, emphasize aspects of a character or setting)</a:t>
            </a:r>
            <a:endParaRPr lang="en-US" b="1" dirty="0" smtClean="0">
              <a:solidFill>
                <a:srgbClr val="009900"/>
              </a:solidFill>
              <a:latin typeface="Calibri" pitchFamily="34" charset="0"/>
            </a:endParaRPr>
          </a:p>
          <a:p>
            <a:pPr algn="ctr"/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3</a:t>
            </a:r>
            <a:r>
              <a:rPr lang="en-US" sz="2000" b="1" baseline="30000" dirty="0" smtClean="0">
                <a:solidFill>
                  <a:srgbClr val="009900"/>
                </a:solidFill>
                <a:latin typeface="Calibri" pitchFamily="34" charset="0"/>
              </a:rPr>
              <a:t>rd</a:t>
            </a:r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 </a:t>
            </a:r>
            <a:endParaRPr lang="en-US" b="1" dirty="0" smtClean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91200" y="3962400"/>
            <a:ext cx="320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Analyze</a:t>
            </a:r>
            <a:endParaRPr lang="en-US" b="1" dirty="0" smtClean="0">
              <a:solidFill>
                <a:srgbClr val="7030A0"/>
              </a:solidFill>
              <a:latin typeface="Calibri" pitchFamily="34" charset="0"/>
            </a:endParaRPr>
          </a:p>
          <a:p>
            <a:pPr algn="ctr"/>
            <a:r>
              <a:rPr lang="en-US" sz="1800" dirty="0" smtClean="0">
                <a:solidFill>
                  <a:srgbClr val="7030A0"/>
                </a:solidFill>
                <a:latin typeface="Calibri" pitchFamily="34" charset="0"/>
              </a:rPr>
              <a:t>How visual and multimedia elements contribute to the meaning, tone or beauty of a text</a:t>
            </a:r>
          </a:p>
          <a:p>
            <a:pPr algn="ctr"/>
            <a:r>
              <a:rPr lang="en-US" sz="1600" i="1" dirty="0" smtClean="0">
                <a:latin typeface="Calibri" pitchFamily="34" charset="0"/>
              </a:rPr>
              <a:t>(graphic novel, multimedia presentation)</a:t>
            </a:r>
          </a:p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5</a:t>
            </a:r>
            <a:r>
              <a:rPr lang="en-US" sz="2000" b="1" baseline="30000" dirty="0" smtClean="0">
                <a:solidFill>
                  <a:srgbClr val="7030A0"/>
                </a:solidFill>
                <a:latin typeface="Calibri" pitchFamily="34" charset="0"/>
              </a:rPr>
              <a:t>th</a:t>
            </a:r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endParaRPr lang="en-US" sz="2000" b="1" dirty="0">
              <a:solidFill>
                <a:srgbClr val="7030A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199" y="685800"/>
            <a:ext cx="7952301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tell how illustrations help me understand a story.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371600"/>
          <a:ext cx="8305800" cy="4287459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illustrations and details to describe characters, setting or events.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Tell what moment in a story the illustration depicts.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 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Listen to stories and poems.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No attempt.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685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RL.K.7</a:t>
            </a:r>
            <a:endParaRPr 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tell how illustrations help me understand a story.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371600"/>
          <a:ext cx="8305800" cy="5016649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information gained from the illustrations and words in a text to demonstrate understanding of its characters, setting or plot.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illustrations and details to describe characters, setting or events.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Tell what moment in a story the illustration depicts.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 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Listen to stories and poems.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685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RL.1.7</a:t>
            </a:r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tell how illustrations help me understand a story.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371600"/>
          <a:ext cx="8305800" cy="5013601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how illustrations in a text help create mood and emphasize aspects of a character or setting.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information gained from the illustrations and words in a text to demonstrate understanding of its characters, setting or plot.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illustrations and details to describe characters, setting or events.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Tell what moment in a story the illustration depicts.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685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RL.2.7</a:t>
            </a:r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tell how illustrations help me understand a story.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371600"/>
          <a:ext cx="8305800" cy="5065417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Make connections between the text of a story or drama and a visual or oral presentation identifying where each version reflects specific descriptions and directions in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how illustrations in a text help create mood and emphasize aspects of a character or setting.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information gained from the illustrations and words in a text to demonstrate understanding of its characters, setting or plot.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illustrations and details to describe characters, setting or events.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685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RL.3.7</a:t>
            </a:r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tell how visual and/or oral elements help me understand a story.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219200"/>
          <a:ext cx="8305800" cy="5242560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Analyze how visual or multimedia elements contribute to the meaning, tone, or beauty of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Make connections between the text of a story or drama and a visual or oral presentation identifying where each version reflects specific descriptions and directions in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how illustrations in a text help create mood and emphasize aspects of a character or setting.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information gained from the illustrations and words in a text to demonstrate understanding of its characters, setting or plot.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685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RL.4.7</a:t>
            </a:r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tell how visual and/or oral elements help me understand a story.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219200"/>
          <a:ext cx="8305800" cy="5050536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6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the experience of reading a story, drama or poem to listening or viewing an audio, video or live version of the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Contrast what you 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see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 and 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hear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 when reading the text to what you perceive when listening or watching.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Analyze how visual or multimedia elements contribute to the meaning, tone, or beauty of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Make connections between the text of a story or drama and a visual or oral presentation identifying where each version reflects specific descriptions and directions in a text.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how illustrations in a text help create mood and emphasize aspects of a character or setting.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685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RL.5.7</a:t>
            </a:r>
            <a:endParaRPr 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723</Words>
  <Application>Microsoft Office PowerPoint</Application>
  <PresentationFormat>On-screen Show (4:3)</PresentationFormat>
  <Paragraphs>118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Slide 1</vt:lpstr>
      <vt:lpstr>Slide 2</vt:lpstr>
      <vt:lpstr>I can tell how illustrations help me understand a story.</vt:lpstr>
      <vt:lpstr>I can tell how illustrations help me understand a story.</vt:lpstr>
      <vt:lpstr>I can tell how illustrations help me understand a story.</vt:lpstr>
      <vt:lpstr>I can tell how illustrations help me understand a story.</vt:lpstr>
      <vt:lpstr>I can tell how visual and/or oral elements help me understand a story.</vt:lpstr>
      <vt:lpstr>I can tell how visual and/or oral elements help me understand a story.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Steppin’</dc:title>
  <dc:creator>RPS</dc:creator>
  <cp:lastModifiedBy>ST User</cp:lastModifiedBy>
  <cp:revision>46</cp:revision>
  <dcterms:created xsi:type="dcterms:W3CDTF">2013-10-11T01:59:06Z</dcterms:created>
  <dcterms:modified xsi:type="dcterms:W3CDTF">2016-01-04T19:38:50Z</dcterms:modified>
</cp:coreProperties>
</file>