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3" r:id="rId2"/>
    <p:sldId id="264" r:id="rId3"/>
    <p:sldId id="256" r:id="rId4"/>
    <p:sldId id="257" r:id="rId5"/>
    <p:sldId id="258" r:id="rId6"/>
    <p:sldId id="259" r:id="rId7"/>
    <p:sldId id="260" r:id="rId8"/>
    <p:sldId id="261" r:id="rId9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66FF"/>
    <a:srgbClr val="6699FF"/>
    <a:srgbClr val="00CC66"/>
    <a:srgbClr val="FF505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2787"/>
    <p:restoredTop sz="90929"/>
  </p:normalViewPr>
  <p:slideViewPr>
    <p:cSldViewPr>
      <p:cViewPr varScale="1">
        <p:scale>
          <a:sx n="96" d="100"/>
          <a:sy n="96" d="100"/>
        </p:scale>
        <p:origin x="-144" y="-1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F98A8E3-69CE-490E-BEE6-823B7818739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04FE1C2-94CC-4F8E-9B86-C0F8F1C5ABB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DD37373-DD66-4511-87CE-9DC3C5A489F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B0CA9E8-808A-4408-8EF6-DE0FBCC23D9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19A5FE6-A23C-4C14-A2A1-7CC69BC6A83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9DB362B-7D6B-498A-82E5-A5CEFCC0DB7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46E08D5-8EEE-4512-83AB-B883076B0A3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DDE72F7-9C0A-4327-BB0C-19BDE823FAF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71985AE-1E9C-4D61-B22C-6D2BB1633E14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986F194-34EF-48AB-8041-9D3ACADB63BD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5492E3C-2B57-4060-B0FF-A5F19D09F085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685800" y="1981200"/>
            <a:ext cx="7772400" cy="4114800"/>
          </a:xfrm>
        </p:spPr>
        <p:txBody>
          <a:bodyPr/>
          <a:lstStyle/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85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fld id="{9122C01B-2652-455B-B111-2104F4FA0181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24F30F87-3D5B-40A5-93F4-A242BBA9195A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Arrow Connector 2"/>
          <p:cNvCxnSpPr/>
          <p:nvPr/>
        </p:nvCxnSpPr>
        <p:spPr>
          <a:xfrm>
            <a:off x="304800" y="3581400"/>
            <a:ext cx="8382000" cy="1588"/>
          </a:xfrm>
          <a:prstGeom prst="straightConnector1">
            <a:avLst/>
          </a:prstGeom>
          <a:ln w="177800">
            <a:solidFill>
              <a:srgbClr val="0070C0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152400" y="914400"/>
            <a:ext cx="2590800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Calibri" pitchFamily="34" charset="0"/>
              </a:rPr>
              <a:t>Name </a:t>
            </a:r>
          </a:p>
          <a:p>
            <a:pPr algn="ctr"/>
            <a:r>
              <a:rPr lang="en-US" sz="1800" dirty="0" smtClean="0">
                <a:solidFill>
                  <a:srgbClr val="FF0000"/>
                </a:solidFill>
                <a:latin typeface="Calibri" pitchFamily="34" charset="0"/>
              </a:rPr>
              <a:t>The Author and Illustrator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  <a:latin typeface="Calibri" pitchFamily="34" charset="0"/>
              </a:rPr>
              <a:t>Define</a:t>
            </a:r>
            <a:r>
              <a:rPr lang="en-US" sz="1800" dirty="0" smtClean="0">
                <a:solidFill>
                  <a:srgbClr val="FF0000"/>
                </a:solidFill>
                <a:latin typeface="Calibri" pitchFamily="34" charset="0"/>
              </a:rPr>
              <a:t> </a:t>
            </a:r>
          </a:p>
          <a:p>
            <a:pPr algn="ctr"/>
            <a:r>
              <a:rPr lang="en-US" sz="1800" dirty="0" smtClean="0">
                <a:solidFill>
                  <a:srgbClr val="FF0000"/>
                </a:solidFill>
                <a:latin typeface="Calibri" pitchFamily="34" charset="0"/>
              </a:rPr>
              <a:t>Their role in telling the story</a:t>
            </a:r>
          </a:p>
          <a:p>
            <a:pPr algn="ctr"/>
            <a:r>
              <a:rPr lang="en-US" sz="1400" i="1" dirty="0" smtClean="0">
                <a:latin typeface="Calibri" pitchFamily="34" charset="0"/>
              </a:rPr>
              <a:t>With prompting and support</a:t>
            </a:r>
          </a:p>
          <a:p>
            <a:pPr algn="ctr"/>
            <a:r>
              <a:rPr lang="en-US" sz="2000" b="1" dirty="0" smtClean="0">
                <a:solidFill>
                  <a:srgbClr val="FF0000"/>
                </a:solidFill>
                <a:latin typeface="Calibri" pitchFamily="34" charset="0"/>
              </a:rPr>
              <a:t>K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743200" y="838200"/>
            <a:ext cx="2971800" cy="252376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009900"/>
                </a:solidFill>
                <a:latin typeface="Calibri" pitchFamily="34" charset="0"/>
              </a:rPr>
              <a:t>Acknowledge</a:t>
            </a:r>
          </a:p>
          <a:p>
            <a:pPr algn="ctr"/>
            <a:r>
              <a:rPr lang="en-US" sz="1800" dirty="0" smtClean="0">
                <a:solidFill>
                  <a:srgbClr val="009900"/>
                </a:solidFill>
                <a:latin typeface="Calibri" pitchFamily="34" charset="0"/>
              </a:rPr>
              <a:t>Differences in the points of view of characters</a:t>
            </a:r>
          </a:p>
          <a:p>
            <a:pPr algn="ctr"/>
            <a:r>
              <a:rPr lang="en-US" b="1" dirty="0" smtClean="0">
                <a:solidFill>
                  <a:srgbClr val="009900"/>
                </a:solidFill>
                <a:latin typeface="Calibri" pitchFamily="34" charset="0"/>
              </a:rPr>
              <a:t>Speak</a:t>
            </a:r>
            <a:endParaRPr lang="en-US" sz="1800" dirty="0" smtClean="0">
              <a:solidFill>
                <a:srgbClr val="009900"/>
              </a:solidFill>
              <a:latin typeface="Calibri" pitchFamily="34" charset="0"/>
            </a:endParaRPr>
          </a:p>
          <a:p>
            <a:pPr algn="ctr"/>
            <a:r>
              <a:rPr lang="en-US" sz="1800" dirty="0" smtClean="0">
                <a:solidFill>
                  <a:srgbClr val="009900"/>
                </a:solidFill>
                <a:latin typeface="Calibri" pitchFamily="34" charset="0"/>
              </a:rPr>
              <a:t>In different voices for each character when reading dialogue</a:t>
            </a:r>
            <a:endParaRPr lang="en-US" dirty="0" smtClean="0">
              <a:solidFill>
                <a:srgbClr val="009900"/>
              </a:solidFill>
              <a:latin typeface="Calibri" pitchFamily="34" charset="0"/>
            </a:endParaRPr>
          </a:p>
          <a:p>
            <a:pPr algn="ctr"/>
            <a:r>
              <a:rPr lang="en-US" sz="2000" b="1" dirty="0" smtClean="0">
                <a:solidFill>
                  <a:srgbClr val="009900"/>
                </a:solidFill>
                <a:latin typeface="Calibri" pitchFamily="34" charset="0"/>
              </a:rPr>
              <a:t>2</a:t>
            </a:r>
            <a:r>
              <a:rPr lang="en-US" sz="2000" b="1" baseline="30000" dirty="0" smtClean="0">
                <a:solidFill>
                  <a:srgbClr val="009900"/>
                </a:solidFill>
                <a:latin typeface="Calibri" pitchFamily="34" charset="0"/>
              </a:rPr>
              <a:t>nd</a:t>
            </a:r>
            <a:r>
              <a:rPr lang="en-US" sz="2000" b="1" dirty="0" smtClean="0">
                <a:solidFill>
                  <a:srgbClr val="009900"/>
                </a:solidFill>
                <a:latin typeface="Calibri" pitchFamily="34" charset="0"/>
              </a:rPr>
              <a:t> </a:t>
            </a:r>
            <a:endParaRPr lang="en-US" b="1" dirty="0" smtClean="0">
              <a:solidFill>
                <a:srgbClr val="009900"/>
              </a:solidFill>
              <a:latin typeface="Calibri" pitchFamily="34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715000" y="990600"/>
            <a:ext cx="3200400" cy="21852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Compare &amp; Contrast</a:t>
            </a:r>
            <a:r>
              <a:rPr lang="en-US" b="1" dirty="0" smtClean="0">
                <a:solidFill>
                  <a:srgbClr val="7030A0"/>
                </a:solidFill>
                <a:latin typeface="Calibri" pitchFamily="34" charset="0"/>
              </a:rPr>
              <a:t> </a:t>
            </a:r>
          </a:p>
          <a:p>
            <a:pPr algn="ctr"/>
            <a:r>
              <a:rPr lang="en-US" sz="1800" dirty="0" smtClean="0">
                <a:solidFill>
                  <a:srgbClr val="7030A0"/>
                </a:solidFill>
                <a:latin typeface="Calibri" pitchFamily="34" charset="0"/>
              </a:rPr>
              <a:t>The point of view from which different  stories are narrated</a:t>
            </a:r>
          </a:p>
          <a:p>
            <a:pPr algn="ctr"/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Distinguish</a:t>
            </a:r>
          </a:p>
          <a:p>
            <a:pPr algn="ctr"/>
            <a:r>
              <a:rPr lang="en-US" sz="1800" dirty="0" smtClean="0">
                <a:solidFill>
                  <a:srgbClr val="7030A0"/>
                </a:solidFill>
                <a:latin typeface="Calibri" pitchFamily="34" charset="0"/>
              </a:rPr>
              <a:t>Between first-person and third person narration</a:t>
            </a:r>
          </a:p>
          <a:p>
            <a:pPr algn="ctr"/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4</a:t>
            </a:r>
            <a:r>
              <a:rPr lang="en-US" sz="2000" b="1" baseline="30000" dirty="0" smtClean="0">
                <a:solidFill>
                  <a:srgbClr val="7030A0"/>
                </a:solidFill>
                <a:latin typeface="Calibri" pitchFamily="34" charset="0"/>
              </a:rPr>
              <a:t>th</a:t>
            </a:r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 </a:t>
            </a:r>
            <a:endParaRPr lang="en-US" sz="2000" b="1" dirty="0">
              <a:solidFill>
                <a:srgbClr val="7030A0"/>
              </a:solidFill>
              <a:latin typeface="Calibri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52400" y="152400"/>
            <a:ext cx="914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latin typeface="Calibri" pitchFamily="34" charset="0"/>
              </a:rPr>
              <a:t>RL.6</a:t>
            </a:r>
            <a:endParaRPr lang="en-US" sz="2800" b="1" dirty="0">
              <a:latin typeface="Calibri" pitchFamily="34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1219200" y="152400"/>
            <a:ext cx="73914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latin typeface="Calibri" pitchFamily="34" charset="0"/>
              </a:rPr>
              <a:t>(Assessing how point of view or purpose shapes a text)</a:t>
            </a:r>
            <a:endParaRPr lang="en-US" b="1" dirty="0">
              <a:latin typeface="Calibri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52400" y="4343400"/>
            <a:ext cx="2590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Calibri" pitchFamily="34" charset="0"/>
              </a:rPr>
              <a:t>Identify </a:t>
            </a:r>
          </a:p>
          <a:p>
            <a:pPr algn="ctr"/>
            <a:r>
              <a:rPr lang="en-US" sz="1800" dirty="0" smtClean="0">
                <a:solidFill>
                  <a:srgbClr val="FF0000"/>
                </a:solidFill>
                <a:latin typeface="Calibri" pitchFamily="34" charset="0"/>
              </a:rPr>
              <a:t>Who is telling the story at various points </a:t>
            </a:r>
          </a:p>
          <a:p>
            <a:pPr algn="ctr"/>
            <a:r>
              <a:rPr lang="en-US" sz="2000" b="1" dirty="0" smtClean="0">
                <a:solidFill>
                  <a:srgbClr val="FF0000"/>
                </a:solidFill>
                <a:latin typeface="Calibri" pitchFamily="34" charset="0"/>
              </a:rPr>
              <a:t>1</a:t>
            </a:r>
            <a:r>
              <a:rPr lang="en-US" sz="2000" b="1" baseline="30000" dirty="0" smtClean="0">
                <a:solidFill>
                  <a:srgbClr val="FF0000"/>
                </a:solidFill>
                <a:latin typeface="Calibri" pitchFamily="34" charset="0"/>
              </a:rPr>
              <a:t>st</a:t>
            </a:r>
            <a:r>
              <a:rPr lang="en-US" sz="2000" b="1" dirty="0" smtClean="0">
                <a:solidFill>
                  <a:srgbClr val="FF0000"/>
                </a:solidFill>
                <a:latin typeface="Calibri" pitchFamily="34" charset="0"/>
              </a:rPr>
              <a:t>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2819400" y="4114800"/>
            <a:ext cx="2971800" cy="16927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009900"/>
                </a:solidFill>
                <a:latin typeface="Calibri" pitchFamily="34" charset="0"/>
              </a:rPr>
              <a:t>Distinguish </a:t>
            </a:r>
          </a:p>
          <a:p>
            <a:pPr algn="ctr"/>
            <a:r>
              <a:rPr lang="en-US" sz="2000" dirty="0" smtClean="0">
                <a:solidFill>
                  <a:srgbClr val="009900"/>
                </a:solidFill>
                <a:latin typeface="Calibri" pitchFamily="34" charset="0"/>
              </a:rPr>
              <a:t>their own point of view from that of the narrator or those of characters</a:t>
            </a:r>
          </a:p>
          <a:p>
            <a:pPr algn="ctr"/>
            <a:r>
              <a:rPr lang="en-US" sz="2000" b="1" dirty="0" smtClean="0">
                <a:solidFill>
                  <a:srgbClr val="009900"/>
                </a:solidFill>
                <a:latin typeface="Calibri" pitchFamily="34" charset="0"/>
              </a:rPr>
              <a:t>3</a:t>
            </a:r>
            <a:r>
              <a:rPr lang="en-US" sz="2000" b="1" baseline="30000" dirty="0" smtClean="0">
                <a:solidFill>
                  <a:srgbClr val="009900"/>
                </a:solidFill>
                <a:latin typeface="Calibri" pitchFamily="34" charset="0"/>
              </a:rPr>
              <a:t>rd</a:t>
            </a:r>
            <a:r>
              <a:rPr lang="en-US" sz="2000" b="1" dirty="0" smtClean="0">
                <a:solidFill>
                  <a:srgbClr val="009900"/>
                </a:solidFill>
                <a:latin typeface="Calibri" pitchFamily="34" charset="0"/>
              </a:rPr>
              <a:t> </a:t>
            </a:r>
            <a:endParaRPr lang="en-US" b="1" dirty="0" smtClean="0">
              <a:solidFill>
                <a:srgbClr val="009900"/>
              </a:solidFill>
              <a:latin typeface="Calibri" pitchFamily="34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791200" y="3962400"/>
            <a:ext cx="32004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Describe</a:t>
            </a:r>
            <a:r>
              <a:rPr lang="en-US" b="1" dirty="0" smtClean="0">
                <a:solidFill>
                  <a:srgbClr val="7030A0"/>
                </a:solidFill>
                <a:latin typeface="Calibri" pitchFamily="34" charset="0"/>
              </a:rPr>
              <a:t> </a:t>
            </a:r>
          </a:p>
          <a:p>
            <a:pPr algn="ctr"/>
            <a:r>
              <a:rPr lang="en-US" sz="1800" dirty="0" smtClean="0">
                <a:solidFill>
                  <a:srgbClr val="7030A0"/>
                </a:solidFill>
                <a:latin typeface="Calibri" pitchFamily="34" charset="0"/>
              </a:rPr>
              <a:t>How a narrator’s or speaker’s point of view influences how events are described</a:t>
            </a:r>
          </a:p>
          <a:p>
            <a:pPr algn="ctr"/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5</a:t>
            </a:r>
            <a:r>
              <a:rPr lang="en-US" sz="2000" b="1" baseline="30000" dirty="0" smtClean="0">
                <a:solidFill>
                  <a:srgbClr val="7030A0"/>
                </a:solidFill>
                <a:latin typeface="Calibri" pitchFamily="34" charset="0"/>
              </a:rPr>
              <a:t>th</a:t>
            </a:r>
            <a:r>
              <a:rPr lang="en-US" sz="2000" b="1" dirty="0" smtClean="0">
                <a:solidFill>
                  <a:srgbClr val="7030A0"/>
                </a:solidFill>
                <a:latin typeface="Calibri" pitchFamily="34" charset="0"/>
              </a:rPr>
              <a:t> </a:t>
            </a:r>
            <a:endParaRPr lang="en-US" sz="2000" b="1" dirty="0">
              <a:solidFill>
                <a:srgbClr val="7030A0"/>
              </a:solidFill>
              <a:latin typeface="Calibri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1219200"/>
            <a:ext cx="8090704" cy="365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" y="4572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457200" y="1371600"/>
          <a:ext cx="8305800" cy="4799523"/>
        </p:xfrm>
        <a:graphic>
          <a:graphicData uri="http://schemas.openxmlformats.org/drawingml/2006/table">
            <a:tbl>
              <a:tblPr/>
              <a:tblGrid>
                <a:gridCol w="2076450"/>
                <a:gridCol w="884033"/>
                <a:gridCol w="5345317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1st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Identify who is telling the story at various points in a text.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Kindergarten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With help from the teacher-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author.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illustrator.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Define their roles in telling a story.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Pre- K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Listen to stories and poems.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Pre-School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No attempt.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RL.K.6</a:t>
            </a:r>
            <a:endParaRPr lang="en-US" sz="18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152400" y="1066800"/>
          <a:ext cx="8763000" cy="5601865"/>
        </p:xfrm>
        <a:graphic>
          <a:graphicData uri="http://schemas.openxmlformats.org/drawingml/2006/table">
            <a:tbl>
              <a:tblPr/>
              <a:tblGrid>
                <a:gridCol w="2009862"/>
                <a:gridCol w="803945"/>
                <a:gridCol w="5949193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nd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Acknowledge difference in points of view of characters-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Speak in different voices when reading dialogue aloud.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st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Identify who is telling the story at various points in a text.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Kindergarten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With help from the teacher-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author.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illustrator.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Define their roles in telling a story.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Pre-K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Listen to stories and poems.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RL.1.6</a:t>
            </a:r>
            <a:endParaRPr lang="en-US" sz="1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152400" y="1066800"/>
          <a:ext cx="8763000" cy="5418626"/>
        </p:xfrm>
        <a:graphic>
          <a:graphicData uri="http://schemas.openxmlformats.org/drawingml/2006/table">
            <a:tbl>
              <a:tblPr/>
              <a:tblGrid>
                <a:gridCol w="2009862"/>
                <a:gridCol w="803945"/>
                <a:gridCol w="5949193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rd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Distinguish my own point of view from that of the narrator or those of the characters.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nd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Acknowledge difference in points of view of characters-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Speak in different voices when reading dialogue aloud.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st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Identify who is telling the story at various points in a text.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Kindergarten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With help from the teacher-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author.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Name the illustrator.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Define their roles in telling a story.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RL.2.6</a:t>
            </a:r>
            <a:endParaRPr lang="en-US" sz="1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152400" y="1066800"/>
          <a:ext cx="8763000" cy="5455561"/>
        </p:xfrm>
        <a:graphic>
          <a:graphicData uri="http://schemas.openxmlformats.org/drawingml/2006/table">
            <a:tbl>
              <a:tblPr/>
              <a:tblGrid>
                <a:gridCol w="2009862"/>
                <a:gridCol w="803945"/>
                <a:gridCol w="5949193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Compare and contrast the point of view from which different stories are narrated.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Tell the difference between first- and third-person narratives.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rd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Distinguish my own point of view from that of the narrator or those of the character.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nd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Acknowledge difference in points of view of characters-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Speak in different voices when reading dialogue aloud.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st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Identify who is telling the story at various points in a text.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RL.3.6</a:t>
            </a:r>
            <a:endParaRPr lang="en-US" sz="1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152400" y="1066800"/>
          <a:ext cx="8763000" cy="5452513"/>
        </p:xfrm>
        <a:graphic>
          <a:graphicData uri="http://schemas.openxmlformats.org/drawingml/2006/table">
            <a:tbl>
              <a:tblPr/>
              <a:tblGrid>
                <a:gridCol w="2009862"/>
                <a:gridCol w="803945"/>
                <a:gridCol w="5949193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5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Describe how a narrator’s or speaker’s point of view influences how events are described.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Compare and contrast the point of view from which different stories are narrated.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Tell the difference between first- and third-person narratives.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rd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Distinguish my own point of view from that of the narrator or those of the character.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nd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Acknowledge difference in points of view of characters-</a:t>
                      </a:r>
                    </a:p>
                    <a:p>
                      <a:pPr marL="457200" marR="0" lvl="1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Speak in different voices when reading dialogue aloud.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RL.4.6</a:t>
            </a:r>
            <a:endParaRPr lang="en-US" sz="1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610600" cy="914400"/>
          </a:xfrm>
          <a:ln w="12700">
            <a:noFill/>
          </a:ln>
        </p:spPr>
        <p:txBody>
          <a:bodyPr/>
          <a:lstStyle/>
          <a:p>
            <a:r>
              <a:rPr lang="en-US" sz="3600" b="1" dirty="0" smtClean="0">
                <a:latin typeface="Calibri" pitchFamily="34" charset="0"/>
              </a:rPr>
              <a:t>I can tell how point of view affects a story.</a:t>
            </a:r>
            <a:endParaRPr lang="en-US" sz="3600" b="1" dirty="0">
              <a:latin typeface="Calibri" pitchFamily="34" charset="0"/>
            </a:endParaRPr>
          </a:p>
        </p:txBody>
      </p:sp>
      <p:graphicFrame>
        <p:nvGraphicFramePr>
          <p:cNvPr id="2147" name="Group 99"/>
          <p:cNvGraphicFramePr>
            <a:graphicFrameLocks noGrp="1"/>
          </p:cNvGraphicFramePr>
          <p:nvPr>
            <p:ph type="tbl" idx="1"/>
          </p:nvPr>
        </p:nvGraphicFramePr>
        <p:xfrm>
          <a:off x="152400" y="1066800"/>
          <a:ext cx="8763000" cy="4836458"/>
        </p:xfrm>
        <a:graphic>
          <a:graphicData uri="http://schemas.openxmlformats.org/drawingml/2006/table">
            <a:tbl>
              <a:tblPr/>
              <a:tblGrid>
                <a:gridCol w="2009862"/>
                <a:gridCol w="803945"/>
                <a:gridCol w="5949193"/>
              </a:tblGrid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6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Explain how an author develops the point of view of the narrator or speaker in a text.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5050"/>
                    </a:solidFill>
                  </a:tcPr>
                </a:tc>
              </a:tr>
              <a:tr h="119176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5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Describe how a narrator’s or speaker’s point of view influences how events are described.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00CC66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4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th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2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Compare and contrast the point of view from which different stories are narrated.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Tell the difference between first- and third-person narratives.</a:t>
                      </a:r>
                    </a:p>
                  </a:txBody>
                  <a:tcPr anchor="ctr"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6699FF"/>
                    </a:solidFill>
                  </a:tcPr>
                </a:tc>
              </a:tr>
              <a:tr h="10085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3</a:t>
                      </a:r>
                      <a:r>
                        <a:rPr kumimoji="0" lang="en-US" sz="2800" b="1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rd</a:t>
                      </a: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 Grade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4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imes New Roman" pitchFamily="18" charset="0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Times New Roman" pitchFamily="18" charset="0"/>
                        </a:rPr>
                        <a:t>Distinguish my own point of view from that of the narrator or those of the character.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66FF"/>
                    </a:solidFill>
                  </a:tcPr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228600" y="152400"/>
            <a:ext cx="1295400" cy="36933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800" dirty="0" smtClean="0"/>
              <a:t>RL.5.6</a:t>
            </a:r>
            <a:endParaRPr lang="en-US" sz="1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309</TotalTime>
  <Words>634</Words>
  <Application>Microsoft Office PowerPoint</Application>
  <PresentationFormat>On-screen Show (4:3)</PresentationFormat>
  <Paragraphs>127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Default Design</vt:lpstr>
      <vt:lpstr>Slide 1</vt:lpstr>
      <vt:lpstr>Slide 2</vt:lpstr>
      <vt:lpstr>I can tell how point of view affects a story.</vt:lpstr>
      <vt:lpstr>I can tell how point of view affects a story.</vt:lpstr>
      <vt:lpstr>I can tell how point of view affects a story.</vt:lpstr>
      <vt:lpstr>I can tell how point of view affects a story.</vt:lpstr>
      <vt:lpstr>I can tell how point of view affects a story.</vt:lpstr>
      <vt:lpstr>I can tell how point of view affects a story.</vt:lpstr>
    </vt:vector>
  </TitlesOfParts>
  <Company>RPS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Steppin’</dc:title>
  <dc:creator>RPS</dc:creator>
  <cp:lastModifiedBy>ST User</cp:lastModifiedBy>
  <cp:revision>41</cp:revision>
  <dcterms:created xsi:type="dcterms:W3CDTF">2013-10-11T01:59:06Z</dcterms:created>
  <dcterms:modified xsi:type="dcterms:W3CDTF">2016-01-04T19:38:37Z</dcterms:modified>
</cp:coreProperties>
</file>