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6699FF"/>
    <a:srgbClr val="00CC66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96" d="100"/>
          <a:sy n="96" d="100"/>
        </p:scale>
        <p:origin x="-1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8A8E3-69CE-490E-BEE6-823B781873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6F194-34EF-48AB-8041-9D3ACADB63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492E3C-2B57-4060-B0FF-A5F19D09F0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122C01B-2652-455B-B111-2104F4FA01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FE1C2-94CC-4F8E-9B86-C0F8F1C5AB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37373-DD66-4511-87CE-9DC3C5A489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CA9E8-808A-4408-8EF6-DE0FBCC23D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A5FE6-A23C-4C14-A2A1-7CC69BC6A8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B362B-7D6B-498A-82E5-A5CEFCC0DB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E08D5-8EEE-4512-83AB-B883076B0A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E72F7-9C0A-4327-BB0C-19BDE823FA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985AE-1E9C-4D61-B22C-6D2BB1633E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4F30F87-3D5B-40A5-93F4-A242BBA919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>
            <a:off x="304800" y="3352800"/>
            <a:ext cx="8382000" cy="1588"/>
          </a:xfrm>
          <a:prstGeom prst="straightConnector1">
            <a:avLst/>
          </a:prstGeom>
          <a:ln w="17780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400" y="1143000"/>
            <a:ext cx="25908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Recognize </a:t>
            </a:r>
          </a:p>
          <a:p>
            <a:pPr algn="ctr"/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Common types of text</a:t>
            </a:r>
          </a:p>
          <a:p>
            <a:pPr algn="ctr"/>
            <a:r>
              <a:rPr lang="en-US" sz="1400" i="1" dirty="0" smtClean="0">
                <a:latin typeface="Calibri" pitchFamily="34" charset="0"/>
              </a:rPr>
              <a:t>Story books, Poems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67000" y="990600"/>
            <a:ext cx="29718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Describe</a:t>
            </a:r>
          </a:p>
          <a:p>
            <a:pPr algn="ctr"/>
            <a:r>
              <a:rPr lang="en-US" sz="1800" dirty="0" smtClean="0">
                <a:solidFill>
                  <a:srgbClr val="009900"/>
                </a:solidFill>
                <a:latin typeface="Calibri" pitchFamily="34" charset="0"/>
              </a:rPr>
              <a:t>The overall structure of a story</a:t>
            </a:r>
          </a:p>
          <a:p>
            <a:pPr algn="ctr"/>
            <a:r>
              <a:rPr lang="en-US" sz="1400" i="1" dirty="0" smtClean="0">
                <a:latin typeface="Calibri" pitchFamily="34" charset="0"/>
              </a:rPr>
              <a:t>How the beginning introduces the story</a:t>
            </a:r>
          </a:p>
          <a:p>
            <a:pPr algn="ctr"/>
            <a:r>
              <a:rPr lang="en-US" sz="1400" i="1" dirty="0" smtClean="0">
                <a:latin typeface="Calibri" pitchFamily="34" charset="0"/>
              </a:rPr>
              <a:t>How the ending concludes the action</a:t>
            </a:r>
          </a:p>
          <a:p>
            <a:pPr algn="ctr"/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2</a:t>
            </a:r>
            <a:r>
              <a:rPr lang="en-US" sz="2000" b="1" baseline="30000" dirty="0" smtClean="0">
                <a:solidFill>
                  <a:srgbClr val="009900"/>
                </a:solidFill>
                <a:latin typeface="Calibri" pitchFamily="34" charset="0"/>
              </a:rPr>
              <a:t>nd</a:t>
            </a:r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 </a:t>
            </a:r>
            <a:endParaRPr lang="en-US" b="1" dirty="0" smtClean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5000" y="990600"/>
            <a:ext cx="320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Explain</a:t>
            </a:r>
            <a:r>
              <a:rPr lang="en-US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</a:p>
          <a:p>
            <a:pPr algn="ctr"/>
            <a:r>
              <a:rPr lang="en-US" sz="1800" dirty="0" smtClean="0">
                <a:solidFill>
                  <a:srgbClr val="7030A0"/>
                </a:solidFill>
                <a:latin typeface="Calibri" pitchFamily="34" charset="0"/>
              </a:rPr>
              <a:t>The major difference between  poems, drama and prose</a:t>
            </a:r>
          </a:p>
          <a:p>
            <a:pPr algn="ctr"/>
            <a:r>
              <a:rPr lang="en-US" sz="1800" b="1" dirty="0" smtClean="0">
                <a:solidFill>
                  <a:srgbClr val="7030A0"/>
                </a:solidFill>
                <a:latin typeface="Calibri" pitchFamily="34" charset="0"/>
              </a:rPr>
              <a:t>Refer to structural elements</a:t>
            </a:r>
          </a:p>
          <a:p>
            <a:pPr algn="ctr"/>
            <a:r>
              <a:rPr lang="en-US" sz="1400" i="1" dirty="0" smtClean="0">
                <a:latin typeface="Calibri" pitchFamily="34" charset="0"/>
              </a:rPr>
              <a:t>(verse, rhythm, meter, casts of characters, settings, descriptions, dialogue, stage directions)</a:t>
            </a:r>
          </a:p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4</a:t>
            </a:r>
            <a:r>
              <a:rPr lang="en-US" sz="2000" b="1" baseline="30000" dirty="0" smtClean="0">
                <a:solidFill>
                  <a:srgbClr val="7030A0"/>
                </a:solidFill>
                <a:latin typeface="Calibri" pitchFamily="34" charset="0"/>
              </a:rPr>
              <a:t>th</a:t>
            </a:r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endParaRPr lang="en-US" sz="2000" b="1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1524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itchFamily="34" charset="0"/>
              </a:rPr>
              <a:t>RL.5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19200" y="228600"/>
            <a:ext cx="662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alibri" pitchFamily="34" charset="0"/>
              </a:rPr>
              <a:t>(Analyzing the structure of a text)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3886200"/>
            <a:ext cx="2590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Explain </a:t>
            </a:r>
          </a:p>
          <a:p>
            <a:pPr algn="ctr"/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Major differences between books that: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Tell stories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Give information</a:t>
            </a:r>
            <a:endParaRPr lang="en-US" sz="1800" dirty="0" smtClean="0">
              <a:latin typeface="Calibri" pitchFamily="34" charset="0"/>
            </a:endParaRP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1</a:t>
            </a:r>
            <a:r>
              <a:rPr lang="en-US" sz="2000" b="1" baseline="30000" dirty="0" smtClean="0">
                <a:solidFill>
                  <a:srgbClr val="FF0000"/>
                </a:solidFill>
                <a:latin typeface="Calibri" pitchFamily="34" charset="0"/>
              </a:rPr>
              <a:t>st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43200" y="3657600"/>
            <a:ext cx="2971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Refer to Parts of Stories, Dramas and Poems</a:t>
            </a:r>
          </a:p>
          <a:p>
            <a:pPr algn="ctr"/>
            <a:r>
              <a:rPr lang="en-US" sz="1600" i="1" dirty="0" smtClean="0">
                <a:latin typeface="Calibri" pitchFamily="34" charset="0"/>
              </a:rPr>
              <a:t>(Chapter, scene, and stanza)</a:t>
            </a:r>
            <a:endParaRPr lang="en-US" b="1" dirty="0" smtClean="0">
              <a:solidFill>
                <a:srgbClr val="009900"/>
              </a:solidFill>
              <a:latin typeface="Calibri" pitchFamily="34" charset="0"/>
            </a:endParaRPr>
          </a:p>
          <a:p>
            <a:pPr algn="ctr"/>
            <a:r>
              <a:rPr lang="en-US" sz="1800" dirty="0" smtClean="0">
                <a:solidFill>
                  <a:srgbClr val="009900"/>
                </a:solidFill>
                <a:latin typeface="Calibri" pitchFamily="34" charset="0"/>
              </a:rPr>
              <a:t>Describe how each successive part builds on earlier sections</a:t>
            </a:r>
          </a:p>
          <a:p>
            <a:pPr algn="ctr"/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3</a:t>
            </a:r>
            <a:r>
              <a:rPr lang="en-US" sz="2000" b="1" baseline="30000" dirty="0" smtClean="0">
                <a:solidFill>
                  <a:srgbClr val="009900"/>
                </a:solidFill>
                <a:latin typeface="Calibri" pitchFamily="34" charset="0"/>
              </a:rPr>
              <a:t>rd</a:t>
            </a:r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 </a:t>
            </a:r>
            <a:endParaRPr lang="en-US" b="1" dirty="0" smtClean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91200" y="3962400"/>
            <a:ext cx="32004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Explain</a:t>
            </a:r>
            <a:r>
              <a:rPr lang="en-US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</a:p>
          <a:p>
            <a:pPr algn="ctr"/>
            <a:r>
              <a:rPr lang="en-US" sz="1800" dirty="0" smtClean="0">
                <a:solidFill>
                  <a:srgbClr val="7030A0"/>
                </a:solidFill>
                <a:latin typeface="Calibri" pitchFamily="34" charset="0"/>
              </a:rPr>
              <a:t>How a series of chapters, scenes, or stanzas fit together to provide the overall structure of a story, drama or poem</a:t>
            </a:r>
          </a:p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5</a:t>
            </a:r>
            <a:r>
              <a:rPr lang="en-US" sz="2000" b="1" baseline="30000" dirty="0" smtClean="0">
                <a:solidFill>
                  <a:srgbClr val="7030A0"/>
                </a:solidFill>
                <a:latin typeface="Calibri" pitchFamily="34" charset="0"/>
              </a:rPr>
              <a:t>th</a:t>
            </a:r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endParaRPr lang="en-US" sz="2000" b="1" dirty="0">
              <a:solidFill>
                <a:srgbClr val="7030A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914400"/>
            <a:ext cx="7809068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724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describe the structure of a text.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447800"/>
          <a:ext cx="8305800" cy="4397546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differences between books that tell stories and books that give information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Recognize common types of text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(story books and poems)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 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Listen to stories and poems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No attempt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8382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RL.K.5</a:t>
            </a:r>
            <a:endParaRPr 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describe the structure of a text.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2057400"/>
          <a:ext cx="8305800" cy="4397546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the overall structure of a story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How the beginning introduces the story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How the ending concludes the action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differences between books that tell stories and books that give information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Recognize common types of text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(story books and poems)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 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Listen to stories and poems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4800" y="1447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RL.1.5</a:t>
            </a:r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describe the structure of a text.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533400" y="1295400"/>
          <a:ext cx="8305800" cy="5065417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Refer to parts of stories, dramas and poems when writing or speaking about them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(chapter, scene, stanza)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how each successive part builds on earlier sections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the overall structure of a story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How the beginning introduces the story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How the ending concludes the action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differences between books that tell stories and books that give information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Recognize common types of text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(story books and poems)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4800" y="152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RL.2.5</a:t>
            </a:r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534400" cy="914400"/>
          </a:xfrm>
          <a:ln w="12700">
            <a:noFill/>
          </a:ln>
        </p:spPr>
        <p:txBody>
          <a:bodyPr/>
          <a:lstStyle/>
          <a:p>
            <a:r>
              <a:rPr lang="en-US" sz="3200" b="1" dirty="0" smtClean="0">
                <a:latin typeface="Calibri" pitchFamily="34" charset="0"/>
              </a:rPr>
              <a:t>I can describe the structure of a text.</a:t>
            </a:r>
            <a:endParaRPr lang="en-US" sz="32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914400"/>
          <a:ext cx="8305800" cy="5785104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the major differences between poems, drama, and prose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Refer to structural elements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(verse, rhythm, meter, cast of characters, settings, descriptions, dialogue, stage directions)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Refer to parts of stories, dramas and poems when writing or speaking about them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(chapter, scene, stanza)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how each successive part builds on earlier sections.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the overall structure of a story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How the beginning introduces the story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How the ending concludes the action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differences between books that tell stories and books that give information.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" y="533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RL.3.5</a:t>
            </a:r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534400" cy="914400"/>
          </a:xfrm>
          <a:ln w="12700">
            <a:noFill/>
          </a:ln>
        </p:spPr>
        <p:txBody>
          <a:bodyPr/>
          <a:lstStyle/>
          <a:p>
            <a:r>
              <a:rPr lang="en-US" sz="3200" b="1" dirty="0" smtClean="0">
                <a:latin typeface="Calibri" pitchFamily="34" charset="0"/>
              </a:rPr>
              <a:t>I can describe the structure of a text.</a:t>
            </a:r>
            <a:endParaRPr lang="en-US" sz="32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066800"/>
          <a:ext cx="8305800" cy="5604913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how a series of chapters, scenes, or stanzas fit together to create the structure of a story, drama, or poem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the major differences between poems, drama, and prose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Refer to structural elements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(verse, rhythm, meter, cast of characters, settings, descriptions, dialogue, stage directions)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Refer to parts of stories, dramas and poems when writing or speaking about them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(chapter, scene, stanza)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how each successive part builds on earlier sections.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Describe the overall structure of a story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How the beginning introduces the story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How the ending concludes the action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" y="533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RL.4.5</a:t>
            </a:r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534400" cy="914400"/>
          </a:xfrm>
          <a:ln w="12700">
            <a:noFill/>
          </a:ln>
        </p:spPr>
        <p:txBody>
          <a:bodyPr/>
          <a:lstStyle/>
          <a:p>
            <a:r>
              <a:rPr lang="en-US" sz="3200" b="1" dirty="0" smtClean="0">
                <a:latin typeface="Calibri" pitchFamily="34" charset="0"/>
              </a:rPr>
              <a:t>I can describe the structure of a text.</a:t>
            </a:r>
            <a:endParaRPr lang="en-US" sz="32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838200"/>
          <a:ext cx="8305800" cy="5788152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6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Analyze how a particular sentence, chapter, scene or stanza fits into the overall structure of a text and contributes to the development of the theme, setting and plot.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91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how a series of chapters, scenes, or stanzas fit together to create the structure of a story, drama, or poem.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the major differences between poems, drama, and prose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Refer to structural elements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(verse, rhythm, meter, cast of characters, settings, descriptions, dialogue, stage directions)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Refer to parts of stories, dramas and poems when writing or speaking about them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(chapter, scene, stanza)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how each successive part builds on earlier sections.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" y="3810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RL.5.5</a:t>
            </a:r>
            <a:endParaRPr 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752</Words>
  <Application>Microsoft Office PowerPoint</Application>
  <PresentationFormat>On-screen Show (4:3)</PresentationFormat>
  <Paragraphs>135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Slide 1</vt:lpstr>
      <vt:lpstr>Slide 2</vt:lpstr>
      <vt:lpstr>I can describe the structure of a text.</vt:lpstr>
      <vt:lpstr>I can describe the structure of a text.</vt:lpstr>
      <vt:lpstr>I can describe the structure of a text.</vt:lpstr>
      <vt:lpstr>I can describe the structure of a text.</vt:lpstr>
      <vt:lpstr>I can describe the structure of a text.</vt:lpstr>
      <vt:lpstr>I can describe the structure of a text.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Steppin’</dc:title>
  <dc:creator>RPS</dc:creator>
  <cp:lastModifiedBy>ST User</cp:lastModifiedBy>
  <cp:revision>39</cp:revision>
  <dcterms:created xsi:type="dcterms:W3CDTF">2013-10-11T01:59:06Z</dcterms:created>
  <dcterms:modified xsi:type="dcterms:W3CDTF">2016-01-04T19:38:24Z</dcterms:modified>
</cp:coreProperties>
</file>