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0" d="100"/>
          <a:sy n="90" d="100"/>
        </p:scale>
        <p:origin x="-32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2590800"/>
            <a:ext cx="2590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Ask &amp; Answer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Questions about Unknown Words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1981200"/>
            <a:ext cx="3200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Describe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How words and phrases supply rhythm and meaning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Regular beats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Alliteration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Rhymes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Repeated lines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sz="28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590800"/>
            <a:ext cx="3200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Determine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The meaning of words and phrases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4</a:t>
            </a:r>
            <a:r>
              <a:rPr lang="en-US" sz="1600" i="1" baseline="30000" dirty="0" smtClean="0">
                <a:latin typeface="Calibri" pitchFamily="34" charset="0"/>
              </a:rPr>
              <a:t>th</a:t>
            </a:r>
            <a:r>
              <a:rPr lang="en-US" sz="1600" i="1" dirty="0" smtClean="0">
                <a:latin typeface="Calibri" pitchFamily="34" charset="0"/>
              </a:rPr>
              <a:t>- including those that allude to characters found in mythology</a:t>
            </a:r>
          </a:p>
          <a:p>
            <a:pPr algn="ctr"/>
            <a:endParaRPr lang="en-US" sz="1600" i="1" dirty="0" smtClean="0">
              <a:latin typeface="Calibri" pitchFamily="34" charset="0"/>
            </a:endParaRPr>
          </a:p>
          <a:p>
            <a:pPr algn="ctr"/>
            <a:r>
              <a:rPr lang="en-US" sz="1600" i="1" dirty="0" smtClean="0">
                <a:latin typeface="Calibri" pitchFamily="34" charset="0"/>
              </a:rPr>
              <a:t>5</a:t>
            </a:r>
            <a:r>
              <a:rPr lang="en-US" sz="1600" i="1" baseline="30000" dirty="0" smtClean="0">
                <a:latin typeface="Calibri" pitchFamily="34" charset="0"/>
              </a:rPr>
              <a:t>th</a:t>
            </a:r>
            <a:r>
              <a:rPr lang="en-US" sz="1600" i="1" dirty="0" smtClean="0">
                <a:latin typeface="Calibri" pitchFamily="34" charset="0"/>
              </a:rPr>
              <a:t>- figurative language such as metaphors and similes</a:t>
            </a:r>
          </a:p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4-5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RL.4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1524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(Interpret words and phrases)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4267200"/>
            <a:ext cx="2590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Identify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Words and phrases that suggest feelings or appeal to the senses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4572000"/>
            <a:ext cx="3200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Determine 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The meaning of words and phrases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Distinguish literal from </a:t>
            </a:r>
            <a:r>
              <a:rPr lang="en-US" sz="1600" i="1" dirty="0" err="1" smtClean="0">
                <a:latin typeface="Calibri" pitchFamily="34" charset="0"/>
              </a:rPr>
              <a:t>nonliteral</a:t>
            </a:r>
            <a:r>
              <a:rPr lang="en-US" sz="1600" i="1" dirty="0" smtClean="0">
                <a:latin typeface="Calibri" pitchFamily="34" charset="0"/>
              </a:rPr>
              <a:t> language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sz="28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pic>
        <p:nvPicPr>
          <p:cNvPr id="1028" name="Picture 4" descr="http://static.guim.co.uk/sys-images/Guardian/Pix/pictures/2013/8/28/1377689723034/Words-010.jpg"/>
          <p:cNvPicPr>
            <a:picLocks noChangeAspect="1" noChangeArrowheads="1"/>
          </p:cNvPicPr>
          <p:nvPr/>
        </p:nvPicPr>
        <p:blipFill>
          <a:blip r:embed="rId2" cstate="print"/>
          <a:srcRect t="31884" b="33333"/>
          <a:stretch>
            <a:fillRect/>
          </a:stretch>
        </p:blipFill>
        <p:spPr bwMode="auto">
          <a:xfrm>
            <a:off x="2286000" y="762000"/>
            <a:ext cx="4381500" cy="914400"/>
          </a:xfrm>
          <a:prstGeom prst="rect">
            <a:avLst/>
          </a:prstGeom>
          <a:noFill/>
        </p:spPr>
      </p:pic>
      <p:cxnSp>
        <p:nvCxnSpPr>
          <p:cNvPr id="3" name="Straight Arrow Connector 2"/>
          <p:cNvCxnSpPr/>
          <p:nvPr/>
        </p:nvCxnSpPr>
        <p:spPr>
          <a:xfrm>
            <a:off x="304800" y="17526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3000"/>
            <a:ext cx="801457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determine the meaning of words.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5272322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suggest feelings.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appeal to the senses.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unknown words.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figure out the meaning of the unknown words.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words in a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Pre-School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8382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RL.K.4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305800" cy="5452513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words and phrases supply rhythm and meaning in a story poem or song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(beats, alliteration, rhymes, repeated lines).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suggest feelings.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appeal to the senses.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unknown words.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figure out the meaning of the unknown words.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words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RL.1.4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69392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words and phrases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literal from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nonliteral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language.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words and phrases supply rhythm and meaning in a story poem or song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(beats, alliteration, rhymes, repeated lines).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suggest feelings.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appeal to the senses.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unknown words.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figure out the meaning of the unknown words.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14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RL.2.4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891681"/>
        </p:xfrm>
        <a:graphic>
          <a:graphicData uri="http://schemas.openxmlformats.org/drawingml/2006/table">
            <a:tbl>
              <a:tblPr/>
              <a:tblGrid>
                <a:gridCol w="2076450"/>
                <a:gridCol w="666750"/>
                <a:gridCol w="55626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determine or clarify the meaning of words and phrases in a text.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words and phrases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literal from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nonliteral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language.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words and phrases supply rhythm and meaning in a story poem or song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(beats, alliteration, rhymes, repeated lines).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suggest feelings.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words and phrases that appeal to the senses.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RL.3.4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455458"/>
        </p:xfrm>
        <a:graphic>
          <a:graphicData uri="http://schemas.openxmlformats.org/drawingml/2006/table">
            <a:tbl>
              <a:tblPr/>
              <a:tblGrid>
                <a:gridCol w="2076450"/>
                <a:gridCol w="895350"/>
                <a:gridCol w="53340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 including figurative language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(metaphors and similes)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determine or clarify the meaning of words and phrases in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words and phrases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literal from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nonliteral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language.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words and phrases supply rhythm and meaning in a story poem or song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(beats, alliteration, rhymes, repeated lines).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RL.4.4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meaning of words and phrases.</a:t>
            </a:r>
            <a:endParaRPr lang="en-US" sz="28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524000"/>
          <a:ext cx="8305800" cy="4998720"/>
        </p:xfrm>
        <a:graphic>
          <a:graphicData uri="http://schemas.openxmlformats.org/drawingml/2006/table">
            <a:tbl>
              <a:tblPr/>
              <a:tblGrid>
                <a:gridCol w="2076450"/>
                <a:gridCol w="895350"/>
                <a:gridCol w="53340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phrases, including figurative and connotative meanings.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the impact of word choice on meaning and tone.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of words and phrases including figurative language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(metaphors and similes)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Ask and answer questions to help determine or clarify the meaning of words and phrases in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meaning words and phrases in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literal from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nonliteral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language.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RL.5.4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639</Words>
  <Application>Microsoft Office PowerPoint</Application>
  <PresentationFormat>On-screen Show (4:3)</PresentationFormat>
  <Paragraphs>121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determine the meaning of words.</vt:lpstr>
      <vt:lpstr>I can determine the meaning of words and phrases.</vt:lpstr>
      <vt:lpstr>I can determine the meaning of words and phrases.</vt:lpstr>
      <vt:lpstr>I can determine the meaning of words and phrases.</vt:lpstr>
      <vt:lpstr>I can determine the meaning of words and phrases.</vt:lpstr>
      <vt:lpstr>I can determine the meaning of words and phrases.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34</cp:revision>
  <dcterms:created xsi:type="dcterms:W3CDTF">2013-10-11T01:59:06Z</dcterms:created>
  <dcterms:modified xsi:type="dcterms:W3CDTF">2016-01-04T19:38:09Z</dcterms:modified>
</cp:coreProperties>
</file>