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CC66"/>
    <a:srgbClr val="0066FF"/>
    <a:srgbClr val="0000FF"/>
    <a:srgbClr val="3399FF"/>
    <a:srgbClr val="008000"/>
    <a:srgbClr val="CC66FF"/>
    <a:srgbClr val="6699FF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96" d="100"/>
          <a:sy n="96" d="100"/>
        </p:scale>
        <p:origin x="-1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8A8E3-69CE-490E-BEE6-823B781873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6F194-34EF-48AB-8041-9D3ACADB63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92E3C-2B57-4060-B0FF-A5F19D09F0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22C01B-2652-455B-B111-2104F4FA01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FE1C2-94CC-4F8E-9B86-C0F8F1C5AB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37373-DD66-4511-87CE-9DC3C5A489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CA9E8-808A-4408-8EF6-DE0FBCC23D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A5FE6-A23C-4C14-A2A1-7CC69BC6A8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B362B-7D6B-498A-82E5-A5CEFCC0D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E08D5-8EEE-4512-83AB-B883076B0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E72F7-9C0A-4327-BB0C-19BDE823FA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985AE-1E9C-4D61-B22C-6D2BB1633E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F30F87-3D5B-40A5-93F4-A242BBA919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228600" y="3657600"/>
            <a:ext cx="8382000" cy="1588"/>
          </a:xfrm>
          <a:prstGeom prst="straightConnector1">
            <a:avLst/>
          </a:prstGeom>
          <a:ln w="1778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57200" y="457200"/>
            <a:ext cx="25908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</a:rPr>
              <a:t>Retell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</a:rPr>
              <a:t>Oral Activity</a:t>
            </a:r>
          </a:p>
          <a:p>
            <a:pPr algn="ctr"/>
            <a:r>
              <a:rPr lang="en-US" sz="2000" i="1" dirty="0" smtClean="0">
                <a:latin typeface="Calibri" pitchFamily="34" charset="0"/>
              </a:rPr>
              <a:t>Natural sharing of what someone remembers about a text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</a:rPr>
              <a:t>K-1</a:t>
            </a:r>
          </a:p>
          <a:p>
            <a:pPr algn="ctr"/>
            <a:endParaRPr lang="en-US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1219200"/>
            <a:ext cx="27432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9900"/>
                </a:solidFill>
                <a:latin typeface="Calibri" pitchFamily="34" charset="0"/>
              </a:rPr>
              <a:t>Recount</a:t>
            </a:r>
          </a:p>
          <a:p>
            <a:pPr algn="ctr"/>
            <a:r>
              <a:rPr lang="en-US" sz="2400" dirty="0" smtClean="0">
                <a:solidFill>
                  <a:srgbClr val="009900"/>
                </a:solidFill>
                <a:latin typeface="Calibri" pitchFamily="34" charset="0"/>
              </a:rPr>
              <a:t>Oral or Written</a:t>
            </a:r>
          </a:p>
          <a:p>
            <a:pPr algn="ctr"/>
            <a:r>
              <a:rPr lang="en-US" sz="2400" dirty="0" smtClean="0">
                <a:solidFill>
                  <a:srgbClr val="009900"/>
                </a:solidFill>
                <a:latin typeface="Calibri" pitchFamily="34" charset="0"/>
              </a:rPr>
              <a:t>Chronological Order</a:t>
            </a:r>
          </a:p>
          <a:p>
            <a:pPr algn="ctr"/>
            <a:r>
              <a:rPr lang="en-US" sz="2400" dirty="0" smtClean="0">
                <a:solidFill>
                  <a:srgbClr val="009900"/>
                </a:solidFill>
                <a:latin typeface="Calibri" pitchFamily="34" charset="0"/>
              </a:rPr>
              <a:t>Past Tense Verbs</a:t>
            </a:r>
          </a:p>
          <a:p>
            <a:pPr algn="ctr"/>
            <a:r>
              <a:rPr lang="en-US" sz="2000" i="1" dirty="0" smtClean="0">
                <a:latin typeface="Calibri" pitchFamily="34" charset="0"/>
              </a:rPr>
              <a:t>Answers the 5Ws &amp; H</a:t>
            </a:r>
          </a:p>
          <a:p>
            <a:pPr algn="ctr"/>
            <a:r>
              <a:rPr lang="en-US" sz="2800" b="1" dirty="0" smtClean="0">
                <a:solidFill>
                  <a:srgbClr val="009900"/>
                </a:solidFill>
                <a:latin typeface="Calibri" pitchFamily="34" charset="0"/>
              </a:rPr>
              <a:t>2-3</a:t>
            </a:r>
            <a:endParaRPr lang="en-US" sz="3200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43600" y="457200"/>
            <a:ext cx="2743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7030A0"/>
                </a:solidFill>
                <a:latin typeface="Calibri" pitchFamily="34" charset="0"/>
              </a:rPr>
              <a:t>Summarize</a:t>
            </a:r>
          </a:p>
          <a:p>
            <a:pPr algn="ctr"/>
            <a:r>
              <a:rPr lang="en-US" sz="2000" i="1" dirty="0" smtClean="0">
                <a:latin typeface="Calibri" pitchFamily="34" charset="0"/>
              </a:rPr>
              <a:t>A shortened version of an original text, stating the main ideas and important details</a:t>
            </a:r>
            <a:r>
              <a:rPr lang="en-US" sz="1800" i="1" dirty="0" smtClean="0">
                <a:latin typeface="Calibri" pitchFamily="34" charset="0"/>
              </a:rPr>
              <a:t> </a:t>
            </a:r>
            <a:r>
              <a:rPr lang="en-US" sz="2000" i="1" dirty="0" smtClean="0">
                <a:latin typeface="Calibri" pitchFamily="34" charset="0"/>
              </a:rPr>
              <a:t>of the text with the same structure and order of the original</a:t>
            </a:r>
          </a:p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Calibri" pitchFamily="34" charset="0"/>
              </a:rPr>
              <a:t>4-5</a:t>
            </a:r>
            <a:endParaRPr lang="en-US" sz="28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524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RL.2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4724400"/>
            <a:ext cx="2209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Understand 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Central Message 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or Lesson</a:t>
            </a:r>
            <a:endParaRPr lang="en-US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en-US" sz="2800" b="1" baseline="30000" dirty="0" smtClean="0">
                <a:solidFill>
                  <a:srgbClr val="FF0000"/>
                </a:solidFill>
                <a:latin typeface="Calibri" pitchFamily="34" charset="0"/>
              </a:rPr>
              <a:t>st</a:t>
            </a: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  <a:p>
            <a:pPr algn="ctr"/>
            <a:endParaRPr lang="en-US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0" y="4370963"/>
            <a:ext cx="2057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Determine </a:t>
            </a:r>
          </a:p>
          <a:p>
            <a:pPr algn="ctr"/>
            <a:r>
              <a:rPr lang="en-US" sz="2000" dirty="0" smtClean="0">
                <a:solidFill>
                  <a:srgbClr val="009900"/>
                </a:solidFill>
                <a:latin typeface="Calibri" pitchFamily="34" charset="0"/>
              </a:rPr>
              <a:t>Central Message, Lesson or Moral</a:t>
            </a:r>
            <a:endParaRPr lang="en-US" dirty="0" smtClean="0">
              <a:solidFill>
                <a:srgbClr val="009900"/>
              </a:solidFill>
              <a:latin typeface="Calibri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9900"/>
                </a:solidFill>
                <a:latin typeface="Calibri" pitchFamily="34" charset="0"/>
              </a:rPr>
              <a:t>2</a:t>
            </a:r>
            <a:r>
              <a:rPr lang="en-US" sz="2800" b="1" baseline="30000" dirty="0" smtClean="0">
                <a:solidFill>
                  <a:srgbClr val="009900"/>
                </a:solidFill>
                <a:latin typeface="Calibri" pitchFamily="34" charset="0"/>
              </a:rPr>
              <a:t>nd</a:t>
            </a:r>
            <a:r>
              <a:rPr lang="en-US" sz="2800" b="1" dirty="0" smtClean="0">
                <a:solidFill>
                  <a:srgbClr val="00CC66"/>
                </a:solidFill>
                <a:latin typeface="Calibri" pitchFamily="34" charset="0"/>
              </a:rPr>
              <a:t> </a:t>
            </a:r>
          </a:p>
          <a:p>
            <a:pPr algn="ctr"/>
            <a:endParaRPr lang="en-US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400" y="4367986"/>
            <a:ext cx="22098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Determine </a:t>
            </a:r>
          </a:p>
          <a:p>
            <a:pPr algn="ctr"/>
            <a:r>
              <a:rPr lang="en-US" sz="2000" dirty="0" smtClean="0">
                <a:solidFill>
                  <a:srgbClr val="009900"/>
                </a:solidFill>
                <a:latin typeface="Calibri" pitchFamily="34" charset="0"/>
              </a:rPr>
              <a:t>Central Message, Lesson or Moral</a:t>
            </a:r>
          </a:p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Explain</a:t>
            </a:r>
          </a:p>
          <a:p>
            <a:pPr algn="ctr"/>
            <a:r>
              <a:rPr lang="en-US" sz="2000" dirty="0" smtClean="0">
                <a:solidFill>
                  <a:srgbClr val="009900"/>
                </a:solidFill>
                <a:latin typeface="Calibri" pitchFamily="34" charset="0"/>
              </a:rPr>
              <a:t>How it is conveyed</a:t>
            </a:r>
          </a:p>
          <a:p>
            <a:pPr algn="ctr"/>
            <a:r>
              <a:rPr lang="en-US" sz="2800" b="1" dirty="0" smtClean="0">
                <a:solidFill>
                  <a:srgbClr val="009900"/>
                </a:solidFill>
                <a:latin typeface="Calibri" pitchFamily="34" charset="0"/>
              </a:rPr>
              <a:t>3</a:t>
            </a:r>
            <a:r>
              <a:rPr lang="en-US" sz="2800" b="1" baseline="30000" dirty="0" smtClean="0">
                <a:solidFill>
                  <a:srgbClr val="009900"/>
                </a:solidFill>
                <a:latin typeface="Calibri" pitchFamily="34" charset="0"/>
              </a:rPr>
              <a:t>rd</a:t>
            </a:r>
            <a:r>
              <a:rPr lang="en-US" sz="2800" b="1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29400" y="4648200"/>
            <a:ext cx="2057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latin typeface="Calibri" pitchFamily="34" charset="0"/>
              </a:rPr>
              <a:t>Determine </a:t>
            </a:r>
          </a:p>
          <a:p>
            <a:pPr algn="ctr"/>
            <a:r>
              <a:rPr lang="en-US" sz="2000" dirty="0" smtClean="0">
                <a:solidFill>
                  <a:srgbClr val="7030A0"/>
                </a:solidFill>
                <a:latin typeface="Calibri" pitchFamily="34" charset="0"/>
              </a:rPr>
              <a:t>A Theme</a:t>
            </a:r>
            <a:endParaRPr lang="en-US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Calibri" pitchFamily="34" charset="0"/>
              </a:rPr>
              <a:t>4-5</a:t>
            </a:r>
          </a:p>
          <a:p>
            <a:pPr algn="ctr"/>
            <a:endParaRPr lang="en-US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71800" y="22860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itchFamily="34" charset="0"/>
              </a:rPr>
              <a:t>(Summarizing)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24200" y="373380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itchFamily="34" charset="0"/>
              </a:rPr>
              <a:t>(Theme)</a:t>
            </a:r>
            <a:endParaRPr lang="en-US" sz="32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762000"/>
            <a:ext cx="8093034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14400"/>
          </a:xfrm>
          <a:ln w="12700">
            <a:noFill/>
          </a:ln>
        </p:spPr>
        <p:txBody>
          <a:bodyPr/>
          <a:lstStyle/>
          <a:p>
            <a:r>
              <a:rPr lang="en-US" sz="4000" b="1" dirty="0" smtClean="0">
                <a:latin typeface="Calibri" pitchFamily="34" charset="0"/>
              </a:rPr>
              <a:t>I can retell a story.</a:t>
            </a:r>
            <a:endParaRPr lang="en-US" sz="40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533400" y="1447800"/>
          <a:ext cx="8305800" cy="4371190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key details to retell a story.  Understand the central message or lesson.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key details to retell a story.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props to act out a story.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No attempt.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9906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RL.K.2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retell a story.</a:t>
            </a:r>
            <a:br>
              <a:rPr lang="en-US" sz="3600" b="1" dirty="0" smtClean="0">
                <a:latin typeface="Calibri" pitchFamily="34" charset="0"/>
              </a:rPr>
            </a:br>
            <a:r>
              <a:rPr lang="en-US" sz="3600" b="1" dirty="0" smtClean="0">
                <a:latin typeface="Calibri" pitchFamily="34" charset="0"/>
              </a:rPr>
              <a:t>I understand the central message or lesson.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533400" y="1447800"/>
          <a:ext cx="8305800" cy="4214307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Recount stories and determine the central message, lesson or moral.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key details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(characters, setting, events)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to retell a story.  Understand the central message or lesson.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key details to retell a story.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props to act out a story.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" y="3810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RL.1.2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200" b="1" dirty="0" smtClean="0">
                <a:latin typeface="Calibri" pitchFamily="34" charset="0"/>
              </a:rPr>
              <a:t>I can recount a story.</a:t>
            </a:r>
            <a:br>
              <a:rPr lang="en-US" sz="3200" b="1" dirty="0" smtClean="0">
                <a:latin typeface="Calibri" pitchFamily="34" charset="0"/>
              </a:rPr>
            </a:br>
            <a:r>
              <a:rPr lang="en-US" sz="2800" b="1" dirty="0" smtClean="0">
                <a:latin typeface="Calibri" pitchFamily="34" charset="0"/>
              </a:rPr>
              <a:t>I can determine the central message, lesson or moral.</a:t>
            </a:r>
            <a:endParaRPr lang="en-US" sz="32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533400" y="1524000"/>
          <a:ext cx="8305800" cy="4990293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Recount stories.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central message lesson or moral and explain how it is conveyed.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Recount stories and determine the central message, lesson or moral.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key details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(characters, setting, events)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to retell a story.  Understand the central message or lesson.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key details to retell a story.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2286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RL.2.2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</a:rPr>
              <a:t>I can recount a story.</a:t>
            </a:r>
            <a:r>
              <a:rPr lang="en-US" sz="3200" b="1" dirty="0" smtClean="0">
                <a:latin typeface="Calibri" pitchFamily="34" charset="0"/>
              </a:rPr>
              <a:t/>
            </a:r>
            <a:br>
              <a:rPr lang="en-US" sz="3200" b="1" dirty="0" smtClean="0">
                <a:latin typeface="Calibri" pitchFamily="34" charset="0"/>
              </a:rPr>
            </a:br>
            <a:r>
              <a:rPr lang="en-US" sz="2800" b="1" dirty="0" smtClean="0">
                <a:latin typeface="Calibri" pitchFamily="34" charset="0"/>
              </a:rPr>
              <a:t>I can determine the central message, lesson or moral.</a:t>
            </a:r>
            <a:endParaRPr lang="en-US" sz="32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533400" y="1524000"/>
          <a:ext cx="8305800" cy="4833410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Summarize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theme.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Recount stories.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central message lesson or moral and explain how it is conveyed.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Recount stories and determine the central message, lesson or moral. 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key details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(characters, setting, events)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to retell a story.  Understand the central message or lesson.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2286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RL.3.2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summarize a story, drama or poem.</a:t>
            </a:r>
            <a:r>
              <a:rPr lang="en-US" sz="4000" b="1" dirty="0" smtClean="0">
                <a:latin typeface="Calibri" pitchFamily="34" charset="0"/>
              </a:rPr>
              <a:t/>
            </a:r>
            <a:br>
              <a:rPr lang="en-US" sz="4000" b="1" dirty="0" smtClean="0">
                <a:latin typeface="Calibri" pitchFamily="34" charset="0"/>
              </a:rPr>
            </a:br>
            <a:r>
              <a:rPr lang="en-US" sz="3600" b="1" dirty="0" smtClean="0">
                <a:latin typeface="Calibri" pitchFamily="34" charset="0"/>
              </a:rPr>
              <a:t>I can determine the theme.</a:t>
            </a:r>
            <a:endParaRPr lang="en-US" sz="40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381000" y="1143000"/>
          <a:ext cx="8305800" cy="5368245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Summarize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theme-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characters respond to challenges or a poet reflects on a topic.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Summarize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theme.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Recount stories.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central message lesson or moral and explain how it is conveyed.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Recount stories and determine the central message, lesson or moral.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685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RL.4.2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381000" y="1143000"/>
          <a:ext cx="8305800" cy="5574433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Summarize the text without using personal opinions or judgments.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a theme or central idea , explaining how it unfolds in the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Summarize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theme-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characters respond to challenges or a poet reflects on a topic.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Summarize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theme.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Recount stories.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central message lesson or moral and explain how it is conveyed.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" y="6096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RL.5.2</a:t>
            </a:r>
            <a:endParaRPr lang="en-US" sz="18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52400" y="152400"/>
            <a:ext cx="86106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 can summarize a story, drama or poem.</a:t>
            </a:r>
            <a:r>
              <a:rPr kumimoji="0" lang="en-US" sz="40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en-US" sz="40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 can determine the theme.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558</Words>
  <Application>Microsoft Office PowerPoint</Application>
  <PresentationFormat>On-screen Show (4:3)</PresentationFormat>
  <Paragraphs>129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I can retell a story.</vt:lpstr>
      <vt:lpstr>I can retell a story. I understand the central message or lesson.</vt:lpstr>
      <vt:lpstr>I can recount a story. I can determine the central message, lesson or moral.</vt:lpstr>
      <vt:lpstr>I can recount a story. I can determine the central message, lesson or moral.</vt:lpstr>
      <vt:lpstr>I can summarize a story, drama or poem. I can determine the theme.</vt:lpstr>
      <vt:lpstr>Slide 8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Steppin’</dc:title>
  <dc:creator>RPS</dc:creator>
  <cp:lastModifiedBy>ST User</cp:lastModifiedBy>
  <cp:revision>31</cp:revision>
  <dcterms:created xsi:type="dcterms:W3CDTF">2013-10-11T01:59:06Z</dcterms:created>
  <dcterms:modified xsi:type="dcterms:W3CDTF">2016-01-04T19:37:38Z</dcterms:modified>
</cp:coreProperties>
</file>