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6699FF"/>
    <a:srgbClr val="00CC66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96" d="100"/>
          <a:sy n="96" d="100"/>
        </p:scale>
        <p:origin x="-1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8A8E3-69CE-490E-BEE6-823B781873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6F194-34EF-48AB-8041-9D3ACADB63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492E3C-2B57-4060-B0FF-A5F19D09F0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122C01B-2652-455B-B111-2104F4FA01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FE1C2-94CC-4F8E-9B86-C0F8F1C5AB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37373-DD66-4511-87CE-9DC3C5A489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CA9E8-808A-4408-8EF6-DE0FBCC23D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A5FE6-A23C-4C14-A2A1-7CC69BC6A8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B362B-7D6B-498A-82E5-A5CEFCC0DB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E08D5-8EEE-4512-83AB-B883076B0A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E72F7-9C0A-4327-BB0C-19BDE823FA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985AE-1E9C-4D61-B22C-6D2BB1633E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4F30F87-3D5B-40A5-93F4-A242BBA919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>
            <a:off x="304800" y="3581400"/>
            <a:ext cx="8382000" cy="1588"/>
          </a:xfrm>
          <a:prstGeom prst="straightConnector1">
            <a:avLst/>
          </a:prstGeom>
          <a:ln w="17780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0" y="1143000"/>
            <a:ext cx="3048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Identify</a:t>
            </a:r>
          </a:p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Basic similarities and differences between two texts on the same topic </a:t>
            </a:r>
          </a:p>
          <a:p>
            <a:pPr algn="ctr"/>
            <a:r>
              <a:rPr lang="en-US" sz="1400" i="1" dirty="0" smtClean="0">
                <a:latin typeface="Calibri" pitchFamily="34" charset="0"/>
              </a:rPr>
              <a:t>Illustrations, descriptions or procedures</a:t>
            </a:r>
          </a:p>
          <a:p>
            <a:pPr algn="ctr"/>
            <a:r>
              <a:rPr lang="en-US" sz="1200" i="1" dirty="0" smtClean="0">
                <a:latin typeface="Calibri" pitchFamily="34" charset="0"/>
              </a:rPr>
              <a:t>(with prompting)</a:t>
            </a:r>
          </a:p>
          <a:p>
            <a:pPr algn="ctr"/>
            <a:r>
              <a:rPr lang="en-US" sz="1800" b="1" dirty="0" smtClean="0">
                <a:solidFill>
                  <a:srgbClr val="FF0000"/>
                </a:solidFill>
                <a:latin typeface="Calibri" pitchFamily="34" charset="0"/>
              </a:rPr>
              <a:t>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95600" y="1905000"/>
            <a:ext cx="2971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Compare &amp; Contrast</a:t>
            </a:r>
          </a:p>
          <a:p>
            <a:pPr algn="ctr"/>
            <a:r>
              <a:rPr lang="en-US" sz="1600" dirty="0" smtClean="0">
                <a:solidFill>
                  <a:srgbClr val="009900"/>
                </a:solidFill>
                <a:latin typeface="Calibri" pitchFamily="34" charset="0"/>
              </a:rPr>
              <a:t>The most important points presented by two texts on the same topic</a:t>
            </a:r>
          </a:p>
          <a:p>
            <a:pPr algn="ctr"/>
            <a:r>
              <a:rPr lang="en-US" sz="1800" b="1" dirty="0" smtClean="0">
                <a:solidFill>
                  <a:srgbClr val="009900"/>
                </a:solidFill>
                <a:latin typeface="Calibri" pitchFamily="34" charset="0"/>
              </a:rPr>
              <a:t>2</a:t>
            </a:r>
            <a:r>
              <a:rPr lang="en-US" sz="1800" b="1" baseline="30000" dirty="0" smtClean="0">
                <a:solidFill>
                  <a:srgbClr val="009900"/>
                </a:solidFill>
                <a:latin typeface="Calibri" pitchFamily="34" charset="0"/>
              </a:rPr>
              <a:t>nd</a:t>
            </a:r>
            <a:r>
              <a:rPr lang="en-US" sz="1800" b="1" dirty="0" smtClean="0">
                <a:solidFill>
                  <a:srgbClr val="009900"/>
                </a:solidFill>
                <a:latin typeface="Calibri" pitchFamily="34" charset="0"/>
              </a:rPr>
              <a:t> </a:t>
            </a:r>
            <a:endParaRPr lang="en-US" sz="2000" b="1" dirty="0" smtClean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38800" y="838200"/>
            <a:ext cx="3200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Integrate</a:t>
            </a:r>
            <a:endParaRPr lang="en-US" b="1" dirty="0" smtClean="0">
              <a:solidFill>
                <a:srgbClr val="7030A0"/>
              </a:solidFill>
              <a:latin typeface="Calibri" pitchFamily="34" charset="0"/>
            </a:endParaRPr>
          </a:p>
          <a:p>
            <a:pPr algn="ctr"/>
            <a:r>
              <a:rPr lang="en-US" sz="1800" dirty="0" smtClean="0">
                <a:solidFill>
                  <a:srgbClr val="7030A0"/>
                </a:solidFill>
                <a:latin typeface="Calibri" pitchFamily="34" charset="0"/>
              </a:rPr>
              <a:t>Information from two texts on the same topic in order to write or speak about the subject knowledgably</a:t>
            </a:r>
          </a:p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4</a:t>
            </a:r>
            <a:r>
              <a:rPr lang="en-US" sz="2000" b="1" baseline="30000" dirty="0" smtClean="0">
                <a:solidFill>
                  <a:srgbClr val="7030A0"/>
                </a:solidFill>
                <a:latin typeface="Calibri" pitchFamily="34" charset="0"/>
              </a:rPr>
              <a:t>th</a:t>
            </a:r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endParaRPr lang="en-US" sz="2000" b="1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1524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itchFamily="34" charset="0"/>
              </a:rPr>
              <a:t>RI.9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8200" y="152400"/>
            <a:ext cx="662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alibri" pitchFamily="34" charset="0"/>
              </a:rPr>
              <a:t>(Comparing Texts)</a:t>
            </a:r>
            <a:endParaRPr lang="en-US" sz="3200" b="1" dirty="0">
              <a:latin typeface="Calibri" pitchFamily="34" charset="0"/>
            </a:endParaRPr>
          </a:p>
        </p:txBody>
      </p:sp>
      <p:pic>
        <p:nvPicPr>
          <p:cNvPr id="1026" name="Picture 2" descr="https://www.learner.org/jnorth/images/graphics/monarch/ID_Monarch_Viceroy_Ven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762000"/>
            <a:ext cx="1266825" cy="979784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152400" y="4495800"/>
            <a:ext cx="3048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Identify</a:t>
            </a:r>
          </a:p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Basic similarities and differences between two texts on the same topic </a:t>
            </a:r>
          </a:p>
          <a:p>
            <a:pPr algn="ctr"/>
            <a:r>
              <a:rPr lang="en-US" sz="1400" i="1" dirty="0" smtClean="0">
                <a:latin typeface="Calibri" pitchFamily="34" charset="0"/>
              </a:rPr>
              <a:t>Illustrations, descriptions or procedures</a:t>
            </a:r>
          </a:p>
          <a:p>
            <a:pPr algn="ctr"/>
            <a:r>
              <a:rPr lang="en-US" sz="1800" b="1" dirty="0" smtClean="0">
                <a:solidFill>
                  <a:srgbClr val="FF0000"/>
                </a:solidFill>
                <a:latin typeface="Calibri" pitchFamily="34" charset="0"/>
              </a:rPr>
              <a:t>1</a:t>
            </a:r>
            <a:r>
              <a:rPr lang="en-US" sz="1800" b="1" baseline="30000" dirty="0" smtClean="0">
                <a:solidFill>
                  <a:srgbClr val="FF0000"/>
                </a:solidFill>
                <a:latin typeface="Calibri" pitchFamily="34" charset="0"/>
              </a:rPr>
              <a:t>st</a:t>
            </a:r>
            <a:r>
              <a:rPr lang="en-US" sz="18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48000" y="3886200"/>
            <a:ext cx="2971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Compare &amp; Contrast</a:t>
            </a:r>
          </a:p>
          <a:p>
            <a:pPr algn="ctr"/>
            <a:r>
              <a:rPr lang="en-US" sz="1600" dirty="0" smtClean="0">
                <a:solidFill>
                  <a:srgbClr val="009900"/>
                </a:solidFill>
                <a:latin typeface="Calibri" pitchFamily="34" charset="0"/>
              </a:rPr>
              <a:t>The most important points  and key details presented by two texts on the same topic</a:t>
            </a:r>
          </a:p>
          <a:p>
            <a:pPr algn="ctr"/>
            <a:r>
              <a:rPr lang="en-US" sz="1800" b="1" dirty="0" smtClean="0">
                <a:solidFill>
                  <a:srgbClr val="009900"/>
                </a:solidFill>
                <a:latin typeface="Calibri" pitchFamily="34" charset="0"/>
              </a:rPr>
              <a:t>3</a:t>
            </a:r>
            <a:r>
              <a:rPr lang="en-US" sz="1800" b="1" baseline="30000" dirty="0" smtClean="0">
                <a:solidFill>
                  <a:srgbClr val="009900"/>
                </a:solidFill>
                <a:latin typeface="Calibri" pitchFamily="34" charset="0"/>
              </a:rPr>
              <a:t>rd</a:t>
            </a:r>
            <a:r>
              <a:rPr lang="en-US" sz="1800" b="1" dirty="0" smtClean="0">
                <a:solidFill>
                  <a:srgbClr val="009900"/>
                </a:solidFill>
                <a:latin typeface="Calibri" pitchFamily="34" charset="0"/>
              </a:rPr>
              <a:t> </a:t>
            </a:r>
            <a:endParaRPr lang="en-US" sz="2000" b="1" dirty="0" smtClean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15000" y="4648200"/>
            <a:ext cx="3200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Integrate</a:t>
            </a:r>
            <a:endParaRPr lang="en-US" b="1" dirty="0" smtClean="0">
              <a:solidFill>
                <a:srgbClr val="7030A0"/>
              </a:solidFill>
              <a:latin typeface="Calibri" pitchFamily="34" charset="0"/>
            </a:endParaRPr>
          </a:p>
          <a:p>
            <a:pPr algn="ctr"/>
            <a:r>
              <a:rPr lang="en-US" sz="1800" dirty="0" smtClean="0">
                <a:solidFill>
                  <a:srgbClr val="7030A0"/>
                </a:solidFill>
                <a:latin typeface="Calibri" pitchFamily="34" charset="0"/>
              </a:rPr>
              <a:t>Information from several texts on the same topic in order to write or speak about the subject knowledgably</a:t>
            </a:r>
          </a:p>
          <a:p>
            <a:pPr algn="ctr"/>
            <a:r>
              <a:rPr lang="en-US" sz="2000" b="1" smtClean="0">
                <a:solidFill>
                  <a:srgbClr val="7030A0"/>
                </a:solidFill>
                <a:latin typeface="Calibri" pitchFamily="34" charset="0"/>
              </a:rPr>
              <a:t>5</a:t>
            </a:r>
            <a:r>
              <a:rPr lang="en-US" sz="2000" b="1" baseline="30000" smtClean="0">
                <a:solidFill>
                  <a:srgbClr val="7030A0"/>
                </a:solidFill>
                <a:latin typeface="Calibri" pitchFamily="34" charset="0"/>
              </a:rPr>
              <a:t>th</a:t>
            </a:r>
            <a:r>
              <a:rPr lang="en-US" sz="2000" b="1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endParaRPr lang="en-US" sz="2000" b="1" dirty="0">
              <a:solidFill>
                <a:srgbClr val="7030A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914400"/>
            <a:ext cx="7709555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compare texts.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381000" y="988270"/>
          <a:ext cx="8305800" cy="5564930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basic similarities in and differences between two texts on the same topic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(illustrations, descriptions, or procedures)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basic similarities in and differences between two texts on the same topic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(illustrations, descriptions, or procedures)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 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Listen to text read aloud.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No attempt.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152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RI.K.9</a:t>
            </a:r>
            <a:endParaRPr 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compare texts.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381000" y="838200"/>
          <a:ext cx="8305800" cy="5745121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the most important points presented by two texts on the same topic.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basic similarities in and differences between two texts on the same topic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(illustrations, descriptions, or procedures)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basic similarities in and differences between two texts on the same topic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(illustrations, descriptions, or procedures)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 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Listen to text read aloud.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304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RI.1.9</a:t>
            </a:r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compare texts.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152400" y="838200"/>
          <a:ext cx="8839200" cy="5668357"/>
        </p:xfrm>
        <a:graphic>
          <a:graphicData uri="http://schemas.openxmlformats.org/drawingml/2006/table">
            <a:tbl>
              <a:tblPr/>
              <a:tblGrid>
                <a:gridCol w="2209800"/>
                <a:gridCol w="609600"/>
                <a:gridCol w="6019800"/>
              </a:tblGrid>
              <a:tr h="1143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the most important points and key details presented in two texts on the same topic.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75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the most important points presented by two texts on the same topic.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279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basic similarities in and differences between two texts on the same topic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(illustrations, descriptions, or procedures)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20030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basic similarities in and differences between two texts on the same topic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(illustrations, descriptions, or procedures)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152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RI.2.9</a:t>
            </a:r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compare texts.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304800" y="838200"/>
          <a:ext cx="8305800" cy="5486400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Integrate information from two texts on the same topic in order to write or speak about the subject knowledgeably.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the most important points and key details presented in two texts on the same topic.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the most important points presented by two texts on the same topic.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basic similarities in and differences between two texts on the same topic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(illustrations, descriptions, or procedures)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304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RI.3.9</a:t>
            </a:r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compare texts.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381000" y="1219200"/>
          <a:ext cx="8305800" cy="4217355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Integrate information from several texts on the same topic in order to write or speak about the subject knowledgeably.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Integrate information from two texts on the same topic in order to write or speak about the subject knowledgeably.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the most important points and key details presented in two texts on the same topic.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the most important points presented by two texts on the same topic.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304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RI.4.9</a:t>
            </a:r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compare texts.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304800" y="1143000"/>
          <a:ext cx="8305800" cy="4488986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6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one author’s presentation of events with that of another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(memoir written by and a biography on the same person)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.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Integrate information from several texts on the same topic in order to write or speak about the subject knowledgeably.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Integrate information from two texts on the same topic in order to write or speak about the subject knowledgeably.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the most important points and key details presented in two texts on the same topic.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304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RI.5.9</a:t>
            </a:r>
            <a:endParaRPr 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665</Words>
  <Application>Microsoft Office PowerPoint</Application>
  <PresentationFormat>On-screen Show (4:3)</PresentationFormat>
  <Paragraphs>109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Slide 1</vt:lpstr>
      <vt:lpstr>Slide 2</vt:lpstr>
      <vt:lpstr>I can compare texts.</vt:lpstr>
      <vt:lpstr>I can compare texts.</vt:lpstr>
      <vt:lpstr>I can compare texts.</vt:lpstr>
      <vt:lpstr>I can compare texts.</vt:lpstr>
      <vt:lpstr>I can compare texts.</vt:lpstr>
      <vt:lpstr>I can compare texts.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Steppin’</dc:title>
  <dc:creator>RPS</dc:creator>
  <cp:lastModifiedBy>ST User</cp:lastModifiedBy>
  <cp:revision>49</cp:revision>
  <dcterms:created xsi:type="dcterms:W3CDTF">2013-10-11T01:59:06Z</dcterms:created>
  <dcterms:modified xsi:type="dcterms:W3CDTF">2016-01-04T19:41:39Z</dcterms:modified>
</cp:coreProperties>
</file>