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56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6699FF"/>
    <a:srgbClr val="00CC66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96" d="100"/>
          <a:sy n="96" d="100"/>
        </p:scale>
        <p:origin x="-1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8A8E3-69CE-490E-BEE6-823B781873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6F194-34EF-48AB-8041-9D3ACADB63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492E3C-2B57-4060-B0FF-A5F19D09F0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122C01B-2652-455B-B111-2104F4FA01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FE1C2-94CC-4F8E-9B86-C0F8F1C5AB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37373-DD66-4511-87CE-9DC3C5A489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CA9E8-808A-4408-8EF6-DE0FBCC23D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A5FE6-A23C-4C14-A2A1-7CC69BC6A8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B362B-7D6B-498A-82E5-A5CEFCC0DB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E08D5-8EEE-4512-83AB-B883076B0A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E72F7-9C0A-4327-BB0C-19BDE823FA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985AE-1E9C-4D61-B22C-6D2BB1633E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4F30F87-3D5B-40A5-93F4-A242BBA919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>
            <a:off x="304800" y="990600"/>
            <a:ext cx="8382000" cy="1588"/>
          </a:xfrm>
          <a:prstGeom prst="straightConnector1">
            <a:avLst/>
          </a:prstGeom>
          <a:ln w="177800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2400" y="2057400"/>
            <a:ext cx="2590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Calibri" pitchFamily="34" charset="0"/>
              </a:rPr>
              <a:t>Identify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</a:rPr>
              <a:t>The reasons an author gives to support points in a text</a:t>
            </a:r>
          </a:p>
          <a:p>
            <a:pPr algn="ctr"/>
            <a:r>
              <a:rPr lang="en-US" sz="1800" i="1" dirty="0" smtClean="0">
                <a:latin typeface="Calibri" pitchFamily="34" charset="0"/>
              </a:rPr>
              <a:t>K- with prompting</a:t>
            </a:r>
          </a:p>
          <a:p>
            <a:pPr algn="ctr"/>
            <a:r>
              <a:rPr lang="en-US" sz="1800" i="1" dirty="0" smtClean="0">
                <a:latin typeface="Calibri" pitchFamily="34" charset="0"/>
              </a:rPr>
              <a:t>1</a:t>
            </a:r>
            <a:r>
              <a:rPr lang="en-US" sz="1800" i="1" baseline="30000" dirty="0" smtClean="0">
                <a:latin typeface="Calibri" pitchFamily="34" charset="0"/>
              </a:rPr>
              <a:t>st</a:t>
            </a:r>
            <a:r>
              <a:rPr lang="en-US" sz="1800" i="1" dirty="0" smtClean="0">
                <a:latin typeface="Calibri" pitchFamily="34" charset="0"/>
              </a:rPr>
              <a:t>- no prompting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</a:rPr>
              <a:t>K-1</a:t>
            </a:r>
          </a:p>
          <a:p>
            <a:pPr algn="ctr"/>
            <a:endParaRPr lang="en-US" sz="24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90800" y="1143000"/>
            <a:ext cx="32004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Explain</a:t>
            </a:r>
          </a:p>
          <a:p>
            <a:pPr algn="ctr"/>
            <a:r>
              <a:rPr lang="en-US" sz="1800" dirty="0" smtClean="0">
                <a:solidFill>
                  <a:srgbClr val="009900"/>
                </a:solidFill>
                <a:latin typeface="Calibri" pitchFamily="34" charset="0"/>
              </a:rPr>
              <a:t>How an author uses  reasons and evidence to support particular points in a text</a:t>
            </a:r>
          </a:p>
          <a:p>
            <a:pPr algn="ctr"/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Identify</a:t>
            </a:r>
          </a:p>
          <a:p>
            <a:pPr algn="ctr"/>
            <a:r>
              <a:rPr lang="en-US" sz="1800" dirty="0" smtClean="0">
                <a:solidFill>
                  <a:srgbClr val="009900"/>
                </a:solidFill>
                <a:latin typeface="Calibri" pitchFamily="34" charset="0"/>
              </a:rPr>
              <a:t>Which reasons and evidence support which point(s)</a:t>
            </a:r>
          </a:p>
          <a:p>
            <a:pPr algn="ctr"/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2</a:t>
            </a:r>
            <a:r>
              <a:rPr lang="en-US" b="1" baseline="30000" dirty="0" smtClean="0">
                <a:solidFill>
                  <a:srgbClr val="009900"/>
                </a:solidFill>
                <a:latin typeface="Calibri" pitchFamily="34" charset="0"/>
              </a:rPr>
              <a:t>nd</a:t>
            </a:r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91200" y="1600200"/>
            <a:ext cx="3200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Calibri" pitchFamily="34" charset="0"/>
              </a:rPr>
              <a:t>Explain </a:t>
            </a:r>
          </a:p>
          <a:p>
            <a:pPr algn="ctr"/>
            <a:r>
              <a:rPr lang="en-US" sz="2000" dirty="0" smtClean="0">
                <a:solidFill>
                  <a:srgbClr val="7030A0"/>
                </a:solidFill>
                <a:latin typeface="Calibri" pitchFamily="34" charset="0"/>
              </a:rPr>
              <a:t>How an author uses reasons and  evidence to support points in a text</a:t>
            </a:r>
            <a:endParaRPr lang="en-US" sz="1800" dirty="0" smtClean="0">
              <a:solidFill>
                <a:srgbClr val="7030A0"/>
              </a:solidFill>
              <a:latin typeface="Calibri" pitchFamily="34" charset="0"/>
            </a:endParaRPr>
          </a:p>
          <a:p>
            <a:pPr algn="ctr"/>
            <a:r>
              <a:rPr lang="en-US" b="1" dirty="0" smtClean="0">
                <a:solidFill>
                  <a:srgbClr val="7030A0"/>
                </a:solidFill>
                <a:latin typeface="Calibri" pitchFamily="34" charset="0"/>
              </a:rPr>
              <a:t>4</a:t>
            </a:r>
            <a:r>
              <a:rPr lang="en-US" b="1" baseline="30000" dirty="0" smtClean="0">
                <a:solidFill>
                  <a:srgbClr val="7030A0"/>
                </a:solidFill>
                <a:latin typeface="Calibri" pitchFamily="34" charset="0"/>
              </a:rPr>
              <a:t>th</a:t>
            </a:r>
            <a:r>
              <a:rPr lang="en-US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endParaRPr lang="en-US" b="1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1524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itchFamily="34" charset="0"/>
              </a:rPr>
              <a:t>RI.8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09800" y="228600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alibri" pitchFamily="34" charset="0"/>
              </a:rPr>
              <a:t>(Evaluate an argument)</a:t>
            </a:r>
            <a:endParaRPr lang="en-US" sz="3200" b="1" dirty="0"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90800" y="3886200"/>
            <a:ext cx="3200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Describe</a:t>
            </a:r>
          </a:p>
          <a:p>
            <a:pPr algn="ctr"/>
            <a:r>
              <a:rPr lang="en-US" sz="2000" dirty="0" smtClean="0">
                <a:solidFill>
                  <a:srgbClr val="009900"/>
                </a:solidFill>
                <a:latin typeface="Calibri" pitchFamily="34" charset="0"/>
              </a:rPr>
              <a:t>The logical connection between particular sentences an paragraphs in a text</a:t>
            </a:r>
          </a:p>
          <a:p>
            <a:pPr algn="ctr"/>
            <a:r>
              <a:rPr lang="en-US" sz="1600" i="1" dirty="0" smtClean="0">
                <a:latin typeface="Calibri" pitchFamily="34" charset="0"/>
              </a:rPr>
              <a:t>(comparison, cause/effect, first/second/third in a sequence)</a:t>
            </a:r>
          </a:p>
          <a:p>
            <a:pPr algn="ctr"/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3</a:t>
            </a:r>
            <a:r>
              <a:rPr lang="en-US" b="1" baseline="30000" dirty="0" smtClean="0">
                <a:solidFill>
                  <a:srgbClr val="009900"/>
                </a:solidFill>
                <a:latin typeface="Calibri" pitchFamily="34" charset="0"/>
              </a:rPr>
              <a:t>rd</a:t>
            </a:r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 </a:t>
            </a:r>
            <a:endParaRPr lang="en-US" sz="1600" i="1" dirty="0" smtClean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3600" y="3733800"/>
            <a:ext cx="3200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Calibri" pitchFamily="34" charset="0"/>
              </a:rPr>
              <a:t>Explain </a:t>
            </a:r>
          </a:p>
          <a:p>
            <a:pPr algn="ctr"/>
            <a:r>
              <a:rPr lang="en-US" sz="2000" dirty="0" smtClean="0">
                <a:solidFill>
                  <a:srgbClr val="7030A0"/>
                </a:solidFill>
                <a:latin typeface="Calibri" pitchFamily="34" charset="0"/>
              </a:rPr>
              <a:t>How an author uses reasons and  evidence to support points in a text</a:t>
            </a:r>
          </a:p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Calibri" pitchFamily="34" charset="0"/>
              </a:rPr>
              <a:t>Identify</a:t>
            </a:r>
          </a:p>
          <a:p>
            <a:pPr algn="ctr"/>
            <a:r>
              <a:rPr lang="en-US" sz="2000" dirty="0" smtClean="0">
                <a:solidFill>
                  <a:srgbClr val="7030A0"/>
                </a:solidFill>
                <a:latin typeface="Calibri" pitchFamily="34" charset="0"/>
              </a:rPr>
              <a:t>Which reasons and evidence supports which point(s)</a:t>
            </a:r>
            <a:endParaRPr lang="en-US" sz="1800" dirty="0" smtClean="0">
              <a:solidFill>
                <a:srgbClr val="7030A0"/>
              </a:solidFill>
              <a:latin typeface="Calibri" pitchFamily="34" charset="0"/>
            </a:endParaRPr>
          </a:p>
          <a:p>
            <a:pPr algn="ctr"/>
            <a:r>
              <a:rPr lang="en-US" b="1" dirty="0" smtClean="0">
                <a:solidFill>
                  <a:srgbClr val="7030A0"/>
                </a:solidFill>
                <a:latin typeface="Calibri" pitchFamily="34" charset="0"/>
              </a:rPr>
              <a:t>5</a:t>
            </a:r>
            <a:r>
              <a:rPr lang="en-US" b="1" baseline="30000" dirty="0" smtClean="0">
                <a:solidFill>
                  <a:srgbClr val="7030A0"/>
                </a:solidFill>
                <a:latin typeface="Calibri" pitchFamily="34" charset="0"/>
              </a:rPr>
              <a:t>th</a:t>
            </a:r>
            <a:r>
              <a:rPr lang="en-US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endParaRPr lang="en-US" b="1" dirty="0">
              <a:solidFill>
                <a:srgbClr val="7030A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143000"/>
            <a:ext cx="8195634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evaluate an argument.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371600"/>
          <a:ext cx="8305800" cy="4287459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the reasons an author gives to support points in a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the reasons an author gives to support points in a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Pre- 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Listen to texts read aloud.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No attempt.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6858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RI.K.8</a:t>
            </a:r>
            <a:endParaRPr lang="en-US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evaluate an argument.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371600"/>
          <a:ext cx="8305800" cy="4470698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how reasons support specific points the author makes in a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the reasons an author gives to support points in a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the reasons an author gives to support points in a text.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Pre- 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Listen to texts read aloud.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6858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RI.1.8</a:t>
            </a:r>
            <a:endParaRPr 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evaluate an argument.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381000" y="1295400"/>
          <a:ext cx="8305800" cy="5016649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the logical connection between particular sentences and paragraphs in a text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(comparison, cause/effect, first/second/third in a sequence)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.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how reasons support specific points the author makes in a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the reasons an author gives to support points in a text.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the reasons an author gives to support points in a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6858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RI.2.8</a:t>
            </a:r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evaluate an argument.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371600"/>
          <a:ext cx="8305800" cy="4580067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how an author uses reasons and evidence to support particular points in a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the logical connection between particular sentences and paragraphs in a text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(comparison, cause/effect, first/second/third in a sequence)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.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how reasons support specific points the author makes in a text.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the reasons an author gives to support points in a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6858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RI.3.8</a:t>
            </a:r>
            <a:endParaRPr 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evaluate an argument.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304800" y="914400"/>
          <a:ext cx="8305800" cy="5748169"/>
        </p:xfrm>
        <a:graphic>
          <a:graphicData uri="http://schemas.openxmlformats.org/drawingml/2006/table">
            <a:tbl>
              <a:tblPr/>
              <a:tblGrid>
                <a:gridCol w="1752600"/>
                <a:gridCol w="609600"/>
                <a:gridCol w="5943600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how an author uses reasons and evidence to support particular points in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which reasons and evidence support which point(s).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how an author uses reasons and evidence to support particular points in a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the logical connection between particular sentences and paragraphs in a text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(comparison, cause/effect, first/second/third in a sequence)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. 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how reasons support specific points the author makes in a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" y="152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RI.4.8</a:t>
            </a:r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evaluate an argument.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228600" y="1066800"/>
          <a:ext cx="8763000" cy="5484273"/>
        </p:xfrm>
        <a:graphic>
          <a:graphicData uri="http://schemas.openxmlformats.org/drawingml/2006/table">
            <a:tbl>
              <a:tblPr/>
              <a:tblGrid>
                <a:gridCol w="1849073"/>
                <a:gridCol w="643156"/>
                <a:gridCol w="6270771"/>
              </a:tblGrid>
              <a:tr h="13337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6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Trace and evaluate  the argument and specific claims in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Distinguish claims that are supported by reasons and evidence from claims that are not.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638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how an author uses reasons and evidence to support particular points in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which reasons and evidence support which point(s).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285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how an author uses reasons and evidence to support particular points in a text.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1662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the logical connection between particular sentences and paragraphs in a text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(comparison, cause/effect, first/second/third in a sequence)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.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6858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RI.5.8</a:t>
            </a:r>
            <a:endParaRPr 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610</Words>
  <Application>Microsoft Office PowerPoint</Application>
  <PresentationFormat>On-screen Show (4:3)</PresentationFormat>
  <Paragraphs>113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Slide 1</vt:lpstr>
      <vt:lpstr>Slide 2</vt:lpstr>
      <vt:lpstr>I can evaluate an argument.</vt:lpstr>
      <vt:lpstr>I can evaluate an argument.</vt:lpstr>
      <vt:lpstr>I can evaluate an argument.</vt:lpstr>
      <vt:lpstr>I can evaluate an argument.</vt:lpstr>
      <vt:lpstr>I can evaluate an argument.</vt:lpstr>
      <vt:lpstr>I can evaluate an argument.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Steppin’</dc:title>
  <dc:creator>RPS</dc:creator>
  <cp:lastModifiedBy>ST User</cp:lastModifiedBy>
  <cp:revision>55</cp:revision>
  <dcterms:created xsi:type="dcterms:W3CDTF">2013-10-11T01:59:06Z</dcterms:created>
  <dcterms:modified xsi:type="dcterms:W3CDTF">2016-01-04T19:41:21Z</dcterms:modified>
</cp:coreProperties>
</file>