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6699FF"/>
    <a:srgbClr val="00CC66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6" d="100"/>
          <a:sy n="96" d="100"/>
        </p:scale>
        <p:origin x="-1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8A8E3-69CE-490E-BEE6-823B78187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6F194-34EF-48AB-8041-9D3ACADB63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92E3C-2B57-4060-B0FF-A5F19D09F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22C01B-2652-455B-B111-2104F4FA0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FE1C2-94CC-4F8E-9B86-C0F8F1C5AB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37373-DD66-4511-87CE-9DC3C5A489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CA9E8-808A-4408-8EF6-DE0FBCC23D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A5FE6-A23C-4C14-A2A1-7CC69BC6A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B362B-7D6B-498A-82E5-A5CEFCC0D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E08D5-8EEE-4512-83AB-B883076B0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E72F7-9C0A-4327-BB0C-19BDE823FA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985AE-1E9C-4D61-B22C-6D2BB1633E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F30F87-3D5B-40A5-93F4-A242BBA919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304800" y="3352800"/>
            <a:ext cx="8382000" cy="1588"/>
          </a:xfrm>
          <a:prstGeom prst="straightConnector1">
            <a:avLst/>
          </a:prstGeom>
          <a:ln w="1778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" y="1143000"/>
            <a:ext cx="259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Describe 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Relationship between illustrations and the text in which they appear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With prompting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5600" y="762000"/>
            <a:ext cx="2590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Explain</a:t>
            </a:r>
          </a:p>
          <a:p>
            <a:pPr algn="ctr"/>
            <a:r>
              <a:rPr lang="en-US" sz="1800" dirty="0" smtClean="0">
                <a:solidFill>
                  <a:srgbClr val="009900"/>
                </a:solidFill>
                <a:latin typeface="Calibri" pitchFamily="34" charset="0"/>
              </a:rPr>
              <a:t>How specific  images contribute to and clarify a text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(diagrams showing how something works)</a:t>
            </a:r>
          </a:p>
          <a:p>
            <a:pPr algn="ctr"/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2</a:t>
            </a:r>
            <a:r>
              <a:rPr lang="en-US" sz="2000" b="1" baseline="30000" dirty="0" smtClean="0">
                <a:solidFill>
                  <a:srgbClr val="009900"/>
                </a:solidFill>
                <a:latin typeface="Calibri" pitchFamily="34" charset="0"/>
              </a:rPr>
              <a:t>nd</a:t>
            </a:r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endParaRPr lang="en-US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8800" y="762000"/>
            <a:ext cx="320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7030A0"/>
                </a:solidFill>
                <a:latin typeface="Calibri" pitchFamily="34" charset="0"/>
              </a:rPr>
              <a:t>Interpret </a:t>
            </a:r>
            <a:endParaRPr lang="en-US" sz="2000" b="1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en-US" sz="1600" dirty="0" smtClean="0">
                <a:solidFill>
                  <a:srgbClr val="7030A0"/>
                </a:solidFill>
                <a:latin typeface="Calibri" pitchFamily="34" charset="0"/>
              </a:rPr>
              <a:t>Information presented visually, orally or quantitatively</a:t>
            </a:r>
          </a:p>
          <a:p>
            <a:pPr algn="ctr"/>
            <a:r>
              <a:rPr lang="en-US" sz="1200" i="1" dirty="0" smtClean="0">
                <a:latin typeface="Calibri" pitchFamily="34" charset="0"/>
              </a:rPr>
              <a:t>(charts, graphs, diagrams, timelines, animations, or interactive elements)</a:t>
            </a:r>
          </a:p>
          <a:p>
            <a:pPr algn="ctr"/>
            <a:r>
              <a:rPr lang="en-US" sz="1800" b="1" dirty="0" smtClean="0">
                <a:solidFill>
                  <a:srgbClr val="7030A0"/>
                </a:solidFill>
                <a:latin typeface="Calibri" pitchFamily="34" charset="0"/>
              </a:rPr>
              <a:t>Explain</a:t>
            </a:r>
          </a:p>
          <a:p>
            <a:pPr algn="ctr"/>
            <a:r>
              <a:rPr lang="en-US" sz="1600" dirty="0" smtClean="0">
                <a:solidFill>
                  <a:srgbClr val="7030A0"/>
                </a:solidFill>
                <a:latin typeface="Calibri" pitchFamily="34" charset="0"/>
              </a:rPr>
              <a:t>How the information  contributes to an understanding of the text</a:t>
            </a:r>
            <a:endParaRPr lang="en-US" sz="1400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en-US" sz="1800" b="1" dirty="0" smtClean="0">
                <a:solidFill>
                  <a:srgbClr val="7030A0"/>
                </a:solidFill>
                <a:latin typeface="Calibri" pitchFamily="34" charset="0"/>
              </a:rPr>
              <a:t>4</a:t>
            </a:r>
            <a:r>
              <a:rPr lang="en-US" sz="1800" b="1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sz="18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sz="18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52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RI.7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0600" y="1524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</a:rPr>
              <a:t>(Integrate and evaluate content presented in diverse media)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3886200"/>
            <a:ext cx="2590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Use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The illustrations and details in a text to describe key ideas.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en-US" sz="2000" b="1" baseline="30000" dirty="0" smtClean="0">
                <a:solidFill>
                  <a:srgbClr val="FF0000"/>
                </a:solidFill>
                <a:latin typeface="Calibri" pitchFamily="34" charset="0"/>
              </a:rPr>
              <a:t>st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43200" y="3657600"/>
            <a:ext cx="2971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Use</a:t>
            </a:r>
          </a:p>
          <a:p>
            <a:pPr algn="ctr"/>
            <a:r>
              <a:rPr lang="en-US" sz="2000" dirty="0" smtClean="0">
                <a:solidFill>
                  <a:srgbClr val="009900"/>
                </a:solidFill>
                <a:latin typeface="Calibri" pitchFamily="34" charset="0"/>
              </a:rPr>
              <a:t>Information gained from illustrations </a:t>
            </a:r>
            <a:r>
              <a:rPr lang="en-US" sz="1600" i="1" dirty="0" smtClean="0">
                <a:latin typeface="Calibri" pitchFamily="34" charset="0"/>
              </a:rPr>
              <a:t>(maps and photographs)</a:t>
            </a:r>
            <a:endParaRPr lang="en-US" sz="2000" b="1" dirty="0" smtClean="0">
              <a:solidFill>
                <a:srgbClr val="009900"/>
              </a:solidFill>
              <a:latin typeface="Calibri" pitchFamily="34" charset="0"/>
            </a:endParaRPr>
          </a:p>
          <a:p>
            <a:pPr algn="ctr"/>
            <a:r>
              <a:rPr lang="en-US" sz="2000" dirty="0" smtClean="0">
                <a:solidFill>
                  <a:srgbClr val="009900"/>
                </a:solidFill>
                <a:latin typeface="Calibri" pitchFamily="34" charset="0"/>
              </a:rPr>
              <a:t>and words in a text to demonstrate understanding </a:t>
            </a:r>
            <a:r>
              <a:rPr lang="en-US" sz="1600" i="1" dirty="0" smtClean="0">
                <a:latin typeface="Calibri" pitchFamily="34" charset="0"/>
              </a:rPr>
              <a:t>(where, when, why, and how key events occur)</a:t>
            </a:r>
            <a:endParaRPr lang="en-US" sz="2000" dirty="0" smtClean="0">
              <a:solidFill>
                <a:srgbClr val="009900"/>
              </a:solidFill>
              <a:latin typeface="Calibri" pitchFamily="34" charset="0"/>
            </a:endParaRPr>
          </a:p>
          <a:p>
            <a:pPr algn="ctr"/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3</a:t>
            </a:r>
            <a:r>
              <a:rPr lang="en-US" sz="2000" b="1" baseline="30000" dirty="0" smtClean="0">
                <a:solidFill>
                  <a:srgbClr val="009900"/>
                </a:solidFill>
                <a:latin typeface="Calibri" pitchFamily="34" charset="0"/>
              </a:rPr>
              <a:t>rd</a:t>
            </a:r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endParaRPr lang="en-US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1200" y="3962400"/>
            <a:ext cx="32004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Draw on</a:t>
            </a:r>
            <a:endParaRPr lang="en-US" b="1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Information from  multiple print or digital sources</a:t>
            </a:r>
          </a:p>
          <a:p>
            <a:pPr algn="ctr"/>
            <a:r>
              <a:rPr lang="en-US" sz="1800" b="1" dirty="0" smtClean="0">
                <a:solidFill>
                  <a:srgbClr val="7030A0"/>
                </a:solidFill>
                <a:latin typeface="Calibri" pitchFamily="34" charset="0"/>
              </a:rPr>
              <a:t>Demonstrating</a:t>
            </a: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The ability to locate  an answer to a question quickly or to solve a problem efficiently</a:t>
            </a: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5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90600"/>
            <a:ext cx="8088923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5791200"/>
            <a:ext cx="65246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tell how illustrations help me understand a text.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371600"/>
          <a:ext cx="8305800" cy="4653219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the illustrations and details in a text to describe its key ideas.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 the relationship between  illustrations and the text in which they appear.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Listen to texts read aloud. Look at the pictures/illustrations.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No attempt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85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RI.K.7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</a:rPr>
              <a:t>I can tell how illustrations help me understand a text.</a:t>
            </a:r>
            <a:endParaRPr lang="en-US" sz="2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228600" y="990600"/>
          <a:ext cx="8686800" cy="5635898"/>
        </p:xfrm>
        <a:graphic>
          <a:graphicData uri="http://schemas.openxmlformats.org/drawingml/2006/table">
            <a:tbl>
              <a:tblPr/>
              <a:tblGrid>
                <a:gridCol w="2171700"/>
                <a:gridCol w="617639"/>
                <a:gridCol w="5897461"/>
              </a:tblGrid>
              <a:tr h="15132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specific images contribute to and clarify a text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(a diagram showing how something works).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5132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the illustrations and details in a text to describe its key ideas.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5844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 the relationship between  illustrations and the text in which they appear.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9817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Listen to texts read aloud. Look at the pictures/illustrations.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RI.1.7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</a:rPr>
              <a:t>I can tell how illustrations help me understand a text.</a:t>
            </a:r>
            <a:endParaRPr lang="en-US" sz="2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81000" y="914400"/>
          <a:ext cx="8305800" cy="5748169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information gained from illustrations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(maps, photographs)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and words in a text to demonstrate understanding of the text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(where, when, why, and how key events occur)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specific images contribute to and clarify a text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(a diagram showing how something works).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the illustrations and details in a text to describe its key ideas.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 the relationship between  illustrations and the text in which they appear.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RI.2.7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</a:rPr>
              <a:t>I can tell how illustrations help me understand a text.</a:t>
            </a:r>
            <a:endParaRPr lang="en-US" sz="2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152400" y="838200"/>
          <a:ext cx="8763000" cy="5852675"/>
        </p:xfrm>
        <a:graphic>
          <a:graphicData uri="http://schemas.openxmlformats.org/drawingml/2006/table">
            <a:tbl>
              <a:tblPr/>
              <a:tblGrid>
                <a:gridCol w="2190750"/>
                <a:gridCol w="932695"/>
                <a:gridCol w="5639555"/>
              </a:tblGrid>
              <a:tr h="1340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Interpret information presented visually, orally, or quantitatively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(in charts, graphs, diagrams, timelines, animations, or interactive elements)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the information  contributes to an understanding of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2191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information gained from illustrations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(maps, photographs)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and words in a text to demonstrate understanding of the text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(where, when, why, and how key events occur)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5901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specific images contribute to and clarify a text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(a diagram showing how something works).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316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the illustrations and details in a text to describe its key ideas.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RI.3.7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914400"/>
          </a:xfrm>
          <a:ln w="12700">
            <a:noFill/>
          </a:ln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</a:rPr>
              <a:t>I can tell how visual elements help me understand a text.</a:t>
            </a:r>
            <a:endParaRPr lang="en-US" sz="2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228600" y="762000"/>
          <a:ext cx="8686800" cy="5791200"/>
        </p:xfrm>
        <a:graphic>
          <a:graphicData uri="http://schemas.openxmlformats.org/drawingml/2006/table">
            <a:tbl>
              <a:tblPr/>
              <a:tblGrid>
                <a:gridCol w="1981200"/>
                <a:gridCol w="533400"/>
                <a:gridCol w="6172200"/>
              </a:tblGrid>
              <a:tr h="12094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Draw on information from multiple print or digital sources demonstrating the ability to locate an answer to a question quickly or to solve a problem efficiently.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333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Interpret information presented visually, orally, or quantitatively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(in charts, graphs, diagrams, timelines, animations, or interactive elements)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the information  contributes to an understanding of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2094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information gained from illustrations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(maps, photographs)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and words in a text to demonstrate understanding of the text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(where, when, why, and how key events occur)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 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350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specific images contribute to and clarify a text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(a diagram showing how something works).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RL.4.7</a:t>
            </a: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  <a:ln w="12700">
            <a:noFill/>
          </a:ln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</a:rPr>
              <a:t>I can use visual elements to help me understand a text.</a:t>
            </a:r>
            <a:endParaRPr lang="en-US" sz="2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228600" y="914400"/>
          <a:ext cx="8686799" cy="5571744"/>
        </p:xfrm>
        <a:graphic>
          <a:graphicData uri="http://schemas.openxmlformats.org/drawingml/2006/table">
            <a:tbl>
              <a:tblPr/>
              <a:tblGrid>
                <a:gridCol w="1832994"/>
                <a:gridCol w="796954"/>
                <a:gridCol w="6056851"/>
              </a:tblGrid>
              <a:tr h="1415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Integrate information presented in different media or formats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(visually, quantitatively)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 well as in words to  develop a coherent understanding of a topic or issue.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3280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Draw on information from multiple print or digital sources demonstrating the ability to locate an answer to a question quickly or to solve a problem efficiently.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3644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Interpret information presented visually, orally, or quantitatively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(in charts, graphs, diagrams, timelines, animations, or interactive elements)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the information  contributes to an understanding of the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23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information gained from illustrations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(maps, photographs)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and words in a text to demonstrate understanding of the text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(where, when, why, and how key events occur)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.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RL.5.7</a:t>
            </a:r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828</Words>
  <Application>Microsoft Office PowerPoint</Application>
  <PresentationFormat>On-screen Show (4:3)</PresentationFormat>
  <Paragraphs>117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I can tell how illustrations help me understand a text.</vt:lpstr>
      <vt:lpstr>I can tell how illustrations help me understand a text.</vt:lpstr>
      <vt:lpstr>I can tell how illustrations help me understand a text.</vt:lpstr>
      <vt:lpstr>I can tell how illustrations help me understand a text.</vt:lpstr>
      <vt:lpstr>I can tell how visual elements help me understand a text.</vt:lpstr>
      <vt:lpstr>I can use visual elements to help me understand a text.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Steppin’</dc:title>
  <dc:creator>RPS</dc:creator>
  <cp:lastModifiedBy>ST User</cp:lastModifiedBy>
  <cp:revision>49</cp:revision>
  <dcterms:created xsi:type="dcterms:W3CDTF">2013-10-11T01:59:06Z</dcterms:created>
  <dcterms:modified xsi:type="dcterms:W3CDTF">2016-01-04T19:41:04Z</dcterms:modified>
</cp:coreProperties>
</file>