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56" r:id="rId4"/>
    <p:sldId id="257" r:id="rId5"/>
    <p:sldId id="258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CC66FF"/>
    <a:srgbClr val="6699FF"/>
    <a:srgbClr val="00CC66"/>
    <a:srgbClr val="FF505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96" d="100"/>
          <a:sy n="96" d="100"/>
        </p:scale>
        <p:origin x="-14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98A8E3-69CE-490E-BEE6-823B781873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86F194-34EF-48AB-8041-9D3ACADB63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492E3C-2B57-4060-B0FF-A5F19D09F08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122C01B-2652-455B-B111-2104F4FA01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4FE1C2-94CC-4F8E-9B86-C0F8F1C5ABB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D37373-DD66-4511-87CE-9DC3C5A489F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0CA9E8-808A-4408-8EF6-DE0FBCC23D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9A5FE6-A23C-4C14-A2A1-7CC69BC6A8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DB362B-7D6B-498A-82E5-A5CEFCC0DB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6E08D5-8EEE-4512-83AB-B883076B0A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DE72F7-9C0A-4327-BB0C-19BDE823FA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1985AE-1E9C-4D61-B22C-6D2BB1633E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4F30F87-3D5B-40A5-93F4-A242BBA9195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Arrow Connector 2"/>
          <p:cNvCxnSpPr/>
          <p:nvPr/>
        </p:nvCxnSpPr>
        <p:spPr>
          <a:xfrm>
            <a:off x="457200" y="3429000"/>
            <a:ext cx="8382000" cy="1588"/>
          </a:xfrm>
          <a:prstGeom prst="straightConnector1">
            <a:avLst/>
          </a:prstGeom>
          <a:ln w="177800">
            <a:solidFill>
              <a:srgbClr val="0070C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52400" y="1295400"/>
            <a:ext cx="25908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Calibri" pitchFamily="34" charset="0"/>
              </a:rPr>
              <a:t>Identify  </a:t>
            </a:r>
          </a:p>
          <a:p>
            <a:pPr algn="ctr"/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Front cover</a:t>
            </a:r>
          </a:p>
          <a:p>
            <a:pPr algn="ctr"/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Back cover</a:t>
            </a:r>
          </a:p>
          <a:p>
            <a:pPr algn="ctr"/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Title page</a:t>
            </a:r>
            <a:endParaRPr lang="en-US" sz="1400" i="1" dirty="0" smtClean="0">
              <a:latin typeface="Calibri" pitchFamily="34" charset="0"/>
            </a:endParaRPr>
          </a:p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Calibri" pitchFamily="34" charset="0"/>
              </a:rPr>
              <a:t>K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90800" y="1143000"/>
            <a:ext cx="29718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9900"/>
                </a:solidFill>
                <a:latin typeface="Calibri" pitchFamily="34" charset="0"/>
              </a:rPr>
              <a:t>Know &amp; Use</a:t>
            </a:r>
          </a:p>
          <a:p>
            <a:pPr algn="ctr"/>
            <a:r>
              <a:rPr lang="en-US" sz="1800" dirty="0" smtClean="0">
                <a:solidFill>
                  <a:srgbClr val="009900"/>
                </a:solidFill>
                <a:latin typeface="Calibri" pitchFamily="34" charset="0"/>
              </a:rPr>
              <a:t>Text features to locate key facts and information EFFICIENTLY</a:t>
            </a:r>
          </a:p>
          <a:p>
            <a:pPr algn="ctr"/>
            <a:r>
              <a:rPr lang="en-US" sz="1400" i="1" dirty="0" smtClean="0">
                <a:latin typeface="Calibri" pitchFamily="34" charset="0"/>
              </a:rPr>
              <a:t>(captions, bold print, subheadings, glossaries, indexes, electronic menus, icons)</a:t>
            </a:r>
          </a:p>
          <a:p>
            <a:pPr algn="ctr"/>
            <a:r>
              <a:rPr lang="en-US" sz="1800" b="1" dirty="0" smtClean="0">
                <a:solidFill>
                  <a:srgbClr val="009900"/>
                </a:solidFill>
                <a:latin typeface="Calibri" pitchFamily="34" charset="0"/>
              </a:rPr>
              <a:t>2</a:t>
            </a:r>
            <a:r>
              <a:rPr lang="en-US" sz="1800" b="1" baseline="30000" dirty="0" smtClean="0">
                <a:solidFill>
                  <a:srgbClr val="009900"/>
                </a:solidFill>
                <a:latin typeface="Calibri" pitchFamily="34" charset="0"/>
              </a:rPr>
              <a:t>nd</a:t>
            </a:r>
            <a:r>
              <a:rPr lang="en-US" sz="1800" b="1" dirty="0" smtClean="0">
                <a:solidFill>
                  <a:srgbClr val="009900"/>
                </a:solidFill>
                <a:latin typeface="Calibri" pitchFamily="34" charset="0"/>
              </a:rPr>
              <a:t> 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715000" y="1219200"/>
            <a:ext cx="3200400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7030A0"/>
                </a:solidFill>
                <a:latin typeface="Calibri" pitchFamily="34" charset="0"/>
              </a:rPr>
              <a:t>Describe</a:t>
            </a:r>
            <a:endParaRPr lang="en-US" b="1" dirty="0" smtClean="0">
              <a:solidFill>
                <a:srgbClr val="7030A0"/>
              </a:solidFill>
              <a:latin typeface="Calibri" pitchFamily="34" charset="0"/>
            </a:endParaRPr>
          </a:p>
          <a:p>
            <a:pPr algn="ctr"/>
            <a:r>
              <a:rPr lang="en-US" sz="1800" dirty="0" smtClean="0">
                <a:solidFill>
                  <a:srgbClr val="7030A0"/>
                </a:solidFill>
                <a:latin typeface="Calibri" pitchFamily="34" charset="0"/>
              </a:rPr>
              <a:t>The overall structure of events, ideas, concepts, or information in a text or part of a text</a:t>
            </a:r>
          </a:p>
          <a:p>
            <a:pPr algn="ctr"/>
            <a:r>
              <a:rPr lang="en-US" sz="1400" i="1" dirty="0" smtClean="0">
                <a:latin typeface="Calibri" pitchFamily="34" charset="0"/>
              </a:rPr>
              <a:t>(chronology, comparison, cause/effect, problem/solution)</a:t>
            </a:r>
          </a:p>
          <a:p>
            <a:pPr algn="ctr"/>
            <a:r>
              <a:rPr lang="en-US" sz="2000" b="1" dirty="0" smtClean="0">
                <a:solidFill>
                  <a:srgbClr val="7030A0"/>
                </a:solidFill>
                <a:latin typeface="Calibri" pitchFamily="34" charset="0"/>
              </a:rPr>
              <a:t>4</a:t>
            </a:r>
            <a:r>
              <a:rPr lang="en-US" sz="2000" b="1" baseline="30000" dirty="0" smtClean="0">
                <a:solidFill>
                  <a:srgbClr val="7030A0"/>
                </a:solidFill>
                <a:latin typeface="Calibri" pitchFamily="34" charset="0"/>
              </a:rPr>
              <a:t>th</a:t>
            </a:r>
            <a:r>
              <a:rPr lang="en-US" sz="2000" b="1" dirty="0" smtClean="0">
                <a:solidFill>
                  <a:srgbClr val="7030A0"/>
                </a:solidFill>
                <a:latin typeface="Calibri" pitchFamily="34" charset="0"/>
              </a:rPr>
              <a:t> </a:t>
            </a:r>
            <a:endParaRPr lang="en-US" sz="2000" b="1" dirty="0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400" y="1524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Calibri" pitchFamily="34" charset="0"/>
              </a:rPr>
              <a:t>RI.5</a:t>
            </a:r>
            <a:endParaRPr lang="en-US" sz="2800" b="1" dirty="0">
              <a:latin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219200" y="228600"/>
            <a:ext cx="6629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Calibri" pitchFamily="34" charset="0"/>
              </a:rPr>
              <a:t>(Analyzing the structure of a text)</a:t>
            </a:r>
            <a:endParaRPr lang="en-US" sz="3200" b="1" dirty="0">
              <a:latin typeface="Calibr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2400" y="4038600"/>
            <a:ext cx="2819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Calibri" pitchFamily="34" charset="0"/>
              </a:rPr>
              <a:t>Know &amp; Use</a:t>
            </a:r>
          </a:p>
          <a:p>
            <a:pPr algn="ctr"/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Text features to locate key facts and information</a:t>
            </a:r>
          </a:p>
          <a:p>
            <a:pPr algn="ctr"/>
            <a:r>
              <a:rPr lang="en-US" sz="1400" i="1" dirty="0" smtClean="0">
                <a:latin typeface="Calibri" pitchFamily="34" charset="0"/>
              </a:rPr>
              <a:t>(headings, table of contents, glossaries, electronic menus, icons)</a:t>
            </a:r>
          </a:p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Calibri" pitchFamily="34" charset="0"/>
              </a:rPr>
              <a:t>1</a:t>
            </a:r>
            <a:r>
              <a:rPr lang="en-US" sz="2000" b="1" baseline="30000" dirty="0" smtClean="0">
                <a:solidFill>
                  <a:srgbClr val="FF0000"/>
                </a:solidFill>
                <a:latin typeface="Calibri" pitchFamily="34" charset="0"/>
              </a:rPr>
              <a:t>st</a:t>
            </a:r>
            <a:r>
              <a:rPr lang="en-US" sz="2000" b="1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895600" y="4038600"/>
            <a:ext cx="2971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9900"/>
                </a:solidFill>
                <a:latin typeface="Calibri" pitchFamily="34" charset="0"/>
              </a:rPr>
              <a:t>Use </a:t>
            </a:r>
          </a:p>
          <a:p>
            <a:pPr algn="ctr"/>
            <a:r>
              <a:rPr lang="en-US" sz="1800" dirty="0" smtClean="0">
                <a:solidFill>
                  <a:srgbClr val="009900"/>
                </a:solidFill>
                <a:latin typeface="Calibri" pitchFamily="34" charset="0"/>
              </a:rPr>
              <a:t>Text features and search tools to locate information</a:t>
            </a:r>
          </a:p>
          <a:p>
            <a:pPr algn="ctr"/>
            <a:r>
              <a:rPr lang="en-US" sz="1600" i="1" dirty="0" smtClean="0">
                <a:latin typeface="Calibri" pitchFamily="34" charset="0"/>
              </a:rPr>
              <a:t>(key words, sidebars, hyperlinks)</a:t>
            </a:r>
            <a:endParaRPr lang="en-US" b="1" dirty="0" smtClean="0">
              <a:solidFill>
                <a:srgbClr val="009900"/>
              </a:solidFill>
              <a:latin typeface="Calibri" pitchFamily="34" charset="0"/>
            </a:endParaRPr>
          </a:p>
          <a:p>
            <a:pPr algn="ctr"/>
            <a:r>
              <a:rPr lang="en-US" sz="2000" b="1" dirty="0" smtClean="0">
                <a:solidFill>
                  <a:srgbClr val="009900"/>
                </a:solidFill>
                <a:latin typeface="Calibri" pitchFamily="34" charset="0"/>
              </a:rPr>
              <a:t>3</a:t>
            </a:r>
            <a:r>
              <a:rPr lang="en-US" sz="2000" b="1" baseline="30000" dirty="0" smtClean="0">
                <a:solidFill>
                  <a:srgbClr val="009900"/>
                </a:solidFill>
                <a:latin typeface="Calibri" pitchFamily="34" charset="0"/>
              </a:rPr>
              <a:t>rd</a:t>
            </a:r>
            <a:r>
              <a:rPr lang="en-US" sz="2000" b="1" dirty="0" smtClean="0">
                <a:solidFill>
                  <a:srgbClr val="009900"/>
                </a:solidFill>
                <a:latin typeface="Calibri" pitchFamily="34" charset="0"/>
              </a:rPr>
              <a:t> </a:t>
            </a:r>
            <a:endParaRPr lang="en-US" b="1" dirty="0" smtClean="0">
              <a:solidFill>
                <a:srgbClr val="009900"/>
              </a:solidFill>
              <a:latin typeface="Calibr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91200" y="4038600"/>
            <a:ext cx="3200400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7030A0"/>
                </a:solidFill>
                <a:latin typeface="Calibri" pitchFamily="34" charset="0"/>
              </a:rPr>
              <a:t>Compare &amp; Contrast</a:t>
            </a:r>
            <a:endParaRPr lang="en-US" b="1" dirty="0" smtClean="0">
              <a:solidFill>
                <a:srgbClr val="7030A0"/>
              </a:solidFill>
              <a:latin typeface="Calibri" pitchFamily="34" charset="0"/>
            </a:endParaRPr>
          </a:p>
          <a:p>
            <a:pPr algn="ctr"/>
            <a:r>
              <a:rPr lang="en-US" sz="1800" dirty="0" smtClean="0">
                <a:solidFill>
                  <a:srgbClr val="7030A0"/>
                </a:solidFill>
                <a:latin typeface="Calibri" pitchFamily="34" charset="0"/>
              </a:rPr>
              <a:t>The overall structure of events, ideas, concepts, or information in two or more texts</a:t>
            </a:r>
          </a:p>
          <a:p>
            <a:pPr algn="ctr"/>
            <a:r>
              <a:rPr lang="en-US" sz="1400" i="1" dirty="0" smtClean="0">
                <a:latin typeface="Calibri" pitchFamily="34" charset="0"/>
              </a:rPr>
              <a:t>(chronology, comparison, cause/effect, problem/solution)</a:t>
            </a:r>
          </a:p>
          <a:p>
            <a:pPr algn="ctr"/>
            <a:r>
              <a:rPr lang="en-US" sz="2000" b="1" dirty="0" smtClean="0">
                <a:solidFill>
                  <a:srgbClr val="7030A0"/>
                </a:solidFill>
                <a:latin typeface="Calibri" pitchFamily="34" charset="0"/>
              </a:rPr>
              <a:t>5</a:t>
            </a:r>
            <a:r>
              <a:rPr lang="en-US" sz="2000" b="1" baseline="30000" dirty="0" smtClean="0">
                <a:solidFill>
                  <a:srgbClr val="7030A0"/>
                </a:solidFill>
                <a:latin typeface="Calibri" pitchFamily="34" charset="0"/>
              </a:rPr>
              <a:t>th</a:t>
            </a:r>
            <a:r>
              <a:rPr lang="en-US" sz="2000" b="1" dirty="0" smtClean="0">
                <a:solidFill>
                  <a:srgbClr val="7030A0"/>
                </a:solidFill>
                <a:latin typeface="Calibri" pitchFamily="34" charset="0"/>
              </a:rPr>
              <a:t> </a:t>
            </a:r>
            <a:endParaRPr lang="en-US" sz="2000" b="1" dirty="0">
              <a:solidFill>
                <a:srgbClr val="7030A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914400"/>
            <a:ext cx="8118064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304800"/>
            <a:ext cx="7772400" cy="914400"/>
          </a:xfrm>
          <a:ln w="12700">
            <a:noFill/>
          </a:ln>
        </p:spPr>
        <p:txBody>
          <a:bodyPr/>
          <a:lstStyle/>
          <a:p>
            <a:r>
              <a:rPr lang="en-US" sz="3600" b="1" dirty="0" smtClean="0">
                <a:latin typeface="Calibri" pitchFamily="34" charset="0"/>
              </a:rPr>
              <a:t>I can use the structure of a text to locate information.</a:t>
            </a:r>
            <a:endParaRPr lang="en-US" sz="3600" b="1" dirty="0">
              <a:latin typeface="Calibri" pitchFamily="34" charset="0"/>
            </a:endParaRPr>
          </a:p>
        </p:txBody>
      </p:sp>
      <p:graphicFrame>
        <p:nvGraphicFramePr>
          <p:cNvPr id="2147" name="Group 99"/>
          <p:cNvGraphicFramePr>
            <a:graphicFrameLocks noGrp="1"/>
          </p:cNvGraphicFramePr>
          <p:nvPr>
            <p:ph type="tbl" idx="1"/>
          </p:nvPr>
        </p:nvGraphicFramePr>
        <p:xfrm>
          <a:off x="457200" y="1447800"/>
          <a:ext cx="8305800" cy="4397546"/>
        </p:xfrm>
        <a:graphic>
          <a:graphicData uri="http://schemas.openxmlformats.org/drawingml/2006/table">
            <a:tbl>
              <a:tblPr/>
              <a:tblGrid>
                <a:gridCol w="2076450"/>
                <a:gridCol w="884033"/>
                <a:gridCol w="5345317"/>
              </a:tblGrid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1st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Know and use text features to locate key facts and information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(headings, table of contents, glossaries, electronic menus, icons)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</a:tr>
              <a:tr h="11917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Kindergarten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Identify the front cover, back cover and title page of a book.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Pre- K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Listen to texts read aloud.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No attempt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28600" y="83820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RI.K.5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534400" cy="914400"/>
          </a:xfrm>
          <a:ln w="12700">
            <a:noFill/>
          </a:ln>
        </p:spPr>
        <p:txBody>
          <a:bodyPr/>
          <a:lstStyle/>
          <a:p>
            <a:r>
              <a:rPr lang="en-US" sz="3600" b="1" dirty="0" smtClean="0">
                <a:latin typeface="Calibri" pitchFamily="34" charset="0"/>
              </a:rPr>
              <a:t>I can use the structure of a text to locate information.</a:t>
            </a:r>
            <a:endParaRPr lang="en-US" sz="3600" b="1" dirty="0">
              <a:latin typeface="Calibri" pitchFamily="34" charset="0"/>
            </a:endParaRPr>
          </a:p>
        </p:txBody>
      </p:sp>
      <p:graphicFrame>
        <p:nvGraphicFramePr>
          <p:cNvPr id="2147" name="Group 99"/>
          <p:cNvGraphicFramePr>
            <a:graphicFrameLocks noGrp="1"/>
          </p:cNvGraphicFramePr>
          <p:nvPr>
            <p:ph type="tbl" idx="1"/>
          </p:nvPr>
        </p:nvGraphicFramePr>
        <p:xfrm>
          <a:off x="457200" y="1371600"/>
          <a:ext cx="8305800" cy="5247938"/>
        </p:xfrm>
        <a:graphic>
          <a:graphicData uri="http://schemas.openxmlformats.org/drawingml/2006/table">
            <a:tbl>
              <a:tblPr/>
              <a:tblGrid>
                <a:gridCol w="2076450"/>
                <a:gridCol w="884033"/>
                <a:gridCol w="5345317"/>
              </a:tblGrid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nd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Know and use text features to locate key facts and information efficiently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(captions, bold print, subheadings, glossaries, indexes, electronic menus, icons)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</a:tr>
              <a:tr h="11917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1st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Know and use text features to locate key facts and information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(headings, table of contents, glossaries, electronic menus, icons)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Kindergarten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Identify the front cover, back cover and title page of a book.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Pre- K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Listen to texts read aloud.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52400" y="76200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RI.1.5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534400" cy="914400"/>
          </a:xfrm>
          <a:ln w="12700">
            <a:noFill/>
          </a:ln>
        </p:spPr>
        <p:txBody>
          <a:bodyPr/>
          <a:lstStyle/>
          <a:p>
            <a:r>
              <a:rPr lang="en-US" sz="3200" b="1" dirty="0" smtClean="0">
                <a:latin typeface="Calibri" pitchFamily="34" charset="0"/>
              </a:rPr>
              <a:t>I can use the structure of a text to locate information.</a:t>
            </a:r>
            <a:endParaRPr lang="en-US" sz="3200" b="1" dirty="0">
              <a:latin typeface="Calibri" pitchFamily="34" charset="0"/>
            </a:endParaRPr>
          </a:p>
        </p:txBody>
      </p:sp>
      <p:graphicFrame>
        <p:nvGraphicFramePr>
          <p:cNvPr id="2147" name="Group 99"/>
          <p:cNvGraphicFramePr>
            <a:graphicFrameLocks noGrp="1"/>
          </p:cNvGraphicFramePr>
          <p:nvPr>
            <p:ph type="tbl" idx="1"/>
          </p:nvPr>
        </p:nvGraphicFramePr>
        <p:xfrm>
          <a:off x="533400" y="1295400"/>
          <a:ext cx="8305800" cy="4699298"/>
        </p:xfrm>
        <a:graphic>
          <a:graphicData uri="http://schemas.openxmlformats.org/drawingml/2006/table">
            <a:tbl>
              <a:tblPr/>
              <a:tblGrid>
                <a:gridCol w="2076450"/>
                <a:gridCol w="884033"/>
                <a:gridCol w="5345317"/>
              </a:tblGrid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rd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Use text features and search tools to locate information efficiently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(key words, sidebars, hyperlinks)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</a:tr>
              <a:tr h="11917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nd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Know and use text features to locate key facts and information efficiently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(captions, bold print, subheadings, glossaries, indexes, electronic menus, icons)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1st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Know and use text features to locate key facts and information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(headings, table of contents, glossaries, electronic menus, icons)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.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Kindergarten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Identify the front cover, back cover and title page of a book.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04800" y="15240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RI.2.5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914400"/>
          </a:xfrm>
          <a:ln w="12700">
            <a:noFill/>
          </a:ln>
        </p:spPr>
        <p:txBody>
          <a:bodyPr/>
          <a:lstStyle/>
          <a:p>
            <a:r>
              <a:rPr lang="en-US" sz="3200" b="1" dirty="0" smtClean="0">
                <a:latin typeface="Calibri" pitchFamily="34" charset="0"/>
              </a:rPr>
              <a:t>I can use the structure of a text to locate information.</a:t>
            </a:r>
            <a:endParaRPr lang="en-US" sz="3200" b="1" dirty="0">
              <a:latin typeface="Calibri" pitchFamily="34" charset="0"/>
            </a:endParaRPr>
          </a:p>
        </p:txBody>
      </p:sp>
      <p:graphicFrame>
        <p:nvGraphicFramePr>
          <p:cNvPr id="2147" name="Group 99"/>
          <p:cNvGraphicFramePr>
            <a:graphicFrameLocks noGrp="1"/>
          </p:cNvGraphicFramePr>
          <p:nvPr>
            <p:ph type="tbl" idx="1"/>
          </p:nvPr>
        </p:nvGraphicFramePr>
        <p:xfrm>
          <a:off x="457200" y="1143000"/>
          <a:ext cx="8305800" cy="5154168"/>
        </p:xfrm>
        <a:graphic>
          <a:graphicData uri="http://schemas.openxmlformats.org/drawingml/2006/table">
            <a:tbl>
              <a:tblPr/>
              <a:tblGrid>
                <a:gridCol w="2076450"/>
                <a:gridCol w="884033"/>
                <a:gridCol w="5345317"/>
              </a:tblGrid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Describe the overall structure of events, ideas, concepts, or information in a text or part of a text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(chronology, comparison, cause/effect, problem solution).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</a:tr>
              <a:tr h="11917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rd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Use text features and search tools to locate information efficiently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(key words, sidebars, hyperlinks)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nd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Know and use text features to locate key facts and information efficiently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(captions, bold print, subheadings, glossaries, indexes, electronic menus, icons)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.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1st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Know and use text features to locate key facts and information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(headings, table of contents, glossaries, electronic menus, icons)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52400" y="53340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RI.3.5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534400" cy="914400"/>
          </a:xfrm>
          <a:ln w="12700">
            <a:noFill/>
          </a:ln>
        </p:spPr>
        <p:txBody>
          <a:bodyPr/>
          <a:lstStyle/>
          <a:p>
            <a:r>
              <a:rPr lang="en-US" sz="3200" b="1" dirty="0" smtClean="0">
                <a:latin typeface="Calibri" pitchFamily="34" charset="0"/>
              </a:rPr>
              <a:t>I can describe the structure of a text.</a:t>
            </a:r>
            <a:endParaRPr lang="en-US" sz="3200" b="1" dirty="0">
              <a:latin typeface="Calibri" pitchFamily="34" charset="0"/>
            </a:endParaRPr>
          </a:p>
        </p:txBody>
      </p:sp>
      <p:graphicFrame>
        <p:nvGraphicFramePr>
          <p:cNvPr id="2147" name="Group 99"/>
          <p:cNvGraphicFramePr>
            <a:graphicFrameLocks noGrp="1"/>
          </p:cNvGraphicFramePr>
          <p:nvPr>
            <p:ph type="tbl" idx="1"/>
          </p:nvPr>
        </p:nvGraphicFramePr>
        <p:xfrm>
          <a:off x="457200" y="1066800"/>
          <a:ext cx="8305800" cy="5455920"/>
        </p:xfrm>
        <a:graphic>
          <a:graphicData uri="http://schemas.openxmlformats.org/drawingml/2006/table">
            <a:tbl>
              <a:tblPr/>
              <a:tblGrid>
                <a:gridCol w="2076450"/>
                <a:gridCol w="884033"/>
                <a:gridCol w="5345317"/>
              </a:tblGrid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5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Compare and contrast the overall structure of events, ideas, concepts, or information in two or more texts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(chronology, comparison, cause/effect, problem solution).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</a:tr>
              <a:tr h="11917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Describe the overall structure of events, ideas, concepts, or information in a text or part of a text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(chronology, comparison, cause/effect, problem solution).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rd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Use text features and search tools to locate information efficiently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(key words, sidebars, hyperlinks)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.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nd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Know and use text features to locate key facts and information efficiently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(captions, bold print, subheadings, glossaries, indexes, electronic menus, icons)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52400" y="53340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RI.4.5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534400" cy="914400"/>
          </a:xfrm>
          <a:ln w="12700">
            <a:noFill/>
          </a:ln>
        </p:spPr>
        <p:txBody>
          <a:bodyPr/>
          <a:lstStyle/>
          <a:p>
            <a:r>
              <a:rPr lang="en-US" sz="3200" b="1" dirty="0" smtClean="0">
                <a:latin typeface="Calibri" pitchFamily="34" charset="0"/>
              </a:rPr>
              <a:t>I can describe the structure of a text.</a:t>
            </a:r>
            <a:endParaRPr lang="en-US" sz="3200" b="1" dirty="0">
              <a:latin typeface="Calibri" pitchFamily="34" charset="0"/>
            </a:endParaRPr>
          </a:p>
        </p:txBody>
      </p:sp>
      <p:graphicFrame>
        <p:nvGraphicFramePr>
          <p:cNvPr id="2147" name="Group 99"/>
          <p:cNvGraphicFramePr>
            <a:graphicFrameLocks noGrp="1"/>
          </p:cNvGraphicFramePr>
          <p:nvPr>
            <p:ph type="tbl" idx="1"/>
          </p:nvPr>
        </p:nvGraphicFramePr>
        <p:xfrm>
          <a:off x="381000" y="1219200"/>
          <a:ext cx="8305800" cy="4577378"/>
        </p:xfrm>
        <a:graphic>
          <a:graphicData uri="http://schemas.openxmlformats.org/drawingml/2006/table">
            <a:tbl>
              <a:tblPr/>
              <a:tblGrid>
                <a:gridCol w="2076450"/>
                <a:gridCol w="884033"/>
                <a:gridCol w="5345317"/>
              </a:tblGrid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6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Analyze how a particular sentence, paragraph, chapter, or section fits into the overall structure of a text and contributes to the development of the ideas.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</a:tr>
              <a:tr h="11917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5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Compare and contrast the overall structure of events, ideas, concepts, or information in two or more texts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(chronology, comparison, cause/effect, problem solution).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Describe the overall structure of events, ideas, concepts, or information in a text or part of a text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(chronology, comparison, cause/effect, problem solution).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rd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Use text features and search tools to locate information efficiently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(key words, sidebars, hyperlinks)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52400" y="38100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RI.5.5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</TotalTime>
  <Words>817</Words>
  <Application>Microsoft Office PowerPoint</Application>
  <PresentationFormat>On-screen Show (4:3)</PresentationFormat>
  <Paragraphs>110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Default Design</vt:lpstr>
      <vt:lpstr>Slide 1</vt:lpstr>
      <vt:lpstr>Slide 2</vt:lpstr>
      <vt:lpstr>I can use the structure of a text to locate information.</vt:lpstr>
      <vt:lpstr>I can use the structure of a text to locate information.</vt:lpstr>
      <vt:lpstr>I can use the structure of a text to locate information.</vt:lpstr>
      <vt:lpstr>I can use the structure of a text to locate information.</vt:lpstr>
      <vt:lpstr>I can describe the structure of a text.</vt:lpstr>
      <vt:lpstr>I can describe the structure of a text.</vt:lpstr>
    </vt:vector>
  </TitlesOfParts>
  <Company>RPS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Steppin’</dc:title>
  <dc:creator>RPS</dc:creator>
  <cp:lastModifiedBy>ST User</cp:lastModifiedBy>
  <cp:revision>42</cp:revision>
  <dcterms:created xsi:type="dcterms:W3CDTF">2013-10-11T01:59:06Z</dcterms:created>
  <dcterms:modified xsi:type="dcterms:W3CDTF">2016-01-04T19:40:37Z</dcterms:modified>
</cp:coreProperties>
</file>