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6699FF"/>
    <a:srgbClr val="00CC66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90" d="100"/>
          <a:sy n="90" d="100"/>
        </p:scale>
        <p:origin x="-32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8A8E3-69CE-490E-BEE6-823B78187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6F194-34EF-48AB-8041-9D3ACADB63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92E3C-2B57-4060-B0FF-A5F19D09F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22C01B-2652-455B-B111-2104F4FA01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FE1C2-94CC-4F8E-9B86-C0F8F1C5AB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37373-DD66-4511-87CE-9DC3C5A48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CA9E8-808A-4408-8EF6-DE0FBCC23D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A5FE6-A23C-4C14-A2A1-7CC69BC6A8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B362B-7D6B-498A-82E5-A5CEFCC0D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E08D5-8EEE-4512-83AB-B883076B0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E72F7-9C0A-4327-BB0C-19BDE823FA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985AE-1E9C-4D61-B22C-6D2BB1633E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F30F87-3D5B-40A5-93F4-A242BBA919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s://encrypted-tbn3.gstatic.com/images?q=tbn:ANd9GcR4uqiKp19uTiKtq89h-lz0wy-gRaKIf-XSRb3HYkfpDvSL9vV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953000"/>
            <a:ext cx="2110740" cy="827741"/>
          </a:xfrm>
          <a:prstGeom prst="rect">
            <a:avLst/>
          </a:prstGeom>
          <a:noFill/>
        </p:spPr>
      </p:pic>
      <p:cxnSp>
        <p:nvCxnSpPr>
          <p:cNvPr id="3" name="Straight Arrow Connector 2"/>
          <p:cNvCxnSpPr/>
          <p:nvPr/>
        </p:nvCxnSpPr>
        <p:spPr>
          <a:xfrm>
            <a:off x="228600" y="1143000"/>
            <a:ext cx="8382000" cy="1588"/>
          </a:xfrm>
          <a:prstGeom prst="straightConnector1">
            <a:avLst/>
          </a:prstGeom>
          <a:ln w="1778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90800" y="1447800"/>
            <a:ext cx="3200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Describe the Connection</a:t>
            </a:r>
          </a:p>
          <a:p>
            <a:pPr algn="ctr"/>
            <a:r>
              <a:rPr lang="en-US" sz="1600" dirty="0" smtClean="0">
                <a:solidFill>
                  <a:srgbClr val="009900"/>
                </a:solidFill>
                <a:latin typeface="Calibri" pitchFamily="34" charset="0"/>
              </a:rPr>
              <a:t>Between a series of: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9900"/>
                </a:solidFill>
                <a:latin typeface="Calibri" pitchFamily="34" charset="0"/>
              </a:rPr>
              <a:t>Historical Events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9900"/>
                </a:solidFill>
                <a:latin typeface="Calibri" pitchFamily="34" charset="0"/>
              </a:rPr>
              <a:t>Scientific Ideas or Concepts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9900"/>
                </a:solidFill>
                <a:latin typeface="Calibri" pitchFamily="34" charset="0"/>
              </a:rPr>
              <a:t>Steps in a Technical Procedure</a:t>
            </a:r>
          </a:p>
          <a:p>
            <a:pPr algn="ctr"/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2</a:t>
            </a:r>
            <a:r>
              <a:rPr lang="en-US" sz="2000" b="1" baseline="30000" dirty="0" smtClean="0">
                <a:solidFill>
                  <a:srgbClr val="009900"/>
                </a:solidFill>
                <a:latin typeface="Calibri" pitchFamily="34" charset="0"/>
              </a:rPr>
              <a:t>nd</a:t>
            </a:r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 </a:t>
            </a:r>
            <a:endParaRPr lang="en-US" b="1" dirty="0" smtClean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1447800"/>
            <a:ext cx="36576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Explain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7030A0"/>
                </a:solidFill>
                <a:latin typeface="Calibri" pitchFamily="34" charset="0"/>
              </a:rPr>
              <a:t>Events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7030A0"/>
                </a:solidFill>
                <a:latin typeface="Calibri" pitchFamily="34" charset="0"/>
              </a:rPr>
              <a:t>Procedures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7030A0"/>
                </a:solidFill>
                <a:latin typeface="Calibri" pitchFamily="34" charset="0"/>
              </a:rPr>
              <a:t>Ideas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7030A0"/>
                </a:solidFill>
                <a:latin typeface="Calibri" pitchFamily="34" charset="0"/>
              </a:rPr>
              <a:t>Concepts</a:t>
            </a:r>
          </a:p>
          <a:p>
            <a:pPr algn="ctr"/>
            <a:r>
              <a:rPr lang="en-US" sz="1600" dirty="0" smtClean="0">
                <a:solidFill>
                  <a:srgbClr val="7030A0"/>
                </a:solidFill>
                <a:latin typeface="Calibri" pitchFamily="34" charset="0"/>
              </a:rPr>
              <a:t>(in historical, scientific or technical text)</a:t>
            </a:r>
          </a:p>
          <a:p>
            <a:pPr algn="ctr"/>
            <a:r>
              <a:rPr lang="en-US" sz="1400" i="1" dirty="0" smtClean="0">
                <a:latin typeface="Calibri" pitchFamily="34" charset="0"/>
              </a:rPr>
              <a:t>Drawing on specific information to explain what happened and why</a:t>
            </a:r>
          </a:p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4</a:t>
            </a:r>
            <a:r>
              <a:rPr lang="en-US" sz="2000" b="1" baseline="30000" dirty="0" smtClean="0">
                <a:solidFill>
                  <a:srgbClr val="7030A0"/>
                </a:solidFill>
                <a:latin typeface="Calibri" pitchFamily="34" charset="0"/>
              </a:rPr>
              <a:t>th</a:t>
            </a:r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endParaRPr lang="en-US" sz="20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52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RI.3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152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(Analyzing how events and ideas develop over time)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1828800"/>
            <a:ext cx="2590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Describe the Connection</a:t>
            </a:r>
          </a:p>
          <a:p>
            <a:pPr algn="ctr"/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Between two: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Individuals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Events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Ideas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Pieces of Information</a:t>
            </a:r>
          </a:p>
          <a:p>
            <a:pPr algn="ctr"/>
            <a:r>
              <a:rPr lang="en-US" sz="1400" i="1" dirty="0" smtClean="0">
                <a:latin typeface="Calibri" pitchFamily="34" charset="0"/>
              </a:rPr>
              <a:t>K-with prompting</a:t>
            </a:r>
          </a:p>
          <a:p>
            <a:pPr algn="ctr"/>
            <a:r>
              <a:rPr lang="en-US" sz="1400" i="1" dirty="0" smtClean="0">
                <a:latin typeface="Calibri" pitchFamily="34" charset="0"/>
              </a:rPr>
              <a:t>1</a:t>
            </a:r>
            <a:r>
              <a:rPr lang="en-US" sz="1400" i="1" baseline="30000" dirty="0" smtClean="0">
                <a:latin typeface="Calibri" pitchFamily="34" charset="0"/>
              </a:rPr>
              <a:t>st</a:t>
            </a:r>
            <a:r>
              <a:rPr lang="en-US" sz="1400" i="1" dirty="0" smtClean="0">
                <a:latin typeface="Calibri" pitchFamily="34" charset="0"/>
              </a:rPr>
              <a:t>- no prompting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K-1</a:t>
            </a:r>
          </a:p>
          <a:p>
            <a:pPr algn="ctr"/>
            <a:endParaRPr lang="en-US" sz="1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3811012"/>
            <a:ext cx="3505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Explain the Relationships or Interactions Between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7030A0"/>
                </a:solidFill>
                <a:latin typeface="Calibri" pitchFamily="34" charset="0"/>
              </a:rPr>
              <a:t>Individuals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7030A0"/>
                </a:solidFill>
                <a:latin typeface="Calibri" pitchFamily="34" charset="0"/>
              </a:rPr>
              <a:t>Events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7030A0"/>
                </a:solidFill>
                <a:latin typeface="Calibri" pitchFamily="34" charset="0"/>
              </a:rPr>
              <a:t>Ideas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7030A0"/>
                </a:solidFill>
                <a:latin typeface="Calibri" pitchFamily="34" charset="0"/>
              </a:rPr>
              <a:t>Concepts</a:t>
            </a:r>
          </a:p>
          <a:p>
            <a:pPr algn="ctr"/>
            <a:r>
              <a:rPr lang="en-US" sz="1600" dirty="0" smtClean="0">
                <a:solidFill>
                  <a:srgbClr val="7030A0"/>
                </a:solidFill>
                <a:latin typeface="Calibri" pitchFamily="34" charset="0"/>
              </a:rPr>
              <a:t>(in historical, scientific or technical text)</a:t>
            </a:r>
            <a:endParaRPr lang="en-US" sz="1600" b="1" dirty="0" smtClean="0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r>
              <a:rPr lang="en-US" sz="1400" i="1" dirty="0" smtClean="0">
                <a:latin typeface="Calibri" pitchFamily="34" charset="0"/>
              </a:rPr>
              <a:t>Based on specific information in the text</a:t>
            </a:r>
          </a:p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5</a:t>
            </a:r>
            <a:r>
              <a:rPr lang="en-US" sz="2000" b="1" baseline="30000" dirty="0" smtClean="0">
                <a:solidFill>
                  <a:srgbClr val="7030A0"/>
                </a:solidFill>
                <a:latin typeface="Calibri" pitchFamily="34" charset="0"/>
              </a:rPr>
              <a:t>th</a:t>
            </a:r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endParaRPr lang="en-US" sz="20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028" name="AutoShape 4" descr="http://www.clker.com/cliparts/D/9/S/6/Q/z/chain-link-b-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http://www.clker.com/cliparts/D/9/S/6/Q/z/chain-link-b-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http://www.clker.com/cliparts/D/9/S/6/Q/z/chain-link-b-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http://www.clker.com/cliparts/D/9/S/6/Q/z/chain-link-b-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38400" y="3733800"/>
            <a:ext cx="320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Describe the Relationship</a:t>
            </a:r>
          </a:p>
          <a:p>
            <a:pPr algn="ctr"/>
            <a:r>
              <a:rPr lang="en-US" sz="1600" dirty="0" smtClean="0">
                <a:solidFill>
                  <a:srgbClr val="009900"/>
                </a:solidFill>
                <a:latin typeface="Calibri" pitchFamily="34" charset="0"/>
              </a:rPr>
              <a:t>Between a series of: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9900"/>
                </a:solidFill>
                <a:latin typeface="Calibri" pitchFamily="34" charset="0"/>
              </a:rPr>
              <a:t>Historical Events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9900"/>
                </a:solidFill>
                <a:latin typeface="Calibri" pitchFamily="34" charset="0"/>
              </a:rPr>
              <a:t>Scientific Ideas or Concepts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9900"/>
                </a:solidFill>
                <a:latin typeface="Calibri" pitchFamily="34" charset="0"/>
              </a:rPr>
              <a:t>Steps in a Technical Procedure</a:t>
            </a:r>
          </a:p>
          <a:p>
            <a:r>
              <a:rPr lang="en-US" sz="1400" i="1" dirty="0" smtClean="0">
                <a:latin typeface="Calibri" pitchFamily="34" charset="0"/>
              </a:rPr>
              <a:t>Using language that pertains to time, sequence and cause &amp; effect</a:t>
            </a:r>
          </a:p>
          <a:p>
            <a:pPr algn="ctr"/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3</a:t>
            </a:r>
            <a:r>
              <a:rPr lang="en-US" sz="2000" b="1" baseline="30000" dirty="0" smtClean="0">
                <a:solidFill>
                  <a:srgbClr val="009900"/>
                </a:solidFill>
                <a:latin typeface="Calibri" pitchFamily="34" charset="0"/>
              </a:rPr>
              <a:t>rd</a:t>
            </a:r>
            <a:endParaRPr lang="en-US" b="1" dirty="0" smtClean="0">
              <a:solidFill>
                <a:srgbClr val="0099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90600"/>
            <a:ext cx="8163339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/>
            </a:r>
            <a:br>
              <a:rPr lang="en-US" sz="3600" b="1" dirty="0" smtClean="0">
                <a:latin typeface="Calibri" pitchFamily="34" charset="0"/>
              </a:rPr>
            </a:br>
            <a:r>
              <a:rPr lang="en-US" sz="3600" b="1" dirty="0" smtClean="0">
                <a:latin typeface="Calibri" pitchFamily="34" charset="0"/>
              </a:rPr>
              <a:t>I can describe connections in a text.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533400" y="1371600"/>
          <a:ext cx="8305800" cy="4833410"/>
        </p:xfrm>
        <a:graphic>
          <a:graphicData uri="http://schemas.openxmlformats.org/drawingml/2006/table">
            <a:tbl>
              <a:tblPr/>
              <a:tblGrid>
                <a:gridCol w="2076450"/>
                <a:gridCol w="819150"/>
                <a:gridCol w="5410200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the connection between two individuals, events, ideas or pieces of information in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65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the connection between two individuals, events, ideas or pieces of information in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Pre- 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Talk about a text.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No attempt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3048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RI.K.3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describe connections in a text.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304800" y="1066800"/>
          <a:ext cx="8305800" cy="5379361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the connection between a series of historical events, scientific ideas or concepts, or steps in a technical procedure in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65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the connection between two individuals, events, ideas or pieces of information in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the connection between two individuals, events, ideas or pieces of information in a text.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Pre- 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Talk about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3048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RI.1.3</a:t>
            </a: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describe connections in a text.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228600" y="1143000"/>
          <a:ext cx="8763000" cy="5552808"/>
        </p:xfrm>
        <a:graphic>
          <a:graphicData uri="http://schemas.openxmlformats.org/drawingml/2006/table">
            <a:tbl>
              <a:tblPr/>
              <a:tblGrid>
                <a:gridCol w="1929468"/>
                <a:gridCol w="723550"/>
                <a:gridCol w="6109982"/>
              </a:tblGrid>
              <a:tr h="167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the relationship between a series of historical events, scientific ideas or concepts, or steps in a technical procedure.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language that pertains to time, sequence and cause/effect.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the connection between a series of historical events, scientific ideas or concepts, or steps in a technical procedure in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the connection between two individuals, events, ideas or pieces of information in a text.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666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the connection between two individuals, events, ideas or pieces of information in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5334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RI.2.3</a:t>
            </a: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explain relationships in a text.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304800" y="1143000"/>
          <a:ext cx="8686800" cy="5073570"/>
        </p:xfrm>
        <a:graphic>
          <a:graphicData uri="http://schemas.openxmlformats.org/drawingml/2006/table">
            <a:tbl>
              <a:tblPr/>
              <a:tblGrid>
                <a:gridCol w="1832994"/>
                <a:gridCol w="717259"/>
                <a:gridCol w="6136547"/>
              </a:tblGrid>
              <a:tr h="1071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events, procedures, ideas, or concepts in a historical, scientific, or technical text, including what happened and why.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specific information from the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703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the relationship between a series of historical events, scientific ideas or concepts, or steps in a technical procedure.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language that pertains to time, sequence and cause/effect.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127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the connection between a series of historical events, scientific ideas or concepts, or steps in a technical procedure in a text.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127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the connection between two individuals, events, ideas or pieces of information in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4572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RI.3.3</a:t>
            </a: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/>
            </a:r>
            <a:br>
              <a:rPr lang="en-US" sz="3600" b="1" dirty="0" smtClean="0">
                <a:latin typeface="Calibri" pitchFamily="34" charset="0"/>
              </a:rPr>
            </a:br>
            <a:r>
              <a:rPr lang="en-US" sz="3600" b="1" dirty="0" smtClean="0">
                <a:latin typeface="Calibri" pitchFamily="34" charset="0"/>
              </a:rPr>
              <a:t> I can explain relationships in a text.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304800" y="1219200"/>
          <a:ext cx="8610600" cy="5425440"/>
        </p:xfrm>
        <a:graphic>
          <a:graphicData uri="http://schemas.openxmlformats.org/drawingml/2006/table">
            <a:tbl>
              <a:tblPr/>
              <a:tblGrid>
                <a:gridCol w="1816916"/>
                <a:gridCol w="789963"/>
                <a:gridCol w="6003721"/>
              </a:tblGrid>
              <a:tr h="1332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the relationships or interactions between tow or more individuals, events, ideas, or concepts in a historical, scientific, or technical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specific information from the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582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events, procedures, ideas, or concepts in a historical, scientific, or technical text, including what happened and why.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specific information from the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23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the relationship between a series of historical events, scientific ideas or concepts, or steps in a technical procedure.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language that pertains to time, sequence and cause/effect.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23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the connection between a series of historical events, scientific ideas or concepts, or steps in a technical procedure in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6858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RI.4.3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848600" cy="914400"/>
          </a:xfrm>
          <a:ln w="12700">
            <a:noFill/>
          </a:ln>
        </p:spPr>
        <p:txBody>
          <a:bodyPr/>
          <a:lstStyle/>
          <a:p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2800" b="1" dirty="0" smtClean="0">
                <a:latin typeface="Calibri" pitchFamily="34" charset="0"/>
              </a:rPr>
              <a:t> I can explain relationships or interactions in a text.</a:t>
            </a:r>
            <a:br>
              <a:rPr lang="en-US" sz="2800" b="1" dirty="0" smtClean="0">
                <a:latin typeface="Calibri" pitchFamily="34" charset="0"/>
              </a:rPr>
            </a:br>
            <a:endParaRPr lang="en-US" sz="32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457200" y="838200"/>
          <a:ext cx="8305800" cy="5760720"/>
        </p:xfrm>
        <a:graphic>
          <a:graphicData uri="http://schemas.openxmlformats.org/drawingml/2006/table">
            <a:tbl>
              <a:tblPr/>
              <a:tblGrid>
                <a:gridCol w="1752600"/>
                <a:gridCol w="609600"/>
                <a:gridCol w="5943600"/>
              </a:tblGrid>
              <a:tr h="1341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Analyze in detail how a key individual, event, or idea is introduced, illustrated and elaborated in a text (through examples and anecdotes).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65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the relationships or interactions between tow or more individuals, events, ideas, or concepts in a historical, scientific, or technical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specific information from the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events, procedures, ideas, or concepts in a historical, scientific, or technical text, including what happened and why.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specific information from the text.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the relationship between a series of historical events, scientific ideas or concepts, or steps in a technical procedure.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language that pertains to time, sequence and cause/effect.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RI.5.3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806</Words>
  <Application>Microsoft Office PowerPoint</Application>
  <PresentationFormat>On-screen Show (4:3)</PresentationFormat>
  <Paragraphs>135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 I can describe connections in a text.</vt:lpstr>
      <vt:lpstr>I can describe connections in a text.</vt:lpstr>
      <vt:lpstr>I can describe connections in a text.</vt:lpstr>
      <vt:lpstr>I can explain relationships in a text.</vt:lpstr>
      <vt:lpstr>  I can explain relationships in a text.</vt:lpstr>
      <vt:lpstr>  I can explain relationships or interactions in a text. 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Steppin’</dc:title>
  <dc:creator>RPS</dc:creator>
  <cp:lastModifiedBy>ST User</cp:lastModifiedBy>
  <cp:revision>35</cp:revision>
  <dcterms:created xsi:type="dcterms:W3CDTF">2013-10-11T01:59:06Z</dcterms:created>
  <dcterms:modified xsi:type="dcterms:W3CDTF">2016-01-04T19:39:59Z</dcterms:modified>
</cp:coreProperties>
</file>