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6" r:id="rId4"/>
    <p:sldId id="257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CC66"/>
    <a:srgbClr val="0066FF"/>
    <a:srgbClr val="0000FF"/>
    <a:srgbClr val="3399FF"/>
    <a:srgbClr val="008000"/>
    <a:srgbClr val="CC66FF"/>
    <a:srgbClr val="6699FF"/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96" d="100"/>
          <a:sy n="96" d="100"/>
        </p:scale>
        <p:origin x="-1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98A8E3-69CE-490E-BEE6-823B781873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86F194-34EF-48AB-8041-9D3ACADB63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492E3C-2B57-4060-B0FF-A5F19D09F0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122C01B-2652-455B-B111-2104F4FA01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4FE1C2-94CC-4F8E-9B86-C0F8F1C5AB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D37373-DD66-4511-87CE-9DC3C5A489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0CA9E8-808A-4408-8EF6-DE0FBCC23D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9A5FE6-A23C-4C14-A2A1-7CC69BC6A8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DB362B-7D6B-498A-82E5-A5CEFCC0DB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6E08D5-8EEE-4512-83AB-B883076B0A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DE72F7-9C0A-4327-BB0C-19BDE823FA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1985AE-1E9C-4D61-B22C-6D2BB1633E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4F30F87-3D5B-40A5-93F4-A242BBA9195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/>
          <p:cNvCxnSpPr/>
          <p:nvPr/>
        </p:nvCxnSpPr>
        <p:spPr>
          <a:xfrm>
            <a:off x="304800" y="2743200"/>
            <a:ext cx="8382000" cy="1588"/>
          </a:xfrm>
          <a:prstGeom prst="straightConnector1">
            <a:avLst/>
          </a:prstGeom>
          <a:ln w="177800">
            <a:solidFill>
              <a:srgbClr val="0070C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52400" y="762000"/>
            <a:ext cx="2057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Calibri" pitchFamily="34" charset="0"/>
              </a:rPr>
              <a:t>Identify 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  <a:latin typeface="Calibri" pitchFamily="34" charset="0"/>
              </a:rPr>
              <a:t>Main Topic</a:t>
            </a:r>
          </a:p>
          <a:p>
            <a:pPr algn="ctr"/>
            <a:r>
              <a:rPr lang="en-US" sz="1600" i="1" dirty="0" smtClean="0">
                <a:latin typeface="Calibri" pitchFamily="34" charset="0"/>
              </a:rPr>
              <a:t>K- with prompting</a:t>
            </a:r>
          </a:p>
          <a:p>
            <a:pPr algn="ctr"/>
            <a:r>
              <a:rPr lang="en-US" sz="1600" i="1" dirty="0" smtClean="0">
                <a:latin typeface="Calibri" pitchFamily="34" charset="0"/>
              </a:rPr>
              <a:t>1</a:t>
            </a:r>
            <a:r>
              <a:rPr lang="en-US" sz="1600" i="1" baseline="30000" dirty="0" smtClean="0">
                <a:latin typeface="Calibri" pitchFamily="34" charset="0"/>
              </a:rPr>
              <a:t>st</a:t>
            </a:r>
            <a:r>
              <a:rPr lang="en-US" sz="1600" i="1" dirty="0" smtClean="0">
                <a:latin typeface="Calibri" pitchFamily="34" charset="0"/>
              </a:rPr>
              <a:t>- no prompting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K-1</a:t>
            </a:r>
          </a:p>
          <a:p>
            <a:pPr algn="ctr"/>
            <a:endParaRPr lang="en-US" sz="1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33600" y="1143000"/>
            <a:ext cx="21336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9900"/>
                </a:solidFill>
                <a:latin typeface="Calibri" pitchFamily="34" charset="0"/>
              </a:rPr>
              <a:t>Identify </a:t>
            </a:r>
          </a:p>
          <a:p>
            <a:pPr algn="ctr"/>
            <a:r>
              <a:rPr lang="en-US" b="1" dirty="0" smtClean="0">
                <a:solidFill>
                  <a:srgbClr val="009900"/>
                </a:solidFill>
                <a:latin typeface="Calibri" pitchFamily="34" charset="0"/>
              </a:rPr>
              <a:t>Main Topic</a:t>
            </a:r>
          </a:p>
          <a:p>
            <a:pPr algn="ctr"/>
            <a:r>
              <a:rPr lang="en-US" sz="1400" dirty="0" smtClean="0">
                <a:solidFill>
                  <a:srgbClr val="009900"/>
                </a:solidFill>
                <a:latin typeface="Calibri" pitchFamily="34" charset="0"/>
              </a:rPr>
              <a:t>Of Multi-paragraph Text</a:t>
            </a:r>
          </a:p>
          <a:p>
            <a:pPr algn="ctr"/>
            <a:r>
              <a:rPr lang="en-US" sz="2000" b="1" dirty="0" smtClean="0">
                <a:solidFill>
                  <a:srgbClr val="009900"/>
                </a:solidFill>
                <a:latin typeface="Calibri" pitchFamily="34" charset="0"/>
              </a:rPr>
              <a:t>2</a:t>
            </a:r>
            <a:r>
              <a:rPr lang="en-US" sz="2000" b="1" baseline="30000" dirty="0" smtClean="0">
                <a:solidFill>
                  <a:srgbClr val="009900"/>
                </a:solidFill>
                <a:latin typeface="Calibri" pitchFamily="34" charset="0"/>
              </a:rPr>
              <a:t>nd</a:t>
            </a:r>
            <a:r>
              <a:rPr lang="en-US" sz="2000" b="1" dirty="0" smtClean="0">
                <a:solidFill>
                  <a:srgbClr val="009900"/>
                </a:solidFill>
                <a:latin typeface="Calibri" pitchFamily="34" charset="0"/>
              </a:rPr>
              <a:t> </a:t>
            </a:r>
            <a:endParaRPr lang="en-US" b="1" dirty="0" smtClean="0">
              <a:solidFill>
                <a:srgbClr val="009900"/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67400" y="762000"/>
            <a:ext cx="28956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7030A0"/>
                </a:solidFill>
                <a:latin typeface="Calibri" pitchFamily="34" charset="0"/>
              </a:rPr>
              <a:t>Determine Main Idea</a:t>
            </a:r>
          </a:p>
          <a:p>
            <a:pPr algn="ctr"/>
            <a:r>
              <a:rPr lang="en-US" sz="1600" i="1" dirty="0" smtClean="0">
                <a:latin typeface="Calibri" pitchFamily="34" charset="0"/>
              </a:rPr>
              <a:t>4</a:t>
            </a:r>
            <a:r>
              <a:rPr lang="en-US" sz="1600" i="1" baseline="30000" dirty="0" smtClean="0">
                <a:latin typeface="Calibri" pitchFamily="34" charset="0"/>
              </a:rPr>
              <a:t>th</a:t>
            </a:r>
            <a:r>
              <a:rPr lang="en-US" sz="1600" i="1" dirty="0" smtClean="0">
                <a:latin typeface="Calibri" pitchFamily="34" charset="0"/>
              </a:rPr>
              <a:t>- One main idea</a:t>
            </a:r>
          </a:p>
          <a:p>
            <a:pPr algn="ctr"/>
            <a:r>
              <a:rPr lang="en-US" sz="1600" i="1" dirty="0" smtClean="0">
                <a:latin typeface="Calibri" pitchFamily="34" charset="0"/>
              </a:rPr>
              <a:t>5</a:t>
            </a:r>
            <a:r>
              <a:rPr lang="en-US" sz="1600" i="1" baseline="30000" dirty="0" smtClean="0">
                <a:latin typeface="Calibri" pitchFamily="34" charset="0"/>
              </a:rPr>
              <a:t>th</a:t>
            </a:r>
            <a:r>
              <a:rPr lang="en-US" sz="1600" i="1" dirty="0" smtClean="0">
                <a:latin typeface="Calibri" pitchFamily="34" charset="0"/>
              </a:rPr>
              <a:t> – Two or more main ideas</a:t>
            </a:r>
          </a:p>
          <a:p>
            <a:pPr algn="ctr"/>
            <a:r>
              <a:rPr lang="en-US" sz="2000" b="1" dirty="0" smtClean="0">
                <a:solidFill>
                  <a:srgbClr val="7030A0"/>
                </a:solidFill>
                <a:latin typeface="Calibri" pitchFamily="34" charset="0"/>
              </a:rPr>
              <a:t>4-5</a:t>
            </a:r>
            <a:endParaRPr lang="en-US" sz="2000" b="1" dirty="0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1524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itchFamily="34" charset="0"/>
              </a:rPr>
              <a:t>RI.2</a:t>
            </a:r>
            <a:endParaRPr lang="en-US" sz="2800" b="1" dirty="0"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200" y="3581400"/>
            <a:ext cx="2209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Calibri" pitchFamily="34" charset="0"/>
              </a:rPr>
              <a:t>Retell </a:t>
            </a:r>
          </a:p>
          <a:p>
            <a:pPr algn="ctr"/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</a:rPr>
              <a:t>Key Details</a:t>
            </a:r>
          </a:p>
          <a:p>
            <a:pPr algn="ctr"/>
            <a:r>
              <a:rPr lang="en-US" sz="1600" b="1" i="1" dirty="0" smtClean="0">
                <a:latin typeface="Calibri" pitchFamily="34" charset="0"/>
              </a:rPr>
              <a:t>Oral Activity</a:t>
            </a:r>
          </a:p>
          <a:p>
            <a:pPr algn="ctr"/>
            <a:r>
              <a:rPr lang="en-US" sz="1600" i="1" dirty="0" smtClean="0">
                <a:latin typeface="Calibri" pitchFamily="34" charset="0"/>
              </a:rPr>
              <a:t>Natural sharing of what someone remembers about a text</a:t>
            </a:r>
            <a:endParaRPr lang="en-US" sz="2000" dirty="0" smtClean="0">
              <a:solidFill>
                <a:srgbClr val="FF0000"/>
              </a:solidFill>
              <a:latin typeface="Calibri" pitchFamily="34" charset="0"/>
            </a:endParaRPr>
          </a:p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Calibri" pitchFamily="34" charset="0"/>
              </a:rPr>
              <a:t>K-1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057400" y="3962400"/>
            <a:ext cx="20574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9900"/>
                </a:solidFill>
                <a:latin typeface="Calibri" pitchFamily="34" charset="0"/>
              </a:rPr>
              <a:t>Identify </a:t>
            </a:r>
          </a:p>
          <a:p>
            <a:pPr algn="ctr"/>
            <a:r>
              <a:rPr lang="en-US" sz="2000" dirty="0" smtClean="0">
                <a:solidFill>
                  <a:srgbClr val="009900"/>
                </a:solidFill>
                <a:latin typeface="Calibri" pitchFamily="34" charset="0"/>
              </a:rPr>
              <a:t>Focus of Specific Paragraphs</a:t>
            </a:r>
            <a:endParaRPr lang="en-US" dirty="0" smtClean="0">
              <a:solidFill>
                <a:srgbClr val="009900"/>
              </a:solidFill>
              <a:latin typeface="Calibri" pitchFamily="34" charset="0"/>
            </a:endParaRPr>
          </a:p>
          <a:p>
            <a:pPr algn="ctr"/>
            <a:r>
              <a:rPr lang="en-US" sz="2800" b="1" dirty="0" smtClean="0">
                <a:solidFill>
                  <a:srgbClr val="009900"/>
                </a:solidFill>
                <a:latin typeface="Calibri" pitchFamily="34" charset="0"/>
              </a:rPr>
              <a:t>2</a:t>
            </a:r>
            <a:r>
              <a:rPr lang="en-US" sz="2800" b="1" baseline="30000" dirty="0" smtClean="0">
                <a:solidFill>
                  <a:srgbClr val="009900"/>
                </a:solidFill>
                <a:latin typeface="Calibri" pitchFamily="34" charset="0"/>
              </a:rPr>
              <a:t>nd</a:t>
            </a:r>
            <a:r>
              <a:rPr lang="en-US" sz="2800" b="1" dirty="0" smtClean="0">
                <a:solidFill>
                  <a:srgbClr val="00CC66"/>
                </a:solidFill>
                <a:latin typeface="Calibri" pitchFamily="34" charset="0"/>
              </a:rPr>
              <a:t> </a:t>
            </a:r>
          </a:p>
          <a:p>
            <a:pPr algn="ctr"/>
            <a:endParaRPr lang="en-US" sz="24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86200" y="3810000"/>
            <a:ext cx="2743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9900"/>
                </a:solidFill>
                <a:latin typeface="Calibri" pitchFamily="34" charset="0"/>
              </a:rPr>
              <a:t>Recount -</a:t>
            </a:r>
            <a:r>
              <a:rPr lang="en-US" sz="2000" dirty="0" smtClean="0">
                <a:solidFill>
                  <a:srgbClr val="009900"/>
                </a:solidFill>
                <a:latin typeface="Calibri" pitchFamily="34" charset="0"/>
              </a:rPr>
              <a:t>Key Details</a:t>
            </a:r>
          </a:p>
          <a:p>
            <a:pPr algn="ctr"/>
            <a:r>
              <a:rPr lang="en-US" b="1" dirty="0" smtClean="0">
                <a:solidFill>
                  <a:srgbClr val="009900"/>
                </a:solidFill>
                <a:latin typeface="Calibri" pitchFamily="34" charset="0"/>
              </a:rPr>
              <a:t>Explain-</a:t>
            </a:r>
            <a:r>
              <a:rPr lang="en-US" sz="2000" dirty="0" smtClean="0">
                <a:solidFill>
                  <a:srgbClr val="009900"/>
                </a:solidFill>
                <a:latin typeface="Calibri" pitchFamily="34" charset="0"/>
              </a:rPr>
              <a:t>How They Support the Main Idea</a:t>
            </a:r>
          </a:p>
          <a:p>
            <a:pPr algn="ctr"/>
            <a:r>
              <a:rPr lang="en-US" sz="1600" b="1" i="1" dirty="0" smtClean="0">
                <a:latin typeface="Calibri" pitchFamily="34" charset="0"/>
              </a:rPr>
              <a:t>Oral or Written</a:t>
            </a:r>
          </a:p>
          <a:p>
            <a:pPr algn="ctr"/>
            <a:r>
              <a:rPr lang="en-US" sz="1600" i="1" dirty="0" smtClean="0">
                <a:latin typeface="Calibri" pitchFamily="34" charset="0"/>
              </a:rPr>
              <a:t>Chronological Order</a:t>
            </a:r>
          </a:p>
          <a:p>
            <a:pPr algn="ctr"/>
            <a:r>
              <a:rPr lang="en-US" sz="1600" i="1" dirty="0" smtClean="0">
                <a:latin typeface="Calibri" pitchFamily="34" charset="0"/>
              </a:rPr>
              <a:t>Past Tense Verbs</a:t>
            </a:r>
          </a:p>
          <a:p>
            <a:pPr algn="ctr"/>
            <a:r>
              <a:rPr lang="en-US" sz="1600" i="1" dirty="0" smtClean="0">
                <a:latin typeface="Calibri" pitchFamily="34" charset="0"/>
              </a:rPr>
              <a:t>Answers the 5Ws &amp; H</a:t>
            </a:r>
            <a:endParaRPr lang="en-US" sz="2000" dirty="0" smtClean="0">
              <a:solidFill>
                <a:srgbClr val="009900"/>
              </a:solidFill>
              <a:latin typeface="Calibri" pitchFamily="34" charset="0"/>
            </a:endParaRPr>
          </a:p>
          <a:p>
            <a:pPr algn="ctr"/>
            <a:r>
              <a:rPr lang="en-US" sz="2800" b="1" dirty="0" smtClean="0">
                <a:solidFill>
                  <a:srgbClr val="009900"/>
                </a:solidFill>
                <a:latin typeface="Calibri" pitchFamily="34" charset="0"/>
              </a:rPr>
              <a:t>3</a:t>
            </a:r>
            <a:r>
              <a:rPr lang="en-US" sz="2800" b="1" baseline="30000" dirty="0" smtClean="0">
                <a:solidFill>
                  <a:srgbClr val="009900"/>
                </a:solidFill>
                <a:latin typeface="Calibri" pitchFamily="34" charset="0"/>
              </a:rPr>
              <a:t>rd</a:t>
            </a:r>
            <a:r>
              <a:rPr lang="en-US" sz="2800" b="1" dirty="0" smtClean="0">
                <a:solidFill>
                  <a:srgbClr val="009900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53200" y="3352800"/>
            <a:ext cx="23622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7030A0"/>
                </a:solidFill>
                <a:latin typeface="Calibri" pitchFamily="34" charset="0"/>
              </a:rPr>
              <a:t>Summarize- </a:t>
            </a:r>
            <a:r>
              <a:rPr lang="en-US" sz="2000" dirty="0" smtClean="0">
                <a:solidFill>
                  <a:srgbClr val="7030A0"/>
                </a:solidFill>
                <a:latin typeface="Calibri" pitchFamily="34" charset="0"/>
              </a:rPr>
              <a:t>Explain how main idea is supported by key details</a:t>
            </a:r>
            <a:endParaRPr lang="en-US" dirty="0" smtClean="0">
              <a:solidFill>
                <a:srgbClr val="7030A0"/>
              </a:solidFill>
              <a:latin typeface="Calibri" pitchFamily="34" charset="0"/>
            </a:endParaRPr>
          </a:p>
          <a:p>
            <a:pPr algn="ctr"/>
            <a:r>
              <a:rPr lang="en-US" sz="1600" b="1" i="1" dirty="0" smtClean="0">
                <a:latin typeface="Calibri" pitchFamily="34" charset="0"/>
              </a:rPr>
              <a:t>Summary</a:t>
            </a:r>
          </a:p>
          <a:p>
            <a:pPr algn="ctr"/>
            <a:r>
              <a:rPr lang="en-US" sz="1600" i="1" dirty="0" smtClean="0">
                <a:latin typeface="Calibri" pitchFamily="34" charset="0"/>
              </a:rPr>
              <a:t>A shortened version of an original text, stating the main ideas and important details</a:t>
            </a:r>
            <a:r>
              <a:rPr lang="en-US" sz="1400" i="1" dirty="0" smtClean="0">
                <a:latin typeface="Calibri" pitchFamily="34" charset="0"/>
              </a:rPr>
              <a:t> </a:t>
            </a:r>
            <a:r>
              <a:rPr lang="en-US" sz="1600" i="1" dirty="0" smtClean="0">
                <a:latin typeface="Calibri" pitchFamily="34" charset="0"/>
              </a:rPr>
              <a:t>of the text with the same structure and order of the original</a:t>
            </a:r>
          </a:p>
          <a:p>
            <a:pPr algn="ctr"/>
            <a:r>
              <a:rPr lang="en-US" sz="2800" b="1" dirty="0" smtClean="0">
                <a:solidFill>
                  <a:srgbClr val="7030A0"/>
                </a:solidFill>
                <a:latin typeface="Calibri" pitchFamily="34" charset="0"/>
              </a:rPr>
              <a:t>4-5</a:t>
            </a:r>
          </a:p>
          <a:p>
            <a:pPr algn="ctr"/>
            <a:endParaRPr lang="en-US" sz="24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971800" y="228600"/>
            <a:ext cx="274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Calibri" pitchFamily="34" charset="0"/>
              </a:rPr>
              <a:t>(Main Idea)</a:t>
            </a:r>
            <a:endParaRPr lang="en-US" sz="3200" b="1" dirty="0"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48000" y="2971800"/>
            <a:ext cx="274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Calibri" pitchFamily="34" charset="0"/>
              </a:rPr>
              <a:t>(Summarizing)</a:t>
            </a:r>
            <a:endParaRPr lang="en-US" sz="3200" b="1" dirty="0">
              <a:latin typeface="Calibri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62400" y="1143000"/>
            <a:ext cx="21336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9900"/>
                </a:solidFill>
                <a:latin typeface="Calibri" pitchFamily="34" charset="0"/>
              </a:rPr>
              <a:t>Determine </a:t>
            </a:r>
          </a:p>
          <a:p>
            <a:pPr algn="ctr"/>
            <a:r>
              <a:rPr lang="en-US" b="1" dirty="0" smtClean="0">
                <a:solidFill>
                  <a:srgbClr val="009900"/>
                </a:solidFill>
                <a:latin typeface="Calibri" pitchFamily="34" charset="0"/>
              </a:rPr>
              <a:t>Main Idea</a:t>
            </a:r>
          </a:p>
          <a:p>
            <a:pPr algn="ctr"/>
            <a:r>
              <a:rPr lang="en-US" sz="2000" b="1" dirty="0" smtClean="0">
                <a:solidFill>
                  <a:srgbClr val="009900"/>
                </a:solidFill>
                <a:latin typeface="Calibri" pitchFamily="34" charset="0"/>
              </a:rPr>
              <a:t>3</a:t>
            </a:r>
            <a:r>
              <a:rPr lang="en-US" sz="2000" b="1" baseline="30000" dirty="0" smtClean="0">
                <a:solidFill>
                  <a:srgbClr val="009900"/>
                </a:solidFill>
                <a:latin typeface="Calibri" pitchFamily="34" charset="0"/>
              </a:rPr>
              <a:t>rd</a:t>
            </a:r>
            <a:endParaRPr lang="en-US" b="1" dirty="0" smtClean="0">
              <a:solidFill>
                <a:srgbClr val="0099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142999"/>
            <a:ext cx="7803910" cy="4119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914400"/>
          </a:xfrm>
          <a:ln w="12700">
            <a:noFill/>
          </a:ln>
        </p:spPr>
        <p:txBody>
          <a:bodyPr/>
          <a:lstStyle/>
          <a:p>
            <a:r>
              <a:rPr lang="en-US" sz="4000" b="1" dirty="0" smtClean="0">
                <a:latin typeface="Calibri" pitchFamily="34" charset="0"/>
              </a:rPr>
              <a:t>I can Identify the main topic. </a:t>
            </a:r>
            <a:br>
              <a:rPr lang="en-US" sz="4000" b="1" dirty="0" smtClean="0">
                <a:latin typeface="Calibri" pitchFamily="34" charset="0"/>
              </a:rPr>
            </a:br>
            <a:r>
              <a:rPr lang="en-US" sz="4000" b="1" dirty="0" smtClean="0">
                <a:latin typeface="Calibri" pitchFamily="34" charset="0"/>
              </a:rPr>
              <a:t>I can retell key details.</a:t>
            </a:r>
            <a:endParaRPr lang="en-US" sz="40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381000" y="1600200"/>
          <a:ext cx="8305800" cy="4360611"/>
        </p:xfrm>
        <a:graphic>
          <a:graphicData uri="http://schemas.openxmlformats.org/drawingml/2006/table">
            <a:tbl>
              <a:tblPr/>
              <a:tblGrid>
                <a:gridCol w="2076450"/>
                <a:gridCol w="884033"/>
                <a:gridCol w="5345317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1st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Identify the main topic.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Retell key details.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654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Kindergarten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With help from the teacher-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Identify the main topic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Retell key details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Pre- 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Use props to act out a text.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No attempt.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81000" y="10668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RI.K.2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610600" cy="914400"/>
          </a:xfrm>
          <a:ln w="12700">
            <a:noFill/>
          </a:ln>
        </p:spPr>
        <p:txBody>
          <a:bodyPr/>
          <a:lstStyle/>
          <a:p>
            <a:r>
              <a:rPr lang="en-US" sz="3600" b="1" dirty="0" smtClean="0">
                <a:latin typeface="Calibri" pitchFamily="34" charset="0"/>
              </a:rPr>
              <a:t>I can Identify the main topic. </a:t>
            </a:r>
            <a:br>
              <a:rPr lang="en-US" sz="3600" b="1" dirty="0" smtClean="0">
                <a:latin typeface="Calibri" pitchFamily="34" charset="0"/>
              </a:rPr>
            </a:br>
            <a:r>
              <a:rPr lang="en-US" sz="3600" b="1" dirty="0" smtClean="0">
                <a:latin typeface="Calibri" pitchFamily="34" charset="0"/>
              </a:rPr>
              <a:t>I can retell key details.</a:t>
            </a:r>
            <a:endParaRPr lang="en-US" sz="36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533400" y="1447800"/>
          <a:ext cx="8305800" cy="4770837"/>
        </p:xfrm>
        <a:graphic>
          <a:graphicData uri="http://schemas.openxmlformats.org/drawingml/2006/table">
            <a:tbl>
              <a:tblPr/>
              <a:tblGrid>
                <a:gridCol w="2076450"/>
                <a:gridCol w="666750"/>
                <a:gridCol w="5562600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Identify the main topic of a multi-paragraph text.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Identify the focus of specific paragraphs.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654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st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Identify the main topic.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Retell key details.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Kindergarten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With help from the teacher-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Identify the main topic.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Retell key details.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Pre- 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Use props to act out a text.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04800" y="3810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RI.1.2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610600" cy="914400"/>
          </a:xfrm>
          <a:ln w="12700">
            <a:noFill/>
          </a:ln>
        </p:spPr>
        <p:txBody>
          <a:bodyPr/>
          <a:lstStyle/>
          <a:p>
            <a:r>
              <a:rPr lang="en-US" sz="3200" b="1" dirty="0" smtClean="0">
                <a:latin typeface="Calibri" pitchFamily="34" charset="0"/>
              </a:rPr>
              <a:t>I can identify the main topic.</a:t>
            </a:r>
            <a:br>
              <a:rPr lang="en-US" sz="3200" b="1" dirty="0" smtClean="0">
                <a:latin typeface="Calibri" pitchFamily="34" charset="0"/>
              </a:rPr>
            </a:br>
            <a:r>
              <a:rPr lang="en-US" sz="3200" b="1" dirty="0" smtClean="0">
                <a:latin typeface="Calibri" pitchFamily="34" charset="0"/>
              </a:rPr>
              <a:t>I can identify the focus of specific paragraphs.</a:t>
            </a:r>
            <a:endParaRPr lang="en-US" sz="36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533400" y="1371600"/>
          <a:ext cx="8305800" cy="4867297"/>
        </p:xfrm>
        <a:graphic>
          <a:graphicData uri="http://schemas.openxmlformats.org/drawingml/2006/table">
            <a:tbl>
              <a:tblPr/>
              <a:tblGrid>
                <a:gridCol w="2076450"/>
                <a:gridCol w="590550"/>
                <a:gridCol w="5638800"/>
              </a:tblGrid>
              <a:tr h="11494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Determine the main idea of a text.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Recount key details and explain how they support the main idea.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654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Identify the main topic of a multi-paragraph text.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Identify the focus of specific paragraphs.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st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Identify the main topic.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Retell key details.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Kindergarten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With help from the teacher-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Identify the main topic.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Retell key details.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81000" y="2286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RI.2.2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610600" cy="914400"/>
          </a:xfrm>
          <a:ln w="12700">
            <a:noFill/>
          </a:ln>
        </p:spPr>
        <p:txBody>
          <a:bodyPr/>
          <a:lstStyle/>
          <a:p>
            <a:r>
              <a:rPr lang="en-US" sz="2800" b="1" dirty="0" smtClean="0">
                <a:latin typeface="Calibri" pitchFamily="34" charset="0"/>
              </a:rPr>
              <a:t>I can determine the main idea.</a:t>
            </a:r>
            <a:br>
              <a:rPr lang="en-US" sz="2800" b="1" dirty="0" smtClean="0">
                <a:latin typeface="Calibri" pitchFamily="34" charset="0"/>
              </a:rPr>
            </a:br>
            <a:r>
              <a:rPr lang="en-US" sz="2800" b="1" dirty="0" smtClean="0">
                <a:latin typeface="Calibri" pitchFamily="34" charset="0"/>
              </a:rPr>
              <a:t>I can recount the key details.</a:t>
            </a:r>
            <a:endParaRPr lang="en-US" sz="32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381000" y="1371600"/>
          <a:ext cx="8305800" cy="4867297"/>
        </p:xfrm>
        <a:graphic>
          <a:graphicData uri="http://schemas.openxmlformats.org/drawingml/2006/table">
            <a:tbl>
              <a:tblPr/>
              <a:tblGrid>
                <a:gridCol w="1828800"/>
                <a:gridCol w="762000"/>
                <a:gridCol w="5715000"/>
              </a:tblGrid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Determine the main idea of a text.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Explain how it is supported by key details.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Summarize the text.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1654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Determine the main idea of a text.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Recount key details and explain how they support the main idea.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Identify the main topic of a multi-paragraph text.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Identify the focus of specific paragraphs.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008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st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Identify the main topic.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Retell key details.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81000" y="2286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RI.3.2</a:t>
            </a:r>
            <a:endParaRPr lang="en-US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610600" cy="914400"/>
          </a:xfrm>
          <a:ln w="12700">
            <a:noFill/>
          </a:ln>
        </p:spPr>
        <p:txBody>
          <a:bodyPr/>
          <a:lstStyle/>
          <a:p>
            <a:r>
              <a:rPr lang="en-US" sz="3600" b="1" dirty="0" smtClean="0">
                <a:latin typeface="Calibri" pitchFamily="34" charset="0"/>
              </a:rPr>
              <a:t>I can determine the main idea.</a:t>
            </a:r>
            <a:r>
              <a:rPr lang="en-US" sz="4000" b="1" dirty="0" smtClean="0">
                <a:latin typeface="Calibri" pitchFamily="34" charset="0"/>
              </a:rPr>
              <a:t/>
            </a:r>
            <a:br>
              <a:rPr lang="en-US" sz="4000" b="1" dirty="0" smtClean="0">
                <a:latin typeface="Calibri" pitchFamily="34" charset="0"/>
              </a:rPr>
            </a:br>
            <a:r>
              <a:rPr lang="en-US" sz="3600" b="1" dirty="0" smtClean="0">
                <a:latin typeface="Calibri" pitchFamily="34" charset="0"/>
              </a:rPr>
              <a:t>I can summarize the text.</a:t>
            </a:r>
            <a:endParaRPr lang="en-US" sz="4000" b="1" dirty="0">
              <a:latin typeface="Calibri" pitchFamily="34" charset="0"/>
            </a:endParaRPr>
          </a:p>
        </p:txBody>
      </p:sp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381000" y="1143000"/>
          <a:ext cx="8610600" cy="5559552"/>
        </p:xfrm>
        <a:graphic>
          <a:graphicData uri="http://schemas.openxmlformats.org/drawingml/2006/table">
            <a:tbl>
              <a:tblPr/>
              <a:tblGrid>
                <a:gridCol w="1895912"/>
                <a:gridCol w="631971"/>
                <a:gridCol w="6082717"/>
              </a:tblGrid>
              <a:tr h="16050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Determine two or more main ideas of a text.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Explain how they are supported by key details.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Summarize the text.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3164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Determine the main idea of a text.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Explain how it is supported by key details.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Summarize the text.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244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Determine the main idea of a text.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Recount key details and explain how they support the main idea.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244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Identify the main topic of a multi-paragraph text.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Identify the focus of specific paragraphs.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6858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RI.4.2</a:t>
            </a:r>
            <a:endParaRPr lang="en-US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47" name="Group 99"/>
          <p:cNvGraphicFramePr>
            <a:graphicFrameLocks noGrp="1"/>
          </p:cNvGraphicFramePr>
          <p:nvPr>
            <p:ph type="tbl" idx="1"/>
          </p:nvPr>
        </p:nvGraphicFramePr>
        <p:xfrm>
          <a:off x="152400" y="990600"/>
          <a:ext cx="8839200" cy="5492496"/>
        </p:xfrm>
        <a:graphic>
          <a:graphicData uri="http://schemas.openxmlformats.org/drawingml/2006/table">
            <a:tbl>
              <a:tblPr/>
              <a:tblGrid>
                <a:gridCol w="1799129"/>
                <a:gridCol w="547561"/>
                <a:gridCol w="6492510"/>
              </a:tblGrid>
              <a:tr h="13701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6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Determine the central idea , explaining how it conveyed through key details.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Summarize the text without using personal opinions or judgments.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152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Determine two or more main ideas of a text.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Explain how they are supported by key details.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Summarize the text.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66"/>
                    </a:solidFill>
                  </a:tcPr>
                </a:tc>
              </a:tr>
              <a:tr h="13335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Determine the main idea of a text.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Explain how it is supported by key details.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Summarize the text.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12605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rd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Grade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Determine the main idea of a text.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</a:rPr>
                        <a:t>Recount key details and explain how they support the main idea.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2400" y="5334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RI.5.2</a:t>
            </a:r>
            <a:endParaRPr lang="en-US" sz="18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81000" y="0"/>
            <a:ext cx="8610600" cy="914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lang="en-US" sz="3200" b="1" dirty="0" smtClean="0">
                <a:latin typeface="Calibri" pitchFamily="34" charset="0"/>
              </a:rPr>
              <a:t>I can determine the main idea.</a:t>
            </a:r>
            <a:r>
              <a:rPr lang="en-US" sz="3600" b="1" dirty="0" smtClean="0">
                <a:latin typeface="Calibri" pitchFamily="34" charset="0"/>
              </a:rPr>
              <a:t/>
            </a:r>
            <a:br>
              <a:rPr lang="en-US" sz="3600" b="1" dirty="0" smtClean="0">
                <a:latin typeface="Calibri" pitchFamily="34" charset="0"/>
              </a:rPr>
            </a:br>
            <a:r>
              <a:rPr lang="en-US" sz="3200" b="1" dirty="0" smtClean="0">
                <a:latin typeface="Calibri" pitchFamily="34" charset="0"/>
              </a:rPr>
              <a:t>I can summarize the text.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614</Words>
  <Application>Microsoft Office PowerPoint</Application>
  <PresentationFormat>On-screen Show (4:3)</PresentationFormat>
  <Paragraphs>150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Slide 1</vt:lpstr>
      <vt:lpstr>Slide 2</vt:lpstr>
      <vt:lpstr>I can Identify the main topic.  I can retell key details.</vt:lpstr>
      <vt:lpstr>I can Identify the main topic.  I can retell key details.</vt:lpstr>
      <vt:lpstr>I can identify the main topic. I can identify the focus of specific paragraphs.</vt:lpstr>
      <vt:lpstr>I can determine the main idea. I can recount the key details.</vt:lpstr>
      <vt:lpstr>I can determine the main idea. I can summarize the text.</vt:lpstr>
      <vt:lpstr>Slide 8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Steppin’</dc:title>
  <dc:creator>RPS</dc:creator>
  <cp:lastModifiedBy>ST User</cp:lastModifiedBy>
  <cp:revision>42</cp:revision>
  <dcterms:created xsi:type="dcterms:W3CDTF">2013-10-11T01:59:06Z</dcterms:created>
  <dcterms:modified xsi:type="dcterms:W3CDTF">2016-01-04T19:39:46Z</dcterms:modified>
</cp:coreProperties>
</file>