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8" r:id="rId5"/>
    <p:sldId id="257" r:id="rId6"/>
    <p:sldId id="259" r:id="rId7"/>
    <p:sldId id="260" r:id="rId8"/>
    <p:sldId id="261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9906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2286000"/>
            <a:ext cx="2590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Ask &amp; Answer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Questions abou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 key details</a:t>
            </a:r>
            <a:endParaRPr lang="en-US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sz="1800" i="1" dirty="0" smtClean="0">
                <a:latin typeface="Calibri" pitchFamily="34" charset="0"/>
              </a:rPr>
              <a:t>K- with prompting</a:t>
            </a:r>
          </a:p>
          <a:p>
            <a:pPr algn="ctr"/>
            <a:r>
              <a:rPr lang="en-US" sz="1800" i="1" dirty="0" smtClean="0">
                <a:latin typeface="Calibri" pitchFamily="34" charset="0"/>
              </a:rPr>
              <a:t>1</a:t>
            </a:r>
            <a:r>
              <a:rPr lang="en-US" sz="1800" i="1" baseline="30000" dirty="0" smtClean="0">
                <a:latin typeface="Calibri" pitchFamily="34" charset="0"/>
              </a:rPr>
              <a:t>st</a:t>
            </a:r>
            <a:r>
              <a:rPr lang="en-US" sz="1800" i="1" dirty="0" smtClean="0">
                <a:latin typeface="Calibri" pitchFamily="34" charset="0"/>
              </a:rPr>
              <a:t>- no prompting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K-1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1066800"/>
            <a:ext cx="3200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9900"/>
                </a:solidFill>
                <a:latin typeface="Calibri" pitchFamily="34" charset="0"/>
              </a:rPr>
              <a:t>Ask &amp; Answer</a:t>
            </a:r>
          </a:p>
          <a:p>
            <a:pPr algn="ctr"/>
            <a:r>
              <a:rPr lang="en-US" dirty="0" smtClean="0">
                <a:solidFill>
                  <a:srgbClr val="009900"/>
                </a:solidFill>
                <a:latin typeface="Calibri" pitchFamily="34" charset="0"/>
              </a:rPr>
              <a:t>Questions to demonstrate understanding</a:t>
            </a:r>
          </a:p>
          <a:p>
            <a:pPr algn="ctr"/>
            <a:r>
              <a:rPr lang="en-US" sz="1800" i="1" dirty="0" smtClean="0">
                <a:latin typeface="Calibri" pitchFamily="34" charset="0"/>
              </a:rPr>
              <a:t>2</a:t>
            </a:r>
            <a:r>
              <a:rPr lang="en-US" sz="1800" i="1" baseline="30000" dirty="0" smtClean="0">
                <a:latin typeface="Calibri" pitchFamily="34" charset="0"/>
              </a:rPr>
              <a:t>nd</a:t>
            </a:r>
            <a:r>
              <a:rPr lang="en-US" sz="1800" i="1" dirty="0" smtClean="0">
                <a:latin typeface="Calibri" pitchFamily="34" charset="0"/>
              </a:rPr>
              <a:t> -Answers the 5Ws &amp; How</a:t>
            </a:r>
          </a:p>
          <a:p>
            <a:pPr algn="ctr"/>
            <a:r>
              <a:rPr lang="en-US" sz="1800" i="1" dirty="0" smtClean="0">
                <a:latin typeface="Calibri" pitchFamily="34" charset="0"/>
              </a:rPr>
              <a:t>3</a:t>
            </a:r>
            <a:r>
              <a:rPr lang="en-US" sz="1800" i="1" baseline="30000" dirty="0" smtClean="0">
                <a:latin typeface="Calibri" pitchFamily="34" charset="0"/>
              </a:rPr>
              <a:t>rd</a:t>
            </a:r>
            <a:r>
              <a:rPr lang="en-US" sz="1800" i="1" dirty="0" smtClean="0">
                <a:latin typeface="Calibri" pitchFamily="34" charset="0"/>
              </a:rPr>
              <a:t> – cite evidence from text</a:t>
            </a:r>
          </a:p>
          <a:p>
            <a:pPr algn="ctr"/>
            <a:r>
              <a:rPr lang="en-US" sz="2800" b="1" dirty="0" smtClean="0">
                <a:solidFill>
                  <a:srgbClr val="009900"/>
                </a:solidFill>
                <a:latin typeface="Calibri" pitchFamily="34" charset="0"/>
              </a:rPr>
              <a:t>2-3</a:t>
            </a:r>
            <a:endParaRPr lang="en-US" sz="3200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3622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Calibri" pitchFamily="34" charset="0"/>
              </a:rPr>
              <a:t>Explain &amp; Infer</a:t>
            </a:r>
          </a:p>
          <a:p>
            <a:pPr algn="ctr"/>
            <a:r>
              <a:rPr lang="en-US" sz="1800" i="1" dirty="0" smtClean="0">
                <a:latin typeface="Calibri" pitchFamily="34" charset="0"/>
              </a:rPr>
              <a:t>4</a:t>
            </a:r>
            <a:r>
              <a:rPr lang="en-US" sz="1800" i="1" baseline="30000" dirty="0" smtClean="0">
                <a:latin typeface="Calibri" pitchFamily="34" charset="0"/>
              </a:rPr>
              <a:t>th</a:t>
            </a:r>
            <a:r>
              <a:rPr lang="en-US" sz="1800" i="1" dirty="0" smtClean="0">
                <a:latin typeface="Calibri" pitchFamily="34" charset="0"/>
              </a:rPr>
              <a:t>- cite evidence from text</a:t>
            </a:r>
          </a:p>
          <a:p>
            <a:pPr algn="ctr"/>
            <a:r>
              <a:rPr lang="en-US" sz="1800" i="1" dirty="0" smtClean="0">
                <a:latin typeface="Calibri" pitchFamily="34" charset="0"/>
              </a:rPr>
              <a:t>5</a:t>
            </a:r>
            <a:r>
              <a:rPr lang="en-US" sz="1800" i="1" baseline="30000" dirty="0" smtClean="0">
                <a:latin typeface="Calibri" pitchFamily="34" charset="0"/>
              </a:rPr>
              <a:t>th</a:t>
            </a:r>
            <a:r>
              <a:rPr lang="en-US" sz="1800" i="1" dirty="0" smtClean="0">
                <a:latin typeface="Calibri" pitchFamily="34" charset="0"/>
              </a:rPr>
              <a:t>- quote accurately from text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4-5</a:t>
            </a:r>
            <a:endParaRPr lang="en-US" sz="28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Calibri" pitchFamily="34" charset="0"/>
              </a:rPr>
              <a:t>RI.1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228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(Close Reading)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1026" name="Picture 2" descr="https://switchboard.blob.core.windows.net/media/c6f3be83-c366-4986-8119-15b5ca8b7d2f-Close%20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86200"/>
            <a:ext cx="3195021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48400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4800" b="1" dirty="0" smtClean="0">
                <a:latin typeface="Calibri" pitchFamily="34" charset="0"/>
              </a:rPr>
              <a:t>I can read closely.</a:t>
            </a:r>
            <a:endParaRPr lang="en-US" sz="4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05800" cy="4979714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key details in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 key details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Talk about the story.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 attempt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4800" b="1" dirty="0" smtClean="0">
                <a:latin typeface="Calibri" pitchFamily="34" charset="0"/>
              </a:rPr>
              <a:t>I can read closely.</a:t>
            </a:r>
            <a:endParaRPr lang="en-US" sz="4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05800" cy="5233057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2nd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what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where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how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to 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key details in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 key details in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Talk about the story.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4800" b="1" dirty="0" smtClean="0">
                <a:latin typeface="Calibri" pitchFamily="34" charset="0"/>
              </a:rPr>
              <a:t>I can read closely.</a:t>
            </a:r>
            <a:endParaRPr lang="en-US" sz="4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05800" cy="4867297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When answering questions, cite evidence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what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where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how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to 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524000"/>
          </a:xfrm>
          <a:ln w="12700">
            <a:noFill/>
          </a:ln>
        </p:spPr>
        <p:txBody>
          <a:bodyPr/>
          <a:lstStyle/>
          <a:p>
            <a:r>
              <a:rPr lang="en-US" sz="4800" b="1" dirty="0" smtClean="0">
                <a:latin typeface="Calibri" pitchFamily="34" charset="0"/>
              </a:rPr>
              <a:t>I can read closely.  </a:t>
            </a:r>
            <a:endParaRPr lang="en-US" sz="4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8305800" cy="4540802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details and examples from the text to explain or infer.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When answering questions, cite evidence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what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where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how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to 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Grade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524000"/>
          </a:xfrm>
          <a:ln w="12700">
            <a:noFill/>
          </a:ln>
        </p:spPr>
        <p:txBody>
          <a:bodyPr/>
          <a:lstStyle/>
          <a:p>
            <a:r>
              <a:rPr lang="en-US" sz="4800" b="1" dirty="0" smtClean="0">
                <a:latin typeface="Calibri" pitchFamily="34" charset="0"/>
              </a:rPr>
              <a:t>I can read closely.</a:t>
            </a:r>
            <a:endParaRPr lang="en-US" sz="4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305800" cy="4697685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Quote accurately from the text to explain or infer.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details and examples from the text to explain or infer.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When answering questions, cite evidence from the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what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where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why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how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to 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Answer questions about a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524000"/>
          </a:xfrm>
          <a:ln w="12700">
            <a:noFill/>
          </a:ln>
        </p:spPr>
        <p:txBody>
          <a:bodyPr/>
          <a:lstStyle/>
          <a:p>
            <a:r>
              <a:rPr lang="en-US" sz="4800" b="1" dirty="0" smtClean="0">
                <a:latin typeface="Calibri" pitchFamily="34" charset="0"/>
              </a:rPr>
              <a:t>I can read closely.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RI.5.1</a:t>
            </a:r>
            <a:endParaRPr lang="en-US" sz="1800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idx="1"/>
          </p:nvPr>
        </p:nvSpPr>
        <p:spPr/>
      </p:sp>
      <p:graphicFrame>
        <p:nvGraphicFramePr>
          <p:cNvPr id="6" name="Group 99"/>
          <p:cNvGraphicFramePr>
            <a:graphicFrameLocks/>
          </p:cNvGraphicFramePr>
          <p:nvPr/>
        </p:nvGraphicFramePr>
        <p:xfrm>
          <a:off x="457200" y="1600200"/>
          <a:ext cx="8305800" cy="4624533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Cite evidence from the text to support analysis of what the text says as well inferences drawn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Quote accurately from the text to explain or infer.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details and examples from the text to explain or infer.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Ask questions about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When answering questions, cite evidence from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524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read closely.</vt:lpstr>
      <vt:lpstr>I can read closely.</vt:lpstr>
      <vt:lpstr>I can read closely.</vt:lpstr>
      <vt:lpstr>I can read closely.  </vt:lpstr>
      <vt:lpstr>I can read closely.</vt:lpstr>
      <vt:lpstr>I can read closely.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20</cp:revision>
  <dcterms:created xsi:type="dcterms:W3CDTF">2013-10-11T01:59:06Z</dcterms:created>
  <dcterms:modified xsi:type="dcterms:W3CDTF">2016-01-04T19:39:32Z</dcterms:modified>
</cp:coreProperties>
</file>