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6" r:id="rId4"/>
    <p:sldId id="258" r:id="rId5"/>
    <p:sldId id="257" r:id="rId6"/>
    <p:sldId id="259" r:id="rId7"/>
    <p:sldId id="260" r:id="rId8"/>
    <p:sldId id="261" r:id="rId9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6699FF"/>
    <a:srgbClr val="00CC66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96" d="100"/>
          <a:sy n="96" d="100"/>
        </p:scale>
        <p:origin x="-1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8A8E3-69CE-490E-BEE6-823B781873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86F194-34EF-48AB-8041-9D3ACADB63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492E3C-2B57-4060-B0FF-A5F19D09F0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122C01B-2652-455B-B111-2104F4FA01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4FE1C2-94CC-4F8E-9B86-C0F8F1C5AB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D37373-DD66-4511-87CE-9DC3C5A489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0CA9E8-808A-4408-8EF6-DE0FBCC23D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A5FE6-A23C-4C14-A2A1-7CC69BC6A8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DB362B-7D6B-498A-82E5-A5CEFCC0DB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E08D5-8EEE-4512-83AB-B883076B0A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DE72F7-9C0A-4327-BB0C-19BDE823FA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985AE-1E9C-4D61-B22C-6D2BB1633E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4F30F87-3D5B-40A5-93F4-A242BBA9195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/>
          <p:nvPr/>
        </p:nvCxnSpPr>
        <p:spPr>
          <a:xfrm>
            <a:off x="304800" y="990600"/>
            <a:ext cx="8382000" cy="1588"/>
          </a:xfrm>
          <a:prstGeom prst="straightConnector1">
            <a:avLst/>
          </a:prstGeom>
          <a:ln w="177800"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" y="2286000"/>
            <a:ext cx="25908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Calibri" pitchFamily="34" charset="0"/>
              </a:rPr>
              <a:t>Ask &amp; Answer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  <a:latin typeface="Calibri" pitchFamily="34" charset="0"/>
              </a:rPr>
              <a:t>Questions abou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t key details</a:t>
            </a:r>
            <a:endParaRPr lang="en-US" sz="2400" dirty="0" smtClean="0">
              <a:solidFill>
                <a:srgbClr val="FF0000"/>
              </a:solidFill>
              <a:latin typeface="Calibri" pitchFamily="34" charset="0"/>
            </a:endParaRPr>
          </a:p>
          <a:p>
            <a:pPr algn="ctr"/>
            <a:r>
              <a:rPr lang="en-US" sz="1800" i="1" dirty="0" smtClean="0">
                <a:latin typeface="Calibri" pitchFamily="34" charset="0"/>
              </a:rPr>
              <a:t>K- with prompting</a:t>
            </a:r>
          </a:p>
          <a:p>
            <a:pPr algn="ctr"/>
            <a:r>
              <a:rPr lang="en-US" sz="1800" i="1" dirty="0" smtClean="0">
                <a:latin typeface="Calibri" pitchFamily="34" charset="0"/>
              </a:rPr>
              <a:t>1</a:t>
            </a:r>
            <a:r>
              <a:rPr lang="en-US" sz="1800" i="1" baseline="30000" dirty="0" smtClean="0">
                <a:latin typeface="Calibri" pitchFamily="34" charset="0"/>
              </a:rPr>
              <a:t>st</a:t>
            </a:r>
            <a:r>
              <a:rPr lang="en-US" sz="1800" i="1" dirty="0" smtClean="0">
                <a:latin typeface="Calibri" pitchFamily="34" charset="0"/>
              </a:rPr>
              <a:t>- no prompting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Calibri" pitchFamily="34" charset="0"/>
              </a:rPr>
              <a:t>K-1</a:t>
            </a:r>
          </a:p>
          <a:p>
            <a:pPr algn="ctr"/>
            <a:endParaRPr lang="en-US" sz="24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43200" y="1066800"/>
            <a:ext cx="32004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9900"/>
                </a:solidFill>
                <a:latin typeface="Calibri" pitchFamily="34" charset="0"/>
              </a:rPr>
              <a:t>Ask &amp; Answer</a:t>
            </a:r>
          </a:p>
          <a:p>
            <a:pPr algn="ctr"/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Questions to demonstrate understanding</a:t>
            </a:r>
          </a:p>
          <a:p>
            <a:pPr algn="ctr"/>
            <a:r>
              <a:rPr lang="en-US" sz="1800" i="1" dirty="0" smtClean="0">
                <a:latin typeface="Calibri" pitchFamily="34" charset="0"/>
              </a:rPr>
              <a:t>2</a:t>
            </a:r>
            <a:r>
              <a:rPr lang="en-US" sz="1800" i="1" baseline="30000" dirty="0" smtClean="0">
                <a:latin typeface="Calibri" pitchFamily="34" charset="0"/>
              </a:rPr>
              <a:t>nd</a:t>
            </a:r>
            <a:r>
              <a:rPr lang="en-US" sz="1800" i="1" dirty="0" smtClean="0">
                <a:latin typeface="Calibri" pitchFamily="34" charset="0"/>
              </a:rPr>
              <a:t> -Answers the 5Ws &amp; How</a:t>
            </a:r>
          </a:p>
          <a:p>
            <a:pPr algn="ctr"/>
            <a:r>
              <a:rPr lang="en-US" sz="1800" i="1" dirty="0" smtClean="0">
                <a:latin typeface="Calibri" pitchFamily="34" charset="0"/>
              </a:rPr>
              <a:t>3</a:t>
            </a:r>
            <a:r>
              <a:rPr lang="en-US" sz="1800" i="1" baseline="30000" dirty="0" smtClean="0">
                <a:latin typeface="Calibri" pitchFamily="34" charset="0"/>
              </a:rPr>
              <a:t>rd</a:t>
            </a:r>
            <a:r>
              <a:rPr lang="en-US" sz="1800" i="1" dirty="0" smtClean="0">
                <a:latin typeface="Calibri" pitchFamily="34" charset="0"/>
              </a:rPr>
              <a:t> – cite evidence from text</a:t>
            </a:r>
          </a:p>
          <a:p>
            <a:pPr algn="ctr"/>
            <a:r>
              <a:rPr lang="en-US" sz="2800" b="1" dirty="0" smtClean="0">
                <a:solidFill>
                  <a:srgbClr val="009900"/>
                </a:solidFill>
                <a:latin typeface="Calibri" pitchFamily="34" charset="0"/>
              </a:rPr>
              <a:t>2-3</a:t>
            </a:r>
            <a:endParaRPr lang="en-US" sz="3200" b="1" dirty="0" smtClean="0">
              <a:solidFill>
                <a:srgbClr val="009900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91200" y="2362200"/>
            <a:ext cx="320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7030A0"/>
                </a:solidFill>
                <a:latin typeface="Calibri" pitchFamily="34" charset="0"/>
              </a:rPr>
              <a:t>Explain &amp; Infer</a:t>
            </a:r>
          </a:p>
          <a:p>
            <a:pPr algn="ctr"/>
            <a:r>
              <a:rPr lang="en-US" sz="1800" i="1" dirty="0" smtClean="0">
                <a:latin typeface="Calibri" pitchFamily="34" charset="0"/>
              </a:rPr>
              <a:t>4</a:t>
            </a:r>
            <a:r>
              <a:rPr lang="en-US" sz="1800" i="1" baseline="30000" dirty="0" smtClean="0">
                <a:latin typeface="Calibri" pitchFamily="34" charset="0"/>
              </a:rPr>
              <a:t>th</a:t>
            </a:r>
            <a:r>
              <a:rPr lang="en-US" sz="1800" i="1" dirty="0" smtClean="0">
                <a:latin typeface="Calibri" pitchFamily="34" charset="0"/>
              </a:rPr>
              <a:t>- cite evidence from text</a:t>
            </a:r>
          </a:p>
          <a:p>
            <a:pPr algn="ctr"/>
            <a:r>
              <a:rPr lang="en-US" sz="1800" i="1" dirty="0" smtClean="0">
                <a:latin typeface="Calibri" pitchFamily="34" charset="0"/>
              </a:rPr>
              <a:t>5</a:t>
            </a:r>
            <a:r>
              <a:rPr lang="en-US" sz="1800" i="1" baseline="30000" dirty="0" smtClean="0">
                <a:latin typeface="Calibri" pitchFamily="34" charset="0"/>
              </a:rPr>
              <a:t>th</a:t>
            </a:r>
            <a:r>
              <a:rPr lang="en-US" sz="1800" i="1" dirty="0" smtClean="0">
                <a:latin typeface="Calibri" pitchFamily="34" charset="0"/>
              </a:rPr>
              <a:t>- quote accurately from text</a:t>
            </a:r>
          </a:p>
          <a:p>
            <a:pPr algn="ctr"/>
            <a:r>
              <a:rPr lang="en-US" sz="2800" b="1" dirty="0" smtClean="0">
                <a:solidFill>
                  <a:srgbClr val="7030A0"/>
                </a:solidFill>
                <a:latin typeface="Calibri" pitchFamily="34" charset="0"/>
              </a:rPr>
              <a:t>4-5</a:t>
            </a:r>
            <a:endParaRPr lang="en-US" sz="2800" b="1" dirty="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1524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Calibri" pitchFamily="34" charset="0"/>
              </a:rPr>
              <a:t>RI.1</a:t>
            </a:r>
            <a:endParaRPr lang="en-US" sz="2800" b="1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667000" y="228600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Calibri" pitchFamily="34" charset="0"/>
              </a:rPr>
              <a:t>(Close Reading)</a:t>
            </a:r>
            <a:endParaRPr lang="en-US" sz="3200" b="1" dirty="0">
              <a:latin typeface="Calibri" pitchFamily="34" charset="0"/>
            </a:endParaRPr>
          </a:p>
        </p:txBody>
      </p:sp>
      <p:pic>
        <p:nvPicPr>
          <p:cNvPr id="1026" name="Picture 2" descr="https://switchboard.blob.core.windows.net/media/c6f3be83-c366-4986-8119-15b5ca8b7d2f-Close%20Read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3886200"/>
            <a:ext cx="3195021" cy="251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838200"/>
            <a:ext cx="8484009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772400" cy="914400"/>
          </a:xfrm>
          <a:ln w="12700">
            <a:noFill/>
          </a:ln>
        </p:spPr>
        <p:txBody>
          <a:bodyPr/>
          <a:lstStyle/>
          <a:p>
            <a:r>
              <a:rPr lang="en-US" sz="4800" b="1" dirty="0" smtClean="0">
                <a:latin typeface="Calibri" pitchFamily="34" charset="0"/>
              </a:rPr>
              <a:t>I can read closely.</a:t>
            </a:r>
            <a:endParaRPr lang="en-US" sz="48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533400" y="1447800"/>
          <a:ext cx="8305800" cy="4979714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1st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Ask questions about key details in a text.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Answer questions about  key details in a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65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Kindergarten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With help from the teacher-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Ask questions about a text.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Answer questions about a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Pre- 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Talk about the story.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No attempt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9906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RI.K.1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772400" cy="914400"/>
          </a:xfrm>
          <a:ln w="12700">
            <a:noFill/>
          </a:ln>
        </p:spPr>
        <p:txBody>
          <a:bodyPr/>
          <a:lstStyle/>
          <a:p>
            <a:r>
              <a:rPr lang="en-US" sz="4800" b="1" dirty="0" smtClean="0">
                <a:latin typeface="Calibri" pitchFamily="34" charset="0"/>
              </a:rPr>
              <a:t>I can read closely.</a:t>
            </a:r>
            <a:endParaRPr lang="en-US" sz="48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533400" y="1447800"/>
          <a:ext cx="8305800" cy="5233057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2nd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who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, 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what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, 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where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, 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when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, 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why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 and 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how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 to ask questions about a text.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Answer questions about a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65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1st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Ask questions about key details in a text.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Answer questions about  key details in a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Kindergarten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With help from the teacher-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Ask questions about a text.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Answer questions about a text.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Pre- 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Talk about the story.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9906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RI.1.1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772400" cy="914400"/>
          </a:xfrm>
          <a:ln w="12700">
            <a:noFill/>
          </a:ln>
        </p:spPr>
        <p:txBody>
          <a:bodyPr/>
          <a:lstStyle/>
          <a:p>
            <a:r>
              <a:rPr lang="en-US" sz="4800" b="1" dirty="0" smtClean="0">
                <a:latin typeface="Calibri" pitchFamily="34" charset="0"/>
              </a:rPr>
              <a:t>I can read closely.</a:t>
            </a:r>
            <a:endParaRPr lang="en-US" sz="48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533400" y="1447800"/>
          <a:ext cx="8305800" cy="4867297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Ask questions about a text.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When answering questions, cite evidence from the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65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who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, 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what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, 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where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, 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when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, 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why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 and 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how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 to ask questions about a text.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Answer questions about a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st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Ask questions about a text.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Answer questions about a text.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Kindergarten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With help from the teacher-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Ask questions about a text.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Answer questions about a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9906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RI.2.1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458200" cy="1524000"/>
          </a:xfrm>
          <a:ln w="12700">
            <a:noFill/>
          </a:ln>
        </p:spPr>
        <p:txBody>
          <a:bodyPr/>
          <a:lstStyle/>
          <a:p>
            <a:r>
              <a:rPr lang="en-US" sz="4800" b="1" dirty="0" smtClean="0">
                <a:latin typeface="Calibri" pitchFamily="34" charset="0"/>
              </a:rPr>
              <a:t>I can read closely.  </a:t>
            </a:r>
            <a:endParaRPr lang="en-US" sz="48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457200" y="1752600"/>
          <a:ext cx="8305800" cy="4540802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details and examples from the text to explain or infer.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65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Ask questions about a text.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When answering questions, cite evidence from the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who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, 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what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, 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where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, 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when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, 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why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 and 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how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 to ask questions about a text.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Answer questions about a text.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st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Grade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Ask questions about a text.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Answer questions about a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81000" y="9906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RI.3.1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772400" cy="1524000"/>
          </a:xfrm>
          <a:ln w="12700">
            <a:noFill/>
          </a:ln>
        </p:spPr>
        <p:txBody>
          <a:bodyPr/>
          <a:lstStyle/>
          <a:p>
            <a:r>
              <a:rPr lang="en-US" sz="4800" b="1" dirty="0" smtClean="0">
                <a:latin typeface="Calibri" pitchFamily="34" charset="0"/>
              </a:rPr>
              <a:t>I can read closely.</a:t>
            </a:r>
            <a:endParaRPr lang="en-US" sz="48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305800" cy="4697685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Quote accurately from the text to explain or infer.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65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details and examples from the text to explain or infer.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Ask questions about a text.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When answering questions, cite evidence from the text.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who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, 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what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, 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where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, 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when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, 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why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 and 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how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 to ask questions about a text.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Answer questions about a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9906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RI.4.1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772400" cy="1524000"/>
          </a:xfrm>
          <a:ln w="12700">
            <a:noFill/>
          </a:ln>
        </p:spPr>
        <p:txBody>
          <a:bodyPr/>
          <a:lstStyle/>
          <a:p>
            <a:r>
              <a:rPr lang="en-US" sz="4800" b="1" dirty="0" smtClean="0">
                <a:latin typeface="Calibri" pitchFamily="34" charset="0"/>
              </a:rPr>
              <a:t>I can read closely.</a:t>
            </a:r>
            <a:endParaRPr lang="en-US" sz="4800" b="1" dirty="0">
              <a:latin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9906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RI.5.1</a:t>
            </a:r>
            <a:endParaRPr lang="en-US" sz="1800" dirty="0"/>
          </a:p>
        </p:txBody>
      </p:sp>
      <p:sp>
        <p:nvSpPr>
          <p:cNvPr id="5" name="Table Placeholder 4"/>
          <p:cNvSpPr>
            <a:spLocks noGrp="1"/>
          </p:cNvSpPr>
          <p:nvPr>
            <p:ph type="tbl" idx="1"/>
          </p:nvPr>
        </p:nvSpPr>
        <p:spPr/>
      </p:sp>
      <p:graphicFrame>
        <p:nvGraphicFramePr>
          <p:cNvPr id="6" name="Group 99"/>
          <p:cNvGraphicFramePr>
            <a:graphicFrameLocks/>
          </p:cNvGraphicFramePr>
          <p:nvPr/>
        </p:nvGraphicFramePr>
        <p:xfrm>
          <a:off x="457200" y="1600200"/>
          <a:ext cx="8305800" cy="4624533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6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Cite evidence from the text to support analysis of what the text says as well inferences drawn from the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65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Quote accurately from the text to explain or infer.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details and examples from the text to explain or infer.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Ask questions about a text.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When answering questions, cite evidence from the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524</Words>
  <Application>Microsoft Office PowerPoint</Application>
  <PresentationFormat>On-screen Show (4:3)</PresentationFormat>
  <Paragraphs>120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Slide 1</vt:lpstr>
      <vt:lpstr>Slide 2</vt:lpstr>
      <vt:lpstr>I can read closely.</vt:lpstr>
      <vt:lpstr>I can read closely.</vt:lpstr>
      <vt:lpstr>I can read closely.</vt:lpstr>
      <vt:lpstr>I can read closely.  </vt:lpstr>
      <vt:lpstr>I can read closely.</vt:lpstr>
      <vt:lpstr>I can read closely.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Steppin’</dc:title>
  <dc:creator>RPS</dc:creator>
  <cp:lastModifiedBy>ST User</cp:lastModifiedBy>
  <cp:revision>20</cp:revision>
  <dcterms:created xsi:type="dcterms:W3CDTF">2013-10-11T01:59:06Z</dcterms:created>
  <dcterms:modified xsi:type="dcterms:W3CDTF">2016-01-04T19:39:32Z</dcterms:modified>
</cp:coreProperties>
</file>