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12" y="-90"/>
      </p:cViewPr>
      <p:guideLst>
        <p:guide orient="horz" pos="2880"/>
        <p:guide pos="2160"/>
      </p:guideLst>
    </p:cSldViewPr>
  </p:slideViewPr>
  <p:notesTextViewPr>
    <p:cViewPr>
      <p:scale>
        <a:sx n="100" d="100"/>
        <a:sy n="100" d="100"/>
      </p:scale>
      <p:origin x="0" y="72"/>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1B819B-00EA-4986-83EC-57B849720456}" type="datetimeFigureOut">
              <a:rPr lang="en-US" smtClean="0"/>
              <a:pPr/>
              <a:t>9/8/2015</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AF4DBD-784E-4A47-B894-EFED93A341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Diverse formats to include: numbers, narrative, images, graphics,</a:t>
            </a:r>
            <a:r>
              <a:rPr lang="en-US" baseline="0" dirty="0" smtClean="0"/>
              <a:t> written, mixed media or spoken – for the text used looking towards nonfiction text features (real photographs, diagrams, captions, cut outs, etc) Questions in the top box will be used at the end of the lesson to explain </a:t>
            </a:r>
            <a:r>
              <a:rPr lang="en-US" baseline="0" smtClean="0"/>
              <a:t>how  </a:t>
            </a:r>
            <a:r>
              <a:rPr lang="en-US" baseline="0" dirty="0" smtClean="0"/>
              <a:t>diverse formats contribute to the understanding of a text. </a:t>
            </a:r>
            <a:endParaRPr lang="en-US" dirty="0" smtClean="0"/>
          </a:p>
          <a:p>
            <a:endParaRPr lang="en-US" dirty="0"/>
          </a:p>
        </p:txBody>
      </p:sp>
      <p:sp>
        <p:nvSpPr>
          <p:cNvPr id="4" name="Slide Number Placeholder 3"/>
          <p:cNvSpPr>
            <a:spLocks noGrp="1"/>
          </p:cNvSpPr>
          <p:nvPr>
            <p:ph type="sldNum" sz="quarter" idx="10"/>
          </p:nvPr>
        </p:nvSpPr>
        <p:spPr/>
        <p:txBody>
          <a:bodyPr/>
          <a:lstStyle/>
          <a:p>
            <a:fld id="{34AF4DBD-784E-4A47-B894-EFED93A341C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Summary statement is used to summarize information learned from different sources. </a:t>
            </a:r>
          </a:p>
          <a:p>
            <a:r>
              <a:rPr lang="en-US" baseline="0" dirty="0" smtClean="0"/>
              <a:t>Digital source : https://www.youtube.com/watch?v=ab3VwpVkgSc</a:t>
            </a:r>
          </a:p>
          <a:p>
            <a:r>
              <a:rPr lang="en-US" baseline="0" dirty="0" smtClean="0"/>
              <a:t>Text Source: Ch2-3 Fact Tracker, </a:t>
            </a:r>
            <a:r>
              <a:rPr lang="en-US" sz="1200" kern="1200" dirty="0" smtClean="0">
                <a:solidFill>
                  <a:schemeClr val="tx1"/>
                </a:solidFill>
                <a:latin typeface="+mn-lt"/>
                <a:ea typeface="+mn-ea"/>
                <a:cs typeface="+mn-cs"/>
              </a:rPr>
              <a:t>p. 30 </a:t>
            </a:r>
            <a:r>
              <a:rPr lang="en-US" sz="1200" u="sng" kern="1200" dirty="0" smtClean="0">
                <a:solidFill>
                  <a:schemeClr val="tx1"/>
                </a:solidFill>
                <a:latin typeface="+mn-lt"/>
                <a:ea typeface="+mn-ea"/>
                <a:cs typeface="+mn-cs"/>
              </a:rPr>
              <a:t>Adventures in Middle Ages</a:t>
            </a:r>
            <a:r>
              <a:rPr lang="en-US" sz="1200" kern="1200" dirty="0" smtClean="0">
                <a:solidFill>
                  <a:schemeClr val="tx1"/>
                </a:solidFill>
                <a:latin typeface="+mn-lt"/>
                <a:ea typeface="+mn-ea"/>
                <a:cs typeface="+mn-cs"/>
              </a:rPr>
              <a:t>, p. 42 </a:t>
            </a:r>
            <a:r>
              <a:rPr lang="en-US" sz="1200" u="sng" kern="1200" dirty="0" smtClean="0">
                <a:solidFill>
                  <a:schemeClr val="tx1"/>
                </a:solidFill>
                <a:latin typeface="+mn-lt"/>
                <a:ea typeface="+mn-ea"/>
                <a:cs typeface="+mn-cs"/>
              </a:rPr>
              <a:t>Castles and Knights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AF4DBD-784E-4A47-B894-EFED93A341C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809E7-BCC5-42F2-B9E0-523301B682C2}"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809E7-BCC5-42F2-B9E0-523301B682C2}"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809E7-BCC5-42F2-B9E0-523301B682C2}"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809E7-BCC5-42F2-B9E0-523301B682C2}"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809E7-BCC5-42F2-B9E0-523301B682C2}"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809E7-BCC5-42F2-B9E0-523301B682C2}"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809E7-BCC5-42F2-B9E0-523301B682C2}" type="datetimeFigureOut">
              <a:rPr lang="en-US" smtClean="0"/>
              <a:pPr/>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809E7-BCC5-42F2-B9E0-523301B682C2}" type="datetimeFigureOut">
              <a:rPr lang="en-US" smtClean="0"/>
              <a:pPr/>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809E7-BCC5-42F2-B9E0-523301B682C2}" type="datetimeFigureOut">
              <a:rPr lang="en-US" smtClean="0"/>
              <a:pPr/>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809E7-BCC5-42F2-B9E0-523301B682C2}"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809E7-BCC5-42F2-B9E0-523301B682C2}"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6BC93-1E56-4723-A5EA-F57808F2EF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8A809E7-BCC5-42F2-B9E0-523301B682C2}" type="datetimeFigureOut">
              <a:rPr lang="en-US" smtClean="0"/>
              <a:pPr/>
              <a:t>9/8/2015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696BC93-1E56-4723-A5EA-F57808F2EF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6858000" cy="685800"/>
          </a:xfrm>
        </p:spPr>
        <p:txBody>
          <a:bodyPr>
            <a:normAutofit/>
          </a:bodyPr>
          <a:lstStyle/>
          <a:p>
            <a:pPr algn="l"/>
            <a:r>
              <a:rPr lang="en-US" sz="3200" dirty="0" smtClean="0">
                <a:latin typeface="Cedarville Pnkfun1 Cursive" pitchFamily="2" charset="0"/>
              </a:rPr>
              <a:t>Name:             </a:t>
            </a:r>
            <a:endParaRPr lang="en-US" sz="3200" dirty="0">
              <a:latin typeface="Aharoni" pitchFamily="2" charset="-79"/>
              <a:cs typeface="Aharoni" pitchFamily="2" charset="-79"/>
            </a:endParaRPr>
          </a:p>
        </p:txBody>
      </p:sp>
      <p:sp>
        <p:nvSpPr>
          <p:cNvPr id="3" name="Subtitle 2"/>
          <p:cNvSpPr>
            <a:spLocks noGrp="1"/>
          </p:cNvSpPr>
          <p:nvPr>
            <p:ph type="subTitle" idx="1"/>
          </p:nvPr>
        </p:nvSpPr>
        <p:spPr>
          <a:xfrm>
            <a:off x="228600" y="914400"/>
            <a:ext cx="6324600" cy="762000"/>
          </a:xfrm>
        </p:spPr>
        <p:txBody>
          <a:bodyPr>
            <a:normAutofit fontScale="70000" lnSpcReduction="20000"/>
          </a:bodyPr>
          <a:lstStyle/>
          <a:p>
            <a:r>
              <a:rPr lang="en-US" dirty="0" smtClean="0">
                <a:solidFill>
                  <a:schemeClr val="tx1"/>
                </a:solidFill>
                <a:latin typeface="KG Fall For You" pitchFamily="2" charset="0"/>
              </a:rPr>
              <a:t>I can interpret information presented in diverse formats and explain how it contributes to the understanding of a text. </a:t>
            </a:r>
            <a:endParaRPr lang="en-US" dirty="0">
              <a:solidFill>
                <a:schemeClr val="tx1"/>
              </a:solidFill>
              <a:latin typeface="KG Fall For You" pitchFamily="2" charset="0"/>
            </a:endParaRPr>
          </a:p>
        </p:txBody>
      </p:sp>
      <p:cxnSp>
        <p:nvCxnSpPr>
          <p:cNvPr id="5" name="Straight Connector 4"/>
          <p:cNvCxnSpPr/>
          <p:nvPr/>
        </p:nvCxnSpPr>
        <p:spPr>
          <a:xfrm>
            <a:off x="1447800" y="685800"/>
            <a:ext cx="5105400" cy="0"/>
          </a:xfrm>
          <a:prstGeom prst="line">
            <a:avLst/>
          </a:prstGeom>
          <a:ln w="28575"/>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28600" y="1600200"/>
            <a:ext cx="6477000" cy="4801314"/>
          </a:xfrm>
          <a:prstGeom prst="rect">
            <a:avLst/>
          </a:prstGeom>
          <a:noFill/>
          <a:ln>
            <a:solidFill>
              <a:schemeClr val="tx1"/>
            </a:solidFill>
          </a:ln>
        </p:spPr>
        <p:txBody>
          <a:bodyPr wrap="square" rtlCol="0">
            <a:spAutoFit/>
          </a:bodyPr>
          <a:lstStyle/>
          <a:p>
            <a:r>
              <a:rPr lang="en-US" dirty="0" smtClean="0">
                <a:latin typeface="KG Fall For You" pitchFamily="2" charset="0"/>
              </a:rPr>
              <a:t>Diverse Formats</a:t>
            </a:r>
            <a:r>
              <a:rPr lang="en-US" sz="1400" dirty="0" smtClean="0">
                <a:latin typeface="KG Fall For You" pitchFamily="2" charset="0"/>
              </a:rPr>
              <a:t>:</a:t>
            </a:r>
            <a:endParaRPr lang="en-US" sz="1400" dirty="0">
              <a:latin typeface="KG Fall For You" pitchFamily="2" charset="0"/>
            </a:endParaRPr>
          </a:p>
          <a:p>
            <a:endParaRPr lang="en-US" dirty="0" smtClean="0">
              <a:latin typeface="KG Fall For You" pitchFamily="2" charset="0"/>
            </a:endParaRPr>
          </a:p>
          <a:p>
            <a:r>
              <a:rPr lang="en-US" dirty="0" smtClean="0">
                <a:latin typeface="KG Fall For You" pitchFamily="2" charset="0"/>
              </a:rPr>
              <a:t>- </a:t>
            </a:r>
          </a:p>
          <a:p>
            <a:r>
              <a:rPr lang="en-US" dirty="0" smtClean="0">
                <a:latin typeface="KG Fall For You" pitchFamily="2" charset="0"/>
              </a:rPr>
              <a:t>- </a:t>
            </a:r>
          </a:p>
          <a:p>
            <a:r>
              <a:rPr lang="en-US" dirty="0" smtClean="0">
                <a:latin typeface="KG Fall For You" pitchFamily="2" charset="0"/>
              </a:rPr>
              <a:t>- </a:t>
            </a:r>
          </a:p>
          <a:p>
            <a:r>
              <a:rPr lang="en-US" dirty="0" smtClean="0">
                <a:latin typeface="KG Fall For You" pitchFamily="2" charset="0"/>
              </a:rPr>
              <a:t>-</a:t>
            </a:r>
          </a:p>
          <a:p>
            <a:endParaRPr lang="en-US" dirty="0">
              <a:latin typeface="KG Fall For You" pitchFamily="2" charset="0"/>
            </a:endParaRPr>
          </a:p>
          <a:p>
            <a:r>
              <a:rPr lang="en-US" dirty="0" smtClean="0">
                <a:latin typeface="KG Fall For You" pitchFamily="2" charset="0"/>
              </a:rPr>
              <a:t>How would different formats help us learn?</a:t>
            </a:r>
          </a:p>
          <a:p>
            <a:endParaRPr lang="en-US" dirty="0">
              <a:latin typeface="KG Fall For You" pitchFamily="2" charset="0"/>
            </a:endParaRPr>
          </a:p>
          <a:p>
            <a:endParaRPr lang="en-US" dirty="0" smtClean="0">
              <a:latin typeface="KG Fall For You" pitchFamily="2" charset="0"/>
            </a:endParaRPr>
          </a:p>
          <a:p>
            <a:endParaRPr lang="en-US" dirty="0" smtClean="0">
              <a:latin typeface="KG Fall For You" pitchFamily="2" charset="0"/>
            </a:endParaRPr>
          </a:p>
          <a:p>
            <a:endParaRPr lang="en-US" dirty="0">
              <a:latin typeface="KG Fall For You" pitchFamily="2" charset="0"/>
            </a:endParaRPr>
          </a:p>
          <a:p>
            <a:r>
              <a:rPr lang="en-US" dirty="0" smtClean="0">
                <a:latin typeface="KG Fall For You" pitchFamily="2" charset="0"/>
              </a:rPr>
              <a:t>What format do you like to learn best from?</a:t>
            </a:r>
          </a:p>
          <a:p>
            <a:r>
              <a:rPr lang="en-US" dirty="0" smtClean="0">
                <a:latin typeface="KG Fall For You" pitchFamily="2" charset="0"/>
              </a:rPr>
              <a:t>  </a:t>
            </a:r>
          </a:p>
          <a:p>
            <a:endParaRPr lang="en-US" dirty="0">
              <a:latin typeface="KG Fall For You" pitchFamily="2" charset="0"/>
            </a:endParaRPr>
          </a:p>
          <a:p>
            <a:endParaRPr lang="en-US" dirty="0" smtClean="0">
              <a:latin typeface="KG Fall For You" pitchFamily="2" charset="0"/>
            </a:endParaRPr>
          </a:p>
          <a:p>
            <a:endParaRPr lang="en-US" dirty="0">
              <a:latin typeface="KG Fall For You" pitchFamily="2" charset="0"/>
            </a:endParaRPr>
          </a:p>
        </p:txBody>
      </p:sp>
      <p:sp>
        <p:nvSpPr>
          <p:cNvPr id="14" name="TextBox 13"/>
          <p:cNvSpPr txBox="1"/>
          <p:nvPr/>
        </p:nvSpPr>
        <p:spPr>
          <a:xfrm>
            <a:off x="228600" y="6934200"/>
            <a:ext cx="6172200" cy="1077218"/>
          </a:xfrm>
          <a:prstGeom prst="rect">
            <a:avLst/>
          </a:prstGeom>
          <a:noFill/>
        </p:spPr>
        <p:txBody>
          <a:bodyPr wrap="square" rtlCol="0">
            <a:spAutoFit/>
          </a:bodyPr>
          <a:lstStyle/>
          <a:p>
            <a:pPr algn="ctr"/>
            <a:r>
              <a:rPr lang="en-US" dirty="0" smtClean="0">
                <a:latin typeface="KG Fall For You" pitchFamily="2" charset="0"/>
              </a:rPr>
              <a:t>Using the different formats, answer the following question:</a:t>
            </a:r>
          </a:p>
          <a:p>
            <a:pPr algn="ctr"/>
            <a:endParaRPr lang="en-US" dirty="0" smtClean="0">
              <a:latin typeface="KG Fall For You" pitchFamily="2" charset="0"/>
            </a:endParaRPr>
          </a:p>
          <a:p>
            <a:pPr algn="ctr"/>
            <a:r>
              <a:rPr lang="en-US" sz="2800" dirty="0" smtClean="0">
                <a:latin typeface="KG Fall For You" pitchFamily="2" charset="0"/>
              </a:rPr>
              <a:t>How would you describe a castle and its purpose? </a:t>
            </a:r>
            <a:endParaRPr lang="en-US" sz="2800" dirty="0">
              <a:latin typeface="KG Fall For You"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3429000" y="304800"/>
            <a:ext cx="0" cy="4495800"/>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28600" y="304800"/>
            <a:ext cx="2819400" cy="369332"/>
          </a:xfrm>
          <a:prstGeom prst="rect">
            <a:avLst/>
          </a:prstGeom>
          <a:noFill/>
        </p:spPr>
        <p:txBody>
          <a:bodyPr wrap="square" rtlCol="0">
            <a:spAutoFit/>
          </a:bodyPr>
          <a:lstStyle/>
          <a:p>
            <a:r>
              <a:rPr lang="en-US" dirty="0" smtClean="0">
                <a:latin typeface="KG Fall For You" pitchFamily="2" charset="0"/>
              </a:rPr>
              <a:t>Notes from Print: </a:t>
            </a:r>
            <a:endParaRPr lang="en-US" dirty="0">
              <a:latin typeface="KG Fall For You" pitchFamily="2" charset="0"/>
            </a:endParaRPr>
          </a:p>
        </p:txBody>
      </p:sp>
      <p:sp>
        <p:nvSpPr>
          <p:cNvPr id="13" name="TextBox 12"/>
          <p:cNvSpPr txBox="1"/>
          <p:nvPr/>
        </p:nvSpPr>
        <p:spPr>
          <a:xfrm>
            <a:off x="3581400" y="304800"/>
            <a:ext cx="2819400" cy="369332"/>
          </a:xfrm>
          <a:prstGeom prst="rect">
            <a:avLst/>
          </a:prstGeom>
          <a:noFill/>
        </p:spPr>
        <p:txBody>
          <a:bodyPr wrap="square" rtlCol="0">
            <a:spAutoFit/>
          </a:bodyPr>
          <a:lstStyle/>
          <a:p>
            <a:r>
              <a:rPr lang="en-US" dirty="0" smtClean="0">
                <a:latin typeface="KG Fall For You" pitchFamily="2" charset="0"/>
              </a:rPr>
              <a:t>Notes from Media : </a:t>
            </a:r>
            <a:endParaRPr lang="en-US" dirty="0">
              <a:latin typeface="KG Fall For You" pitchFamily="2" charset="0"/>
            </a:endParaRPr>
          </a:p>
        </p:txBody>
      </p:sp>
      <p:sp>
        <p:nvSpPr>
          <p:cNvPr id="14" name="TextBox 13"/>
          <p:cNvSpPr txBox="1"/>
          <p:nvPr/>
        </p:nvSpPr>
        <p:spPr>
          <a:xfrm>
            <a:off x="152400" y="5562600"/>
            <a:ext cx="6477000"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latin typeface="KG Fall For You" pitchFamily="2" charset="0"/>
              </a:rPr>
              <a:t>Summary Statement</a:t>
            </a:r>
          </a:p>
          <a:p>
            <a:r>
              <a:rPr lang="en-US" dirty="0" smtClean="0">
                <a:latin typeface="KG Fall For You" pitchFamily="2" charset="0"/>
              </a:rPr>
              <a:t> </a:t>
            </a:r>
          </a:p>
          <a:p>
            <a:endParaRPr lang="en-US" dirty="0">
              <a:latin typeface="KG Fall For You" pitchFamily="2" charset="0"/>
            </a:endParaRPr>
          </a:p>
          <a:p>
            <a:endParaRPr lang="en-US" dirty="0" smtClean="0">
              <a:latin typeface="KG Fall For You" pitchFamily="2" charset="0"/>
            </a:endParaRPr>
          </a:p>
          <a:p>
            <a:endParaRPr lang="en-US" dirty="0">
              <a:latin typeface="KG Fall For You" pitchFamily="2" charset="0"/>
            </a:endParaRPr>
          </a:p>
          <a:p>
            <a:endParaRPr lang="en-US" dirty="0">
              <a:latin typeface="KG Fall For You" pitchFamily="2" charset="0"/>
            </a:endParaRPr>
          </a:p>
          <a:p>
            <a:endParaRPr lang="en-US" dirty="0" smtClean="0">
              <a:latin typeface="KG Fall For You" pitchFamily="2" charset="0"/>
            </a:endParaRPr>
          </a:p>
          <a:p>
            <a:endParaRPr lang="en-US" dirty="0">
              <a:latin typeface="KG Fall For You" pitchFamily="2" charset="0"/>
            </a:endParaRPr>
          </a:p>
          <a:p>
            <a:endParaRPr lang="en-US" dirty="0" smtClean="0">
              <a:latin typeface="KG Fall For You" pitchFamily="2" charset="0"/>
            </a:endParaRPr>
          </a:p>
          <a:p>
            <a:endParaRPr lang="en-US" dirty="0">
              <a:latin typeface="KG Fall For You" pitchFamily="2" charset="0"/>
            </a:endParaRPr>
          </a:p>
          <a:p>
            <a:r>
              <a:rPr lang="en-US" dirty="0" smtClean="0">
                <a:latin typeface="KG Fall For You" pitchFamily="2" charset="0"/>
              </a:rPr>
              <a:t> </a:t>
            </a:r>
            <a:endParaRPr lang="en-US" dirty="0">
              <a:latin typeface="KG Fall For You" pitchFamily="2" charset="0"/>
            </a:endParaRPr>
          </a:p>
        </p:txBody>
      </p:sp>
      <p:sp>
        <p:nvSpPr>
          <p:cNvPr id="16" name="Title 15"/>
          <p:cNvSpPr>
            <a:spLocks noGrp="1"/>
          </p:cNvSpPr>
          <p:nvPr>
            <p:ph type="ctrTitle"/>
          </p:nvPr>
        </p:nvSpPr>
        <p:spPr/>
        <p:txBody>
          <a:bodyPr/>
          <a:lstStyle/>
          <a:p>
            <a:endParaRPr lang="en-US"/>
          </a:p>
        </p:txBody>
      </p:sp>
      <p:sp>
        <p:nvSpPr>
          <p:cNvPr id="17" name="Subtitle 16"/>
          <p:cNvSpPr>
            <a:spLocks noGrp="1"/>
          </p:cNvSpPr>
          <p:nvPr>
            <p:ph type="subTitle" idx="1"/>
          </p:nvPr>
        </p:nvSpPr>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190</Words>
  <Application>Microsoft Office PowerPoint</Application>
  <PresentationFormat>On-screen Show (4:3)</PresentationFormat>
  <Paragraphs>39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Name:             </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dc:title>
  <dc:creator>ST User</dc:creator>
  <cp:lastModifiedBy>ST User</cp:lastModifiedBy>
  <cp:revision>6</cp:revision>
  <dcterms:created xsi:type="dcterms:W3CDTF">2015-04-29T15:22:47Z</dcterms:created>
  <dcterms:modified xsi:type="dcterms:W3CDTF">2015-09-08T20:55:35Z</dcterms:modified>
</cp:coreProperties>
</file>