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2" r:id="rId2"/>
    <p:sldId id="256" r:id="rId3"/>
    <p:sldId id="258" r:id="rId4"/>
    <p:sldId id="257" r:id="rId5"/>
    <p:sldId id="259" r:id="rId6"/>
    <p:sldId id="264" r:id="rId7"/>
    <p:sldId id="265" r:id="rId8"/>
    <p:sldId id="269" r:id="rId9"/>
    <p:sldId id="266" r:id="rId10"/>
    <p:sldId id="270" r:id="rId11"/>
    <p:sldId id="271" r:id="rId12"/>
    <p:sldId id="261" r:id="rId13"/>
    <p:sldId id="260" r:id="rId14"/>
    <p:sldId id="263" r:id="rId15"/>
    <p:sldId id="267"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422" autoAdjust="0"/>
  </p:normalViewPr>
  <p:slideViewPr>
    <p:cSldViewPr>
      <p:cViewPr>
        <p:scale>
          <a:sx n="66" d="100"/>
          <a:sy n="66" d="100"/>
        </p:scale>
        <p:origin x="-642" y="33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F67D54-EE64-4B29-97D4-01CEFEB0B5BD}" type="doc">
      <dgm:prSet loTypeId="urn:microsoft.com/office/officeart/2005/8/layout/venn1" loCatId="relationship" qsTypeId="urn:microsoft.com/office/officeart/2005/8/quickstyle/simple1" qsCatId="simple" csTypeId="urn:microsoft.com/office/officeart/2005/8/colors/accent1_2" csCatId="accent1" phldr="1"/>
      <dgm:spPr/>
    </dgm:pt>
    <dgm:pt modelId="{859D1C78-DF3F-4A24-80E9-CF86085A28FB}">
      <dgm:prSet phldrT="[Text]"/>
      <dgm:spPr/>
      <dgm:t>
        <a:bodyPr/>
        <a:lstStyle/>
        <a:p>
          <a:r>
            <a:rPr lang="en-US" dirty="0" smtClean="0"/>
            <a:t>Katrina </a:t>
          </a:r>
        </a:p>
        <a:p>
          <a:r>
            <a:rPr lang="en-US" dirty="0" smtClean="0"/>
            <a:t>Video</a:t>
          </a:r>
          <a:endParaRPr lang="en-US" dirty="0"/>
        </a:p>
      </dgm:t>
    </dgm:pt>
    <dgm:pt modelId="{7CDBA8B0-4CD6-4EC9-B6FD-1DD1AFCE30C2}" type="parTrans" cxnId="{0B4DB099-B5FD-43D2-8126-918B470D609A}">
      <dgm:prSet/>
      <dgm:spPr/>
      <dgm:t>
        <a:bodyPr/>
        <a:lstStyle/>
        <a:p>
          <a:endParaRPr lang="en-US"/>
        </a:p>
      </dgm:t>
    </dgm:pt>
    <dgm:pt modelId="{3ECA0F31-3872-4AD8-924C-9AEBCA877E25}" type="sibTrans" cxnId="{0B4DB099-B5FD-43D2-8126-918B470D609A}">
      <dgm:prSet/>
      <dgm:spPr/>
      <dgm:t>
        <a:bodyPr/>
        <a:lstStyle/>
        <a:p>
          <a:endParaRPr lang="en-US"/>
        </a:p>
      </dgm:t>
    </dgm:pt>
    <dgm:pt modelId="{1F0F853F-E15F-43E6-A890-C72AFB960E4D}">
      <dgm:prSet phldrT="[Text]"/>
      <dgm:spPr/>
      <dgm:t>
        <a:bodyPr/>
        <a:lstStyle/>
        <a:p>
          <a:r>
            <a:rPr lang="en-US" dirty="0" smtClean="0"/>
            <a:t>NASA video</a:t>
          </a:r>
          <a:endParaRPr lang="en-US" dirty="0"/>
        </a:p>
      </dgm:t>
    </dgm:pt>
    <dgm:pt modelId="{67D7AC15-F532-4B63-B5C9-E8232CF9E677}" type="parTrans" cxnId="{D3A8DFB7-B790-4FA8-A706-7FA4D8F25020}">
      <dgm:prSet/>
      <dgm:spPr/>
      <dgm:t>
        <a:bodyPr/>
        <a:lstStyle/>
        <a:p>
          <a:endParaRPr lang="en-US"/>
        </a:p>
      </dgm:t>
    </dgm:pt>
    <dgm:pt modelId="{BF92E9DC-5C05-4AD2-BE3E-343742D0800B}" type="sibTrans" cxnId="{D3A8DFB7-B790-4FA8-A706-7FA4D8F25020}">
      <dgm:prSet/>
      <dgm:spPr/>
      <dgm:t>
        <a:bodyPr/>
        <a:lstStyle/>
        <a:p>
          <a:endParaRPr lang="en-US"/>
        </a:p>
      </dgm:t>
    </dgm:pt>
    <dgm:pt modelId="{7A611579-2E72-4184-9E2D-F2F9125B2923}" type="pres">
      <dgm:prSet presAssocID="{2EF67D54-EE64-4B29-97D4-01CEFEB0B5BD}" presName="compositeShape" presStyleCnt="0">
        <dgm:presLayoutVars>
          <dgm:chMax val="7"/>
          <dgm:dir/>
          <dgm:resizeHandles val="exact"/>
        </dgm:presLayoutVars>
      </dgm:prSet>
      <dgm:spPr/>
    </dgm:pt>
    <dgm:pt modelId="{8436D8D0-FDF3-41CE-89F0-0DCCF6E4629C}" type="pres">
      <dgm:prSet presAssocID="{859D1C78-DF3F-4A24-80E9-CF86085A28FB}" presName="circ1" presStyleLbl="vennNode1" presStyleIdx="0" presStyleCnt="2"/>
      <dgm:spPr/>
      <dgm:t>
        <a:bodyPr/>
        <a:lstStyle/>
        <a:p>
          <a:endParaRPr lang="en-US"/>
        </a:p>
      </dgm:t>
    </dgm:pt>
    <dgm:pt modelId="{55E4C92A-BACC-4B93-9F48-95912514EE5C}" type="pres">
      <dgm:prSet presAssocID="{859D1C78-DF3F-4A24-80E9-CF86085A28FB}" presName="circ1Tx" presStyleLbl="revTx" presStyleIdx="0" presStyleCnt="0">
        <dgm:presLayoutVars>
          <dgm:chMax val="0"/>
          <dgm:chPref val="0"/>
          <dgm:bulletEnabled val="1"/>
        </dgm:presLayoutVars>
      </dgm:prSet>
      <dgm:spPr/>
      <dgm:t>
        <a:bodyPr/>
        <a:lstStyle/>
        <a:p>
          <a:endParaRPr lang="en-US"/>
        </a:p>
      </dgm:t>
    </dgm:pt>
    <dgm:pt modelId="{CA6D50C6-BFD2-48D9-B1F7-096C53677F62}" type="pres">
      <dgm:prSet presAssocID="{1F0F853F-E15F-43E6-A890-C72AFB960E4D}" presName="circ2" presStyleLbl="vennNode1" presStyleIdx="1" presStyleCnt="2"/>
      <dgm:spPr/>
      <dgm:t>
        <a:bodyPr/>
        <a:lstStyle/>
        <a:p>
          <a:endParaRPr lang="en-US"/>
        </a:p>
      </dgm:t>
    </dgm:pt>
    <dgm:pt modelId="{1596723B-9083-48E3-9091-5790E82853E7}" type="pres">
      <dgm:prSet presAssocID="{1F0F853F-E15F-43E6-A890-C72AFB960E4D}" presName="circ2Tx" presStyleLbl="revTx" presStyleIdx="0" presStyleCnt="0">
        <dgm:presLayoutVars>
          <dgm:chMax val="0"/>
          <dgm:chPref val="0"/>
          <dgm:bulletEnabled val="1"/>
        </dgm:presLayoutVars>
      </dgm:prSet>
      <dgm:spPr/>
      <dgm:t>
        <a:bodyPr/>
        <a:lstStyle/>
        <a:p>
          <a:endParaRPr lang="en-US"/>
        </a:p>
      </dgm:t>
    </dgm:pt>
  </dgm:ptLst>
  <dgm:cxnLst>
    <dgm:cxn modelId="{79DBFEC1-0DC9-4ADE-949B-23DAB6C807F2}" type="presOf" srcId="{1F0F853F-E15F-43E6-A890-C72AFB960E4D}" destId="{1596723B-9083-48E3-9091-5790E82853E7}" srcOrd="1" destOrd="0" presId="urn:microsoft.com/office/officeart/2005/8/layout/venn1"/>
    <dgm:cxn modelId="{F487AA5A-D62F-401B-9E31-FB9DAB0123E6}" type="presOf" srcId="{859D1C78-DF3F-4A24-80E9-CF86085A28FB}" destId="{55E4C92A-BACC-4B93-9F48-95912514EE5C}" srcOrd="1" destOrd="0" presId="urn:microsoft.com/office/officeart/2005/8/layout/venn1"/>
    <dgm:cxn modelId="{D3A8DFB7-B790-4FA8-A706-7FA4D8F25020}" srcId="{2EF67D54-EE64-4B29-97D4-01CEFEB0B5BD}" destId="{1F0F853F-E15F-43E6-A890-C72AFB960E4D}" srcOrd="1" destOrd="0" parTransId="{67D7AC15-F532-4B63-B5C9-E8232CF9E677}" sibTransId="{BF92E9DC-5C05-4AD2-BE3E-343742D0800B}"/>
    <dgm:cxn modelId="{0B4DB099-B5FD-43D2-8126-918B470D609A}" srcId="{2EF67D54-EE64-4B29-97D4-01CEFEB0B5BD}" destId="{859D1C78-DF3F-4A24-80E9-CF86085A28FB}" srcOrd="0" destOrd="0" parTransId="{7CDBA8B0-4CD6-4EC9-B6FD-1DD1AFCE30C2}" sibTransId="{3ECA0F31-3872-4AD8-924C-9AEBCA877E25}"/>
    <dgm:cxn modelId="{F6416984-0C0F-4959-A437-076AEFC3627B}" type="presOf" srcId="{2EF67D54-EE64-4B29-97D4-01CEFEB0B5BD}" destId="{7A611579-2E72-4184-9E2D-F2F9125B2923}" srcOrd="0" destOrd="0" presId="urn:microsoft.com/office/officeart/2005/8/layout/venn1"/>
    <dgm:cxn modelId="{0A246D71-3871-4B08-9E57-102ED63F9801}" type="presOf" srcId="{859D1C78-DF3F-4A24-80E9-CF86085A28FB}" destId="{8436D8D0-FDF3-41CE-89F0-0DCCF6E4629C}" srcOrd="0" destOrd="0" presId="urn:microsoft.com/office/officeart/2005/8/layout/venn1"/>
    <dgm:cxn modelId="{D7558208-4929-4F8E-9025-B558EE46B3FE}" type="presOf" srcId="{1F0F853F-E15F-43E6-A890-C72AFB960E4D}" destId="{CA6D50C6-BFD2-48D9-B1F7-096C53677F62}" srcOrd="0" destOrd="0" presId="urn:microsoft.com/office/officeart/2005/8/layout/venn1"/>
    <dgm:cxn modelId="{E60E7E94-6CE5-439C-AEF4-721CEA8F6CF8}" type="presParOf" srcId="{7A611579-2E72-4184-9E2D-F2F9125B2923}" destId="{8436D8D0-FDF3-41CE-89F0-0DCCF6E4629C}" srcOrd="0" destOrd="0" presId="urn:microsoft.com/office/officeart/2005/8/layout/venn1"/>
    <dgm:cxn modelId="{0D9B1877-AAE9-404B-A369-ACCC5FD87BDF}" type="presParOf" srcId="{7A611579-2E72-4184-9E2D-F2F9125B2923}" destId="{55E4C92A-BACC-4B93-9F48-95912514EE5C}" srcOrd="1" destOrd="0" presId="urn:microsoft.com/office/officeart/2005/8/layout/venn1"/>
    <dgm:cxn modelId="{7D17AA28-91DE-4862-9E27-BF4D8C118A85}" type="presParOf" srcId="{7A611579-2E72-4184-9E2D-F2F9125B2923}" destId="{CA6D50C6-BFD2-48D9-B1F7-096C53677F62}" srcOrd="2" destOrd="0" presId="urn:microsoft.com/office/officeart/2005/8/layout/venn1"/>
    <dgm:cxn modelId="{C0144338-B42E-4A06-8CF1-E7274740FAC5}" type="presParOf" srcId="{7A611579-2E72-4184-9E2D-F2F9125B2923}" destId="{1596723B-9083-48E3-9091-5790E82853E7}" srcOrd="3"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B2916C-16C3-49B0-A63A-BFF2D9EFB9F3}"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0F4E4EEA-7A44-4705-B1B8-B2254EC168D9}">
      <dgm:prSet phldrT="[Text]"/>
      <dgm:spPr/>
      <dgm:t>
        <a:bodyPr/>
        <a:lstStyle/>
        <a:p>
          <a:r>
            <a:rPr lang="en-US" dirty="0" smtClean="0"/>
            <a:t>My idea  </a:t>
          </a:r>
          <a:endParaRPr lang="en-US" dirty="0"/>
        </a:p>
      </dgm:t>
    </dgm:pt>
    <dgm:pt modelId="{05CE7B99-EE86-43B7-8D96-607319C6F836}" type="parTrans" cxnId="{65FC4D67-B67B-4796-9474-3A469946FE2E}">
      <dgm:prSet/>
      <dgm:spPr/>
      <dgm:t>
        <a:bodyPr/>
        <a:lstStyle/>
        <a:p>
          <a:endParaRPr lang="en-US"/>
        </a:p>
      </dgm:t>
    </dgm:pt>
    <dgm:pt modelId="{F5CDE83C-8CD3-40F0-881C-D437F8AA6AE2}" type="sibTrans" cxnId="{65FC4D67-B67B-4796-9474-3A469946FE2E}">
      <dgm:prSet/>
      <dgm:spPr/>
      <dgm:t>
        <a:bodyPr/>
        <a:lstStyle/>
        <a:p>
          <a:endParaRPr lang="en-US"/>
        </a:p>
      </dgm:t>
    </dgm:pt>
    <dgm:pt modelId="{EF55AC8B-AE59-4231-8259-704C141728A1}">
      <dgm:prSet phldrT="[Text]"/>
      <dgm:spPr/>
      <dgm:t>
        <a:bodyPr/>
        <a:lstStyle/>
        <a:p>
          <a:r>
            <a:rPr lang="en-US" dirty="0" smtClean="0"/>
            <a:t>evidence</a:t>
          </a:r>
          <a:endParaRPr lang="en-US" dirty="0"/>
        </a:p>
      </dgm:t>
    </dgm:pt>
    <dgm:pt modelId="{7AD1605B-F8EB-40C9-ADE3-49088EC0FB72}" type="parTrans" cxnId="{D4B5C127-4424-4CB3-A6FB-BFBB37D4E43C}">
      <dgm:prSet/>
      <dgm:spPr/>
      <dgm:t>
        <a:bodyPr/>
        <a:lstStyle/>
        <a:p>
          <a:endParaRPr lang="en-US"/>
        </a:p>
      </dgm:t>
    </dgm:pt>
    <dgm:pt modelId="{8264A339-4BB0-4E41-A378-0D738924A3F9}" type="sibTrans" cxnId="{D4B5C127-4424-4CB3-A6FB-BFBB37D4E43C}">
      <dgm:prSet/>
      <dgm:spPr/>
      <dgm:t>
        <a:bodyPr/>
        <a:lstStyle/>
        <a:p>
          <a:endParaRPr lang="en-US"/>
        </a:p>
      </dgm:t>
    </dgm:pt>
    <dgm:pt modelId="{E19338A7-C40F-4A87-9E81-0E9D445D95C3}">
      <dgm:prSet phldrT="[Text]"/>
      <dgm:spPr/>
      <dgm:t>
        <a:bodyPr/>
        <a:lstStyle/>
        <a:p>
          <a:r>
            <a:rPr lang="en-US" dirty="0" smtClean="0"/>
            <a:t>My idea</a:t>
          </a:r>
          <a:endParaRPr lang="en-US" dirty="0"/>
        </a:p>
      </dgm:t>
    </dgm:pt>
    <dgm:pt modelId="{55E19E6E-2F94-4A4F-B48A-D1B99E369F42}" type="parTrans" cxnId="{6B2FC993-EBF3-4339-9D39-D1EC0A50A379}">
      <dgm:prSet/>
      <dgm:spPr/>
      <dgm:t>
        <a:bodyPr/>
        <a:lstStyle/>
        <a:p>
          <a:endParaRPr lang="en-US"/>
        </a:p>
      </dgm:t>
    </dgm:pt>
    <dgm:pt modelId="{B94BB542-88F4-4EEB-A2FE-B40AB54C8A1E}" type="sibTrans" cxnId="{6B2FC993-EBF3-4339-9D39-D1EC0A50A379}">
      <dgm:prSet/>
      <dgm:spPr/>
      <dgm:t>
        <a:bodyPr/>
        <a:lstStyle/>
        <a:p>
          <a:endParaRPr lang="en-US"/>
        </a:p>
      </dgm:t>
    </dgm:pt>
    <dgm:pt modelId="{0F02B852-6823-4084-8612-E5209E9B3409}">
      <dgm:prSet phldrT="[Text]"/>
      <dgm:spPr/>
      <dgm:t>
        <a:bodyPr/>
        <a:lstStyle/>
        <a:p>
          <a:r>
            <a:rPr lang="en-US" dirty="0" smtClean="0"/>
            <a:t>evidence </a:t>
          </a:r>
          <a:endParaRPr lang="en-US" dirty="0"/>
        </a:p>
      </dgm:t>
    </dgm:pt>
    <dgm:pt modelId="{B325FF92-919B-4FA5-B52A-1E6629BA6293}" type="parTrans" cxnId="{F7380CD4-F500-4F5A-9360-EAF4E2CCAD74}">
      <dgm:prSet/>
      <dgm:spPr/>
      <dgm:t>
        <a:bodyPr/>
        <a:lstStyle/>
        <a:p>
          <a:endParaRPr lang="en-US"/>
        </a:p>
      </dgm:t>
    </dgm:pt>
    <dgm:pt modelId="{B2408770-D200-4C3C-AE71-BCB3D29ADC8A}" type="sibTrans" cxnId="{F7380CD4-F500-4F5A-9360-EAF4E2CCAD74}">
      <dgm:prSet/>
      <dgm:spPr/>
      <dgm:t>
        <a:bodyPr/>
        <a:lstStyle/>
        <a:p>
          <a:endParaRPr lang="en-US"/>
        </a:p>
      </dgm:t>
    </dgm:pt>
    <dgm:pt modelId="{043381AC-169A-43A2-8393-BB1A468C0724}" type="pres">
      <dgm:prSet presAssocID="{DFB2916C-16C3-49B0-A63A-BFF2D9EFB9F3}" presName="Name0" presStyleCnt="0">
        <dgm:presLayoutVars>
          <dgm:dir/>
          <dgm:animLvl val="lvl"/>
          <dgm:resizeHandles/>
        </dgm:presLayoutVars>
      </dgm:prSet>
      <dgm:spPr/>
      <dgm:t>
        <a:bodyPr/>
        <a:lstStyle/>
        <a:p>
          <a:endParaRPr lang="en-US"/>
        </a:p>
      </dgm:t>
    </dgm:pt>
    <dgm:pt modelId="{774E5D2E-F2A0-4160-86F7-04B7AFC931AA}" type="pres">
      <dgm:prSet presAssocID="{0F4E4EEA-7A44-4705-B1B8-B2254EC168D9}" presName="linNode" presStyleCnt="0"/>
      <dgm:spPr/>
    </dgm:pt>
    <dgm:pt modelId="{9ABA2B5C-00EF-4992-8E88-A2D2774DD8DB}" type="pres">
      <dgm:prSet presAssocID="{0F4E4EEA-7A44-4705-B1B8-B2254EC168D9}" presName="parentShp" presStyleLbl="node1" presStyleIdx="0" presStyleCnt="2">
        <dgm:presLayoutVars>
          <dgm:bulletEnabled val="1"/>
        </dgm:presLayoutVars>
      </dgm:prSet>
      <dgm:spPr/>
      <dgm:t>
        <a:bodyPr/>
        <a:lstStyle/>
        <a:p>
          <a:endParaRPr lang="en-US"/>
        </a:p>
      </dgm:t>
    </dgm:pt>
    <dgm:pt modelId="{528CCFA0-6A8A-427B-ABDB-C4E6EF7463FC}" type="pres">
      <dgm:prSet presAssocID="{0F4E4EEA-7A44-4705-B1B8-B2254EC168D9}" presName="childShp" presStyleLbl="bgAccFollowNode1" presStyleIdx="0" presStyleCnt="2">
        <dgm:presLayoutVars>
          <dgm:bulletEnabled val="1"/>
        </dgm:presLayoutVars>
      </dgm:prSet>
      <dgm:spPr/>
      <dgm:t>
        <a:bodyPr/>
        <a:lstStyle/>
        <a:p>
          <a:endParaRPr lang="en-US"/>
        </a:p>
      </dgm:t>
    </dgm:pt>
    <dgm:pt modelId="{187F9DFF-C1F0-4C96-BE60-BDEE5E06F3A2}" type="pres">
      <dgm:prSet presAssocID="{F5CDE83C-8CD3-40F0-881C-D437F8AA6AE2}" presName="spacing" presStyleCnt="0"/>
      <dgm:spPr/>
    </dgm:pt>
    <dgm:pt modelId="{FA960160-B6AE-4CDC-9554-4165DA3627F7}" type="pres">
      <dgm:prSet presAssocID="{E19338A7-C40F-4A87-9E81-0E9D445D95C3}" presName="linNode" presStyleCnt="0"/>
      <dgm:spPr/>
    </dgm:pt>
    <dgm:pt modelId="{0BCDF8E0-0DAD-49C8-B1A9-DEED0D36531B}" type="pres">
      <dgm:prSet presAssocID="{E19338A7-C40F-4A87-9E81-0E9D445D95C3}" presName="parentShp" presStyleLbl="node1" presStyleIdx="1" presStyleCnt="2">
        <dgm:presLayoutVars>
          <dgm:bulletEnabled val="1"/>
        </dgm:presLayoutVars>
      </dgm:prSet>
      <dgm:spPr/>
      <dgm:t>
        <a:bodyPr/>
        <a:lstStyle/>
        <a:p>
          <a:endParaRPr lang="en-US"/>
        </a:p>
      </dgm:t>
    </dgm:pt>
    <dgm:pt modelId="{F0BB3BF0-50E0-4280-B78A-D9D81607048E}" type="pres">
      <dgm:prSet presAssocID="{E19338A7-C40F-4A87-9E81-0E9D445D95C3}" presName="childShp" presStyleLbl="bgAccFollowNode1" presStyleIdx="1" presStyleCnt="2">
        <dgm:presLayoutVars>
          <dgm:bulletEnabled val="1"/>
        </dgm:presLayoutVars>
      </dgm:prSet>
      <dgm:spPr/>
      <dgm:t>
        <a:bodyPr/>
        <a:lstStyle/>
        <a:p>
          <a:endParaRPr lang="en-US"/>
        </a:p>
      </dgm:t>
    </dgm:pt>
  </dgm:ptLst>
  <dgm:cxnLst>
    <dgm:cxn modelId="{E1C3C589-554B-47D0-90F6-0B8B5C12C479}" type="presOf" srcId="{E19338A7-C40F-4A87-9E81-0E9D445D95C3}" destId="{0BCDF8E0-0DAD-49C8-B1A9-DEED0D36531B}" srcOrd="0" destOrd="0" presId="urn:microsoft.com/office/officeart/2005/8/layout/vList6"/>
    <dgm:cxn modelId="{D293CE05-C0F2-45A3-8AD2-8CA8E43F2B0C}" type="presOf" srcId="{0F4E4EEA-7A44-4705-B1B8-B2254EC168D9}" destId="{9ABA2B5C-00EF-4992-8E88-A2D2774DD8DB}" srcOrd="0" destOrd="0" presId="urn:microsoft.com/office/officeart/2005/8/layout/vList6"/>
    <dgm:cxn modelId="{EB47FD56-F4AF-4B84-AE4B-B76398826C50}" type="presOf" srcId="{EF55AC8B-AE59-4231-8259-704C141728A1}" destId="{528CCFA0-6A8A-427B-ABDB-C4E6EF7463FC}" srcOrd="0" destOrd="0" presId="urn:microsoft.com/office/officeart/2005/8/layout/vList6"/>
    <dgm:cxn modelId="{6E8D2A3D-EE8E-4A79-9CDF-F41EF36D7D32}" type="presOf" srcId="{0F02B852-6823-4084-8612-E5209E9B3409}" destId="{F0BB3BF0-50E0-4280-B78A-D9D81607048E}" srcOrd="0" destOrd="0" presId="urn:microsoft.com/office/officeart/2005/8/layout/vList6"/>
    <dgm:cxn modelId="{D4B5C127-4424-4CB3-A6FB-BFBB37D4E43C}" srcId="{0F4E4EEA-7A44-4705-B1B8-B2254EC168D9}" destId="{EF55AC8B-AE59-4231-8259-704C141728A1}" srcOrd="0" destOrd="0" parTransId="{7AD1605B-F8EB-40C9-ADE3-49088EC0FB72}" sibTransId="{8264A339-4BB0-4E41-A378-0D738924A3F9}"/>
    <dgm:cxn modelId="{6B2FC993-EBF3-4339-9D39-D1EC0A50A379}" srcId="{DFB2916C-16C3-49B0-A63A-BFF2D9EFB9F3}" destId="{E19338A7-C40F-4A87-9E81-0E9D445D95C3}" srcOrd="1" destOrd="0" parTransId="{55E19E6E-2F94-4A4F-B48A-D1B99E369F42}" sibTransId="{B94BB542-88F4-4EEB-A2FE-B40AB54C8A1E}"/>
    <dgm:cxn modelId="{606A7DA4-6103-4C2A-8B82-304083E9307F}" type="presOf" srcId="{DFB2916C-16C3-49B0-A63A-BFF2D9EFB9F3}" destId="{043381AC-169A-43A2-8393-BB1A468C0724}" srcOrd="0" destOrd="0" presId="urn:microsoft.com/office/officeart/2005/8/layout/vList6"/>
    <dgm:cxn modelId="{F7380CD4-F500-4F5A-9360-EAF4E2CCAD74}" srcId="{E19338A7-C40F-4A87-9E81-0E9D445D95C3}" destId="{0F02B852-6823-4084-8612-E5209E9B3409}" srcOrd="0" destOrd="0" parTransId="{B325FF92-919B-4FA5-B52A-1E6629BA6293}" sibTransId="{B2408770-D200-4C3C-AE71-BCB3D29ADC8A}"/>
    <dgm:cxn modelId="{65FC4D67-B67B-4796-9474-3A469946FE2E}" srcId="{DFB2916C-16C3-49B0-A63A-BFF2D9EFB9F3}" destId="{0F4E4EEA-7A44-4705-B1B8-B2254EC168D9}" srcOrd="0" destOrd="0" parTransId="{05CE7B99-EE86-43B7-8D96-607319C6F836}" sibTransId="{F5CDE83C-8CD3-40F0-881C-D437F8AA6AE2}"/>
    <dgm:cxn modelId="{62D4EF02-4EDE-44D1-ACD4-393FA56ABF80}" type="presParOf" srcId="{043381AC-169A-43A2-8393-BB1A468C0724}" destId="{774E5D2E-F2A0-4160-86F7-04B7AFC931AA}" srcOrd="0" destOrd="0" presId="urn:microsoft.com/office/officeart/2005/8/layout/vList6"/>
    <dgm:cxn modelId="{3815D2D8-DDC8-4C69-8B1D-BA525652D456}" type="presParOf" srcId="{774E5D2E-F2A0-4160-86F7-04B7AFC931AA}" destId="{9ABA2B5C-00EF-4992-8E88-A2D2774DD8DB}" srcOrd="0" destOrd="0" presId="urn:microsoft.com/office/officeart/2005/8/layout/vList6"/>
    <dgm:cxn modelId="{71E67442-A365-4E6E-A53B-2573B4DBEFAF}" type="presParOf" srcId="{774E5D2E-F2A0-4160-86F7-04B7AFC931AA}" destId="{528CCFA0-6A8A-427B-ABDB-C4E6EF7463FC}" srcOrd="1" destOrd="0" presId="urn:microsoft.com/office/officeart/2005/8/layout/vList6"/>
    <dgm:cxn modelId="{91D891FD-0CFE-432E-ACDC-20AB7824A573}" type="presParOf" srcId="{043381AC-169A-43A2-8393-BB1A468C0724}" destId="{187F9DFF-C1F0-4C96-BE60-BDEE5E06F3A2}" srcOrd="1" destOrd="0" presId="urn:microsoft.com/office/officeart/2005/8/layout/vList6"/>
    <dgm:cxn modelId="{58874F0E-F956-402E-8176-2E70CAB0E254}" type="presParOf" srcId="{043381AC-169A-43A2-8393-BB1A468C0724}" destId="{FA960160-B6AE-4CDC-9554-4165DA3627F7}" srcOrd="2" destOrd="0" presId="urn:microsoft.com/office/officeart/2005/8/layout/vList6"/>
    <dgm:cxn modelId="{4FB973D0-A9DD-4B9C-9BAD-D4D2184818A9}" type="presParOf" srcId="{FA960160-B6AE-4CDC-9554-4165DA3627F7}" destId="{0BCDF8E0-0DAD-49C8-B1A9-DEED0D36531B}" srcOrd="0" destOrd="0" presId="urn:microsoft.com/office/officeart/2005/8/layout/vList6"/>
    <dgm:cxn modelId="{1CDD2CEF-46BC-4498-9EC6-2AA0DA7B7060}" type="presParOf" srcId="{FA960160-B6AE-4CDC-9554-4165DA3627F7}" destId="{F0BB3BF0-50E0-4280-B78A-D9D81607048E}" srcOrd="1" destOrd="0" presId="urn:microsoft.com/office/officeart/2005/8/layout/v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FB2916C-16C3-49B0-A63A-BFF2D9EFB9F3}"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0F4E4EEA-7A44-4705-B1B8-B2254EC168D9}">
      <dgm:prSet phldrT="[Text]"/>
      <dgm:spPr/>
      <dgm:t>
        <a:bodyPr/>
        <a:lstStyle/>
        <a:p>
          <a:r>
            <a:rPr lang="en-US" dirty="0" smtClean="0"/>
            <a:t> </a:t>
          </a:r>
          <a:endParaRPr lang="en-US" dirty="0"/>
        </a:p>
      </dgm:t>
    </dgm:pt>
    <dgm:pt modelId="{05CE7B99-EE86-43B7-8D96-607319C6F836}" type="parTrans" cxnId="{65FC4D67-B67B-4796-9474-3A469946FE2E}">
      <dgm:prSet/>
      <dgm:spPr/>
      <dgm:t>
        <a:bodyPr/>
        <a:lstStyle/>
        <a:p>
          <a:endParaRPr lang="en-US"/>
        </a:p>
      </dgm:t>
    </dgm:pt>
    <dgm:pt modelId="{F5CDE83C-8CD3-40F0-881C-D437F8AA6AE2}" type="sibTrans" cxnId="{65FC4D67-B67B-4796-9474-3A469946FE2E}">
      <dgm:prSet/>
      <dgm:spPr/>
      <dgm:t>
        <a:bodyPr/>
        <a:lstStyle/>
        <a:p>
          <a:endParaRPr lang="en-US"/>
        </a:p>
      </dgm:t>
    </dgm:pt>
    <dgm:pt modelId="{EF55AC8B-AE59-4231-8259-704C141728A1}">
      <dgm:prSet phldrT="[Text]"/>
      <dgm:spPr/>
      <dgm:t>
        <a:bodyPr/>
        <a:lstStyle/>
        <a:p>
          <a:endParaRPr lang="en-US" dirty="0"/>
        </a:p>
      </dgm:t>
    </dgm:pt>
    <dgm:pt modelId="{7AD1605B-F8EB-40C9-ADE3-49088EC0FB72}" type="parTrans" cxnId="{D4B5C127-4424-4CB3-A6FB-BFBB37D4E43C}">
      <dgm:prSet/>
      <dgm:spPr/>
      <dgm:t>
        <a:bodyPr/>
        <a:lstStyle/>
        <a:p>
          <a:endParaRPr lang="en-US"/>
        </a:p>
      </dgm:t>
    </dgm:pt>
    <dgm:pt modelId="{8264A339-4BB0-4E41-A378-0D738924A3F9}" type="sibTrans" cxnId="{D4B5C127-4424-4CB3-A6FB-BFBB37D4E43C}">
      <dgm:prSet/>
      <dgm:spPr/>
      <dgm:t>
        <a:bodyPr/>
        <a:lstStyle/>
        <a:p>
          <a:endParaRPr lang="en-US"/>
        </a:p>
      </dgm:t>
    </dgm:pt>
    <dgm:pt modelId="{E19338A7-C40F-4A87-9E81-0E9D445D95C3}">
      <dgm:prSet phldrT="[Text]"/>
      <dgm:spPr/>
      <dgm:t>
        <a:bodyPr/>
        <a:lstStyle/>
        <a:p>
          <a:endParaRPr lang="en-US" dirty="0"/>
        </a:p>
      </dgm:t>
    </dgm:pt>
    <dgm:pt modelId="{55E19E6E-2F94-4A4F-B48A-D1B99E369F42}" type="parTrans" cxnId="{6B2FC993-EBF3-4339-9D39-D1EC0A50A379}">
      <dgm:prSet/>
      <dgm:spPr/>
      <dgm:t>
        <a:bodyPr/>
        <a:lstStyle/>
        <a:p>
          <a:endParaRPr lang="en-US"/>
        </a:p>
      </dgm:t>
    </dgm:pt>
    <dgm:pt modelId="{B94BB542-88F4-4EEB-A2FE-B40AB54C8A1E}" type="sibTrans" cxnId="{6B2FC993-EBF3-4339-9D39-D1EC0A50A379}">
      <dgm:prSet/>
      <dgm:spPr/>
      <dgm:t>
        <a:bodyPr/>
        <a:lstStyle/>
        <a:p>
          <a:endParaRPr lang="en-US"/>
        </a:p>
      </dgm:t>
    </dgm:pt>
    <dgm:pt modelId="{0F02B852-6823-4084-8612-E5209E9B3409}">
      <dgm:prSet phldrT="[Text]"/>
      <dgm:spPr/>
      <dgm:t>
        <a:bodyPr/>
        <a:lstStyle/>
        <a:p>
          <a:endParaRPr lang="en-US" dirty="0"/>
        </a:p>
      </dgm:t>
    </dgm:pt>
    <dgm:pt modelId="{B325FF92-919B-4FA5-B52A-1E6629BA6293}" type="parTrans" cxnId="{F7380CD4-F500-4F5A-9360-EAF4E2CCAD74}">
      <dgm:prSet/>
      <dgm:spPr/>
      <dgm:t>
        <a:bodyPr/>
        <a:lstStyle/>
        <a:p>
          <a:endParaRPr lang="en-US"/>
        </a:p>
      </dgm:t>
    </dgm:pt>
    <dgm:pt modelId="{B2408770-D200-4C3C-AE71-BCB3D29ADC8A}" type="sibTrans" cxnId="{F7380CD4-F500-4F5A-9360-EAF4E2CCAD74}">
      <dgm:prSet/>
      <dgm:spPr/>
      <dgm:t>
        <a:bodyPr/>
        <a:lstStyle/>
        <a:p>
          <a:endParaRPr lang="en-US"/>
        </a:p>
      </dgm:t>
    </dgm:pt>
    <dgm:pt modelId="{043381AC-169A-43A2-8393-BB1A468C0724}" type="pres">
      <dgm:prSet presAssocID="{DFB2916C-16C3-49B0-A63A-BFF2D9EFB9F3}" presName="Name0" presStyleCnt="0">
        <dgm:presLayoutVars>
          <dgm:dir/>
          <dgm:animLvl val="lvl"/>
          <dgm:resizeHandles/>
        </dgm:presLayoutVars>
      </dgm:prSet>
      <dgm:spPr/>
      <dgm:t>
        <a:bodyPr/>
        <a:lstStyle/>
        <a:p>
          <a:endParaRPr lang="en-US"/>
        </a:p>
      </dgm:t>
    </dgm:pt>
    <dgm:pt modelId="{774E5D2E-F2A0-4160-86F7-04B7AFC931AA}" type="pres">
      <dgm:prSet presAssocID="{0F4E4EEA-7A44-4705-B1B8-B2254EC168D9}" presName="linNode" presStyleCnt="0"/>
      <dgm:spPr/>
    </dgm:pt>
    <dgm:pt modelId="{9ABA2B5C-00EF-4992-8E88-A2D2774DD8DB}" type="pres">
      <dgm:prSet presAssocID="{0F4E4EEA-7A44-4705-B1B8-B2254EC168D9}" presName="parentShp" presStyleLbl="node1" presStyleIdx="0" presStyleCnt="2">
        <dgm:presLayoutVars>
          <dgm:bulletEnabled val="1"/>
        </dgm:presLayoutVars>
      </dgm:prSet>
      <dgm:spPr/>
      <dgm:t>
        <a:bodyPr/>
        <a:lstStyle/>
        <a:p>
          <a:endParaRPr lang="en-US"/>
        </a:p>
      </dgm:t>
    </dgm:pt>
    <dgm:pt modelId="{528CCFA0-6A8A-427B-ABDB-C4E6EF7463FC}" type="pres">
      <dgm:prSet presAssocID="{0F4E4EEA-7A44-4705-B1B8-B2254EC168D9}" presName="childShp" presStyleLbl="bgAccFollowNode1" presStyleIdx="0" presStyleCnt="2">
        <dgm:presLayoutVars>
          <dgm:bulletEnabled val="1"/>
        </dgm:presLayoutVars>
      </dgm:prSet>
      <dgm:spPr/>
      <dgm:t>
        <a:bodyPr/>
        <a:lstStyle/>
        <a:p>
          <a:endParaRPr lang="en-US"/>
        </a:p>
      </dgm:t>
    </dgm:pt>
    <dgm:pt modelId="{187F9DFF-C1F0-4C96-BE60-BDEE5E06F3A2}" type="pres">
      <dgm:prSet presAssocID="{F5CDE83C-8CD3-40F0-881C-D437F8AA6AE2}" presName="spacing" presStyleCnt="0"/>
      <dgm:spPr/>
    </dgm:pt>
    <dgm:pt modelId="{FA960160-B6AE-4CDC-9554-4165DA3627F7}" type="pres">
      <dgm:prSet presAssocID="{E19338A7-C40F-4A87-9E81-0E9D445D95C3}" presName="linNode" presStyleCnt="0"/>
      <dgm:spPr/>
    </dgm:pt>
    <dgm:pt modelId="{0BCDF8E0-0DAD-49C8-B1A9-DEED0D36531B}" type="pres">
      <dgm:prSet presAssocID="{E19338A7-C40F-4A87-9E81-0E9D445D95C3}" presName="parentShp" presStyleLbl="node1" presStyleIdx="1" presStyleCnt="2">
        <dgm:presLayoutVars>
          <dgm:bulletEnabled val="1"/>
        </dgm:presLayoutVars>
      </dgm:prSet>
      <dgm:spPr/>
      <dgm:t>
        <a:bodyPr/>
        <a:lstStyle/>
        <a:p>
          <a:endParaRPr lang="en-US"/>
        </a:p>
      </dgm:t>
    </dgm:pt>
    <dgm:pt modelId="{F0BB3BF0-50E0-4280-B78A-D9D81607048E}" type="pres">
      <dgm:prSet presAssocID="{E19338A7-C40F-4A87-9E81-0E9D445D95C3}" presName="childShp" presStyleLbl="bgAccFollowNode1" presStyleIdx="1" presStyleCnt="2" custLinFactNeighborX="1852" custLinFactNeighborY="3141">
        <dgm:presLayoutVars>
          <dgm:bulletEnabled val="1"/>
        </dgm:presLayoutVars>
      </dgm:prSet>
      <dgm:spPr/>
      <dgm:t>
        <a:bodyPr/>
        <a:lstStyle/>
        <a:p>
          <a:endParaRPr lang="en-US"/>
        </a:p>
      </dgm:t>
    </dgm:pt>
  </dgm:ptLst>
  <dgm:cxnLst>
    <dgm:cxn modelId="{FB73CCE1-5721-4BFF-9729-3BEE1A86F329}" type="presOf" srcId="{0F02B852-6823-4084-8612-E5209E9B3409}" destId="{F0BB3BF0-50E0-4280-B78A-D9D81607048E}" srcOrd="0" destOrd="0" presId="urn:microsoft.com/office/officeart/2005/8/layout/vList6"/>
    <dgm:cxn modelId="{0783E097-3D26-4BBC-BDF8-63629BC6CBE0}" type="presOf" srcId="{E19338A7-C40F-4A87-9E81-0E9D445D95C3}" destId="{0BCDF8E0-0DAD-49C8-B1A9-DEED0D36531B}" srcOrd="0" destOrd="0" presId="urn:microsoft.com/office/officeart/2005/8/layout/vList6"/>
    <dgm:cxn modelId="{890A2CCE-3C58-4A7C-B76D-0FCD5FD21B60}" type="presOf" srcId="{0F4E4EEA-7A44-4705-B1B8-B2254EC168D9}" destId="{9ABA2B5C-00EF-4992-8E88-A2D2774DD8DB}" srcOrd="0" destOrd="0" presId="urn:microsoft.com/office/officeart/2005/8/layout/vList6"/>
    <dgm:cxn modelId="{AAA1DEA2-0E5B-4E41-A8F2-B1BA2D25A436}" type="presOf" srcId="{DFB2916C-16C3-49B0-A63A-BFF2D9EFB9F3}" destId="{043381AC-169A-43A2-8393-BB1A468C0724}" srcOrd="0" destOrd="0" presId="urn:microsoft.com/office/officeart/2005/8/layout/vList6"/>
    <dgm:cxn modelId="{D4B5C127-4424-4CB3-A6FB-BFBB37D4E43C}" srcId="{0F4E4EEA-7A44-4705-B1B8-B2254EC168D9}" destId="{EF55AC8B-AE59-4231-8259-704C141728A1}" srcOrd="0" destOrd="0" parTransId="{7AD1605B-F8EB-40C9-ADE3-49088EC0FB72}" sibTransId="{8264A339-4BB0-4E41-A378-0D738924A3F9}"/>
    <dgm:cxn modelId="{6B2FC993-EBF3-4339-9D39-D1EC0A50A379}" srcId="{DFB2916C-16C3-49B0-A63A-BFF2D9EFB9F3}" destId="{E19338A7-C40F-4A87-9E81-0E9D445D95C3}" srcOrd="1" destOrd="0" parTransId="{55E19E6E-2F94-4A4F-B48A-D1B99E369F42}" sibTransId="{B94BB542-88F4-4EEB-A2FE-B40AB54C8A1E}"/>
    <dgm:cxn modelId="{F7380CD4-F500-4F5A-9360-EAF4E2CCAD74}" srcId="{E19338A7-C40F-4A87-9E81-0E9D445D95C3}" destId="{0F02B852-6823-4084-8612-E5209E9B3409}" srcOrd="0" destOrd="0" parTransId="{B325FF92-919B-4FA5-B52A-1E6629BA6293}" sibTransId="{B2408770-D200-4C3C-AE71-BCB3D29ADC8A}"/>
    <dgm:cxn modelId="{65FC4D67-B67B-4796-9474-3A469946FE2E}" srcId="{DFB2916C-16C3-49B0-A63A-BFF2D9EFB9F3}" destId="{0F4E4EEA-7A44-4705-B1B8-B2254EC168D9}" srcOrd="0" destOrd="0" parTransId="{05CE7B99-EE86-43B7-8D96-607319C6F836}" sibTransId="{F5CDE83C-8CD3-40F0-881C-D437F8AA6AE2}"/>
    <dgm:cxn modelId="{1CA29E2F-EA22-4A69-BF38-3BD8893F821A}" type="presOf" srcId="{EF55AC8B-AE59-4231-8259-704C141728A1}" destId="{528CCFA0-6A8A-427B-ABDB-C4E6EF7463FC}" srcOrd="0" destOrd="0" presId="urn:microsoft.com/office/officeart/2005/8/layout/vList6"/>
    <dgm:cxn modelId="{9780B1A2-CC41-4955-8A13-0EDBD8B1A373}" type="presParOf" srcId="{043381AC-169A-43A2-8393-BB1A468C0724}" destId="{774E5D2E-F2A0-4160-86F7-04B7AFC931AA}" srcOrd="0" destOrd="0" presId="urn:microsoft.com/office/officeart/2005/8/layout/vList6"/>
    <dgm:cxn modelId="{83770A60-3326-4C80-9086-6DF77267BC73}" type="presParOf" srcId="{774E5D2E-F2A0-4160-86F7-04B7AFC931AA}" destId="{9ABA2B5C-00EF-4992-8E88-A2D2774DD8DB}" srcOrd="0" destOrd="0" presId="urn:microsoft.com/office/officeart/2005/8/layout/vList6"/>
    <dgm:cxn modelId="{E5F9683F-E17D-41FE-AB9E-82A2BEE9538C}" type="presParOf" srcId="{774E5D2E-F2A0-4160-86F7-04B7AFC931AA}" destId="{528CCFA0-6A8A-427B-ABDB-C4E6EF7463FC}" srcOrd="1" destOrd="0" presId="urn:microsoft.com/office/officeart/2005/8/layout/vList6"/>
    <dgm:cxn modelId="{A733802A-C7B6-44D0-9F7C-E01B32FD13C3}" type="presParOf" srcId="{043381AC-169A-43A2-8393-BB1A468C0724}" destId="{187F9DFF-C1F0-4C96-BE60-BDEE5E06F3A2}" srcOrd="1" destOrd="0" presId="urn:microsoft.com/office/officeart/2005/8/layout/vList6"/>
    <dgm:cxn modelId="{C97A57A8-9574-4516-A6F9-F8A86AAE4FD0}" type="presParOf" srcId="{043381AC-169A-43A2-8393-BB1A468C0724}" destId="{FA960160-B6AE-4CDC-9554-4165DA3627F7}" srcOrd="2" destOrd="0" presId="urn:microsoft.com/office/officeart/2005/8/layout/vList6"/>
    <dgm:cxn modelId="{5CB12725-5B44-45A3-9235-D168554441E0}" type="presParOf" srcId="{FA960160-B6AE-4CDC-9554-4165DA3627F7}" destId="{0BCDF8E0-0DAD-49C8-B1A9-DEED0D36531B}" srcOrd="0" destOrd="0" presId="urn:microsoft.com/office/officeart/2005/8/layout/vList6"/>
    <dgm:cxn modelId="{05D7E71E-ADA9-4FA6-8F19-0A40408F913E}" type="presParOf" srcId="{FA960160-B6AE-4CDC-9554-4165DA3627F7}" destId="{F0BB3BF0-50E0-4280-B78A-D9D81607048E}" srcOrd="1" destOrd="0" presId="urn:microsoft.com/office/officeart/2005/8/layout/v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36D8D0-FDF3-41CE-89F0-0DCCF6E4629C}">
      <dsp:nvSpPr>
        <dsp:cNvPr id="0" name=""/>
        <dsp:cNvSpPr/>
      </dsp:nvSpPr>
      <dsp:spPr>
        <a:xfrm>
          <a:off x="242023" y="12310"/>
          <a:ext cx="4501341" cy="4501341"/>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Katrina </a:t>
          </a:r>
        </a:p>
        <a:p>
          <a:pPr lvl="0" algn="ctr" defTabSz="2889250">
            <a:lnSpc>
              <a:spcPct val="90000"/>
            </a:lnSpc>
            <a:spcBef>
              <a:spcPct val="0"/>
            </a:spcBef>
            <a:spcAft>
              <a:spcPct val="35000"/>
            </a:spcAft>
          </a:pPr>
          <a:r>
            <a:rPr lang="en-US" sz="6500" kern="1200" dirty="0" smtClean="0"/>
            <a:t>Video</a:t>
          </a:r>
          <a:endParaRPr lang="en-US" sz="6500" kern="1200" dirty="0"/>
        </a:p>
      </dsp:txBody>
      <dsp:txXfrm>
        <a:off x="870589" y="543115"/>
        <a:ext cx="2595368" cy="3439731"/>
      </dsp:txXfrm>
    </dsp:sp>
    <dsp:sp modelId="{CA6D50C6-BFD2-48D9-B1F7-096C53677F62}">
      <dsp:nvSpPr>
        <dsp:cNvPr id="0" name=""/>
        <dsp:cNvSpPr/>
      </dsp:nvSpPr>
      <dsp:spPr>
        <a:xfrm>
          <a:off x="3486234" y="12310"/>
          <a:ext cx="4501341" cy="4501341"/>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NASA video</a:t>
          </a:r>
          <a:endParaRPr lang="en-US" sz="6500" kern="1200" dirty="0"/>
        </a:p>
      </dsp:txBody>
      <dsp:txXfrm>
        <a:off x="4763642" y="543115"/>
        <a:ext cx="2595368" cy="343973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B33E5D-67A0-4EBA-8E8B-8F39A621DF29}" type="datetimeFigureOut">
              <a:rPr lang="en-US" smtClean="0"/>
              <a:pPr/>
              <a:t>9/17/2012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D60ABF-3FDC-414F-8D48-18B1DA9786FB}" type="slidenum">
              <a:rPr lang="en-US" smtClean="0"/>
              <a:pPr/>
              <a:t>‹#›</a:t>
            </a:fld>
            <a:endParaRPr lang="en-US"/>
          </a:p>
        </p:txBody>
      </p:sp>
    </p:spTree>
    <p:extLst>
      <p:ext uri="{BB962C8B-B14F-4D97-AF65-F5344CB8AC3E}">
        <p14:creationId xmlns="" xmlns:p14="http://schemas.microsoft.com/office/powerpoint/2010/main" val="931097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 begin on slide</a:t>
            </a:r>
            <a:r>
              <a:rPr lang="en-US" baseline="0" dirty="0" smtClean="0"/>
              <a:t> 2.</a:t>
            </a:r>
            <a:endParaRPr lang="en-US" dirty="0"/>
          </a:p>
        </p:txBody>
      </p:sp>
      <p:sp>
        <p:nvSpPr>
          <p:cNvPr id="4" name="Slide Number Placeholder 3"/>
          <p:cNvSpPr>
            <a:spLocks noGrp="1"/>
          </p:cNvSpPr>
          <p:nvPr>
            <p:ph type="sldNum" sz="quarter" idx="10"/>
          </p:nvPr>
        </p:nvSpPr>
        <p:spPr/>
        <p:txBody>
          <a:bodyPr/>
          <a:lstStyle/>
          <a:p>
            <a:fld id="{EAD60ABF-3FDC-414F-8D48-18B1DA9786FB}" type="slidenum">
              <a:rPr lang="en-US" smtClean="0"/>
              <a:pPr/>
              <a:t>1</a:t>
            </a:fld>
            <a:endParaRPr lang="en-US"/>
          </a:p>
        </p:txBody>
      </p:sp>
    </p:spTree>
    <p:extLst>
      <p:ext uri="{BB962C8B-B14F-4D97-AF65-F5344CB8AC3E}">
        <p14:creationId xmlns="" xmlns:p14="http://schemas.microsoft.com/office/powerpoint/2010/main" val="14754835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D60ABF-3FDC-414F-8D48-18B1DA9786FB}"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might want to “chunk” this lesson, focusing on the first goal for 30</a:t>
            </a:r>
            <a:r>
              <a:rPr lang="en-US" baseline="0" dirty="0" smtClean="0"/>
              <a:t> minutes, and the 2</a:t>
            </a:r>
            <a:r>
              <a:rPr lang="en-US" baseline="30000" dirty="0" smtClean="0"/>
              <a:t>nd</a:t>
            </a:r>
            <a:r>
              <a:rPr lang="en-US" baseline="0" dirty="0" smtClean="0"/>
              <a:t> goal 30 minutes.  </a:t>
            </a:r>
          </a:p>
          <a:p>
            <a:r>
              <a:rPr lang="en-US" baseline="0" dirty="0" smtClean="0"/>
              <a:t>#2 of Sample Activities</a:t>
            </a:r>
            <a:endParaRPr lang="en-US" dirty="0"/>
          </a:p>
        </p:txBody>
      </p:sp>
      <p:sp>
        <p:nvSpPr>
          <p:cNvPr id="4" name="Slide Number Placeholder 3"/>
          <p:cNvSpPr>
            <a:spLocks noGrp="1"/>
          </p:cNvSpPr>
          <p:nvPr>
            <p:ph type="sldNum" sz="quarter" idx="10"/>
          </p:nvPr>
        </p:nvSpPr>
        <p:spPr/>
        <p:txBody>
          <a:bodyPr/>
          <a:lstStyle/>
          <a:p>
            <a:fld id="{EAD60ABF-3FDC-414F-8D48-18B1DA9786FB}"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Day 4/5 (depending on how much time you’ve had on previous days)</a:t>
            </a:r>
          </a:p>
          <a:p>
            <a:r>
              <a:rPr lang="en-US" baseline="0" dirty="0" smtClean="0"/>
              <a:t>Piggybacking off of videos from yesterday, students will read poetry about weather, and compare the 2, addressing RL 4.5 </a:t>
            </a:r>
            <a:r>
              <a:rPr lang="en-US" sz="1200" kern="1200" baseline="0" dirty="0" smtClean="0">
                <a:solidFill>
                  <a:schemeClr val="tx1"/>
                </a:solidFill>
                <a:latin typeface="+mn-lt"/>
                <a:ea typeface="+mn-ea"/>
                <a:cs typeface="+mn-cs"/>
              </a:rPr>
              <a:t>Explain major differences between </a:t>
            </a:r>
            <a:r>
              <a:rPr lang="en-US" sz="1200" b="1" kern="1200" baseline="0" dirty="0" smtClean="0">
                <a:solidFill>
                  <a:schemeClr val="tx1"/>
                </a:solidFill>
                <a:latin typeface="+mn-lt"/>
                <a:ea typeface="+mn-ea"/>
                <a:cs typeface="+mn-cs"/>
              </a:rPr>
              <a:t>poems</a:t>
            </a:r>
            <a:r>
              <a:rPr lang="en-US" sz="1200" kern="1200" baseline="0" dirty="0" smtClean="0">
                <a:solidFill>
                  <a:schemeClr val="tx1"/>
                </a:solidFill>
                <a:latin typeface="+mn-lt"/>
                <a:ea typeface="+mn-ea"/>
                <a:cs typeface="+mn-cs"/>
              </a:rPr>
              <a:t>, drama, and prose, and refer to the structural elements of poems (e.g., verse, rhythm, meter) and drama (e.g., casts of characters, </a:t>
            </a:r>
            <a:r>
              <a:rPr lang="en-US" sz="1200" b="1" kern="1200" baseline="0" dirty="0" smtClean="0">
                <a:solidFill>
                  <a:schemeClr val="tx1"/>
                </a:solidFill>
                <a:latin typeface="+mn-lt"/>
                <a:ea typeface="+mn-ea"/>
                <a:cs typeface="+mn-cs"/>
              </a:rPr>
              <a:t>settings</a:t>
            </a:r>
            <a:r>
              <a:rPr lang="en-US" sz="120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descriptions</a:t>
            </a:r>
            <a:r>
              <a:rPr lang="en-US" sz="1200" kern="1200" baseline="0" dirty="0" smtClean="0">
                <a:solidFill>
                  <a:schemeClr val="tx1"/>
                </a:solidFill>
                <a:latin typeface="+mn-lt"/>
                <a:ea typeface="+mn-ea"/>
                <a:cs typeface="+mn-cs"/>
              </a:rPr>
              <a:t>, dialogue, stage directions) when writing or speaking about a text. </a:t>
            </a:r>
          </a:p>
          <a:p>
            <a:r>
              <a:rPr lang="en-US" sz="1200" kern="1200" baseline="0" dirty="0" smtClean="0">
                <a:solidFill>
                  <a:schemeClr val="tx1"/>
                </a:solidFill>
                <a:latin typeface="+mn-lt"/>
                <a:ea typeface="+mn-ea"/>
                <a:cs typeface="+mn-cs"/>
              </a:rPr>
              <a:t>Vocabulary: rued, harbor, haunches</a:t>
            </a:r>
          </a:p>
          <a:p>
            <a:r>
              <a:rPr lang="en-US" sz="1200" kern="1200" baseline="0" dirty="0" smtClean="0">
                <a:solidFill>
                  <a:schemeClr val="tx1"/>
                </a:solidFill>
                <a:latin typeface="+mn-lt"/>
                <a:ea typeface="+mn-ea"/>
                <a:cs typeface="+mn-cs"/>
              </a:rPr>
              <a:t>1.  Students read the poetry (and reread as necessary) for understanding, pulling out L4.5 Demonstrate understanding of figurative language, word relationships, and nuances in word meanings. </a:t>
            </a:r>
          </a:p>
          <a:p>
            <a:pPr marL="228600" indent="-228600">
              <a:buAutoNum type="alphaLcPeriod"/>
            </a:pPr>
            <a:r>
              <a:rPr lang="en-US" sz="1200" i="1" kern="1200" baseline="0" dirty="0" smtClean="0">
                <a:solidFill>
                  <a:schemeClr val="tx1"/>
                </a:solidFill>
                <a:latin typeface="+mn-lt"/>
                <a:ea typeface="+mn-ea"/>
                <a:cs typeface="+mn-cs"/>
              </a:rPr>
              <a:t>Explain the meaning of simple </a:t>
            </a:r>
            <a:r>
              <a:rPr lang="en-US" sz="1200" b="1" i="1" kern="1200" baseline="0" dirty="0" smtClean="0">
                <a:solidFill>
                  <a:schemeClr val="tx1"/>
                </a:solidFill>
                <a:latin typeface="+mn-lt"/>
                <a:ea typeface="+mn-ea"/>
                <a:cs typeface="+mn-cs"/>
              </a:rPr>
              <a:t>similes</a:t>
            </a:r>
            <a:r>
              <a:rPr lang="en-US" sz="1200" i="1" kern="1200" baseline="0" dirty="0" smtClean="0">
                <a:solidFill>
                  <a:schemeClr val="tx1"/>
                </a:solidFill>
                <a:latin typeface="+mn-lt"/>
                <a:ea typeface="+mn-ea"/>
                <a:cs typeface="+mn-cs"/>
              </a:rPr>
              <a:t> and metaphors (e.g., as pretty as a picture) in context. </a:t>
            </a:r>
          </a:p>
          <a:p>
            <a:pPr marL="0" indent="0">
              <a:buNone/>
            </a:pPr>
            <a:r>
              <a:rPr lang="en-US" sz="1200" i="0" kern="1200" baseline="0" dirty="0" smtClean="0">
                <a:solidFill>
                  <a:schemeClr val="tx1"/>
                </a:solidFill>
                <a:latin typeface="+mn-lt"/>
                <a:ea typeface="+mn-ea"/>
                <a:cs typeface="+mn-cs"/>
              </a:rPr>
              <a:t>2. ID poetic devices (rhyming, alliteration, </a:t>
            </a:r>
            <a:r>
              <a:rPr lang="en-US" sz="1200" i="0" kern="1200" baseline="0" dirty="0" err="1" smtClean="0">
                <a:solidFill>
                  <a:schemeClr val="tx1"/>
                </a:solidFill>
                <a:latin typeface="+mn-lt"/>
                <a:ea typeface="+mn-ea"/>
                <a:cs typeface="+mn-cs"/>
              </a:rPr>
              <a:t>repitition</a:t>
            </a:r>
            <a:r>
              <a:rPr lang="en-US" sz="1200" i="0" kern="1200" baseline="0" dirty="0" smtClean="0">
                <a:solidFill>
                  <a:schemeClr val="tx1"/>
                </a:solidFill>
                <a:latin typeface="+mn-lt"/>
                <a:ea typeface="+mn-ea"/>
                <a:cs typeface="+mn-cs"/>
              </a:rPr>
              <a:t>, </a:t>
            </a:r>
            <a:r>
              <a:rPr lang="en-US" sz="1200" i="0" kern="1200" baseline="0" dirty="0" err="1" smtClean="0">
                <a:solidFill>
                  <a:schemeClr val="tx1"/>
                </a:solidFill>
                <a:latin typeface="+mn-lt"/>
                <a:ea typeface="+mn-ea"/>
                <a:cs typeface="+mn-cs"/>
              </a:rPr>
              <a:t>similies</a:t>
            </a:r>
            <a:r>
              <a:rPr lang="en-US" sz="1200" i="0" kern="1200" baseline="0" dirty="0" smtClean="0">
                <a:solidFill>
                  <a:schemeClr val="tx1"/>
                </a:solidFill>
                <a:latin typeface="+mn-lt"/>
                <a:ea typeface="+mn-ea"/>
                <a:cs typeface="+mn-cs"/>
              </a:rPr>
              <a:t>, </a:t>
            </a:r>
            <a:r>
              <a:rPr lang="en-US" sz="1200" i="0" kern="1200" baseline="0" dirty="0" err="1" smtClean="0">
                <a:solidFill>
                  <a:schemeClr val="tx1"/>
                </a:solidFill>
                <a:latin typeface="+mn-lt"/>
                <a:ea typeface="+mn-ea"/>
                <a:cs typeface="+mn-cs"/>
              </a:rPr>
              <a:t>metaphors,etc</a:t>
            </a:r>
            <a:r>
              <a:rPr lang="en-US" sz="1200" i="0" kern="1200" baseline="0" dirty="0" smtClean="0">
                <a:solidFill>
                  <a:schemeClr val="tx1"/>
                </a:solidFill>
                <a:latin typeface="+mn-lt"/>
                <a:ea typeface="+mn-ea"/>
                <a:cs typeface="+mn-cs"/>
              </a:rPr>
              <a:t>.) How does this contribute to the mood of the poem (how does it sound or make you feel?) Students can highlight or write on the paper copy of the poems.  Students should keep for fluency practice.  </a:t>
            </a:r>
          </a:p>
          <a:p>
            <a:pPr marL="228600" indent="-228600">
              <a:buAutoNum type="arabicPeriod" startAt="3"/>
            </a:pPr>
            <a:r>
              <a:rPr lang="en-US" sz="1200" i="0" kern="1200" baseline="0" dirty="0" smtClean="0">
                <a:solidFill>
                  <a:schemeClr val="tx1"/>
                </a:solidFill>
                <a:latin typeface="+mn-lt"/>
                <a:ea typeface="+mn-ea"/>
                <a:cs typeface="+mn-cs"/>
              </a:rPr>
              <a:t>Once students understand the poems, have them independently identify the theme of each. </a:t>
            </a:r>
          </a:p>
          <a:p>
            <a:pPr marL="228600" indent="-228600">
              <a:buAutoNum type="arabicPeriod" startAt="3"/>
            </a:pPr>
            <a:r>
              <a:rPr lang="en-US" sz="1200" i="0" kern="1200" baseline="0" dirty="0" smtClean="0">
                <a:solidFill>
                  <a:schemeClr val="tx1"/>
                </a:solidFill>
                <a:latin typeface="+mn-lt"/>
                <a:ea typeface="+mn-ea"/>
                <a:cs typeface="+mn-cs"/>
              </a:rPr>
              <a:t>To assist students with analyzing the poet’s use of nature, pose the question, “How does the poet use nature as a source of inspiration?”  Provide them with a graphic organizer to assist with this.  </a:t>
            </a:r>
          </a:p>
          <a:p>
            <a:pPr marL="228600" indent="-228600">
              <a:buAutoNum type="arabicPeriod" startAt="3"/>
            </a:pPr>
            <a:endParaRPr lang="en-US" sz="1200" i="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*Don’t forget about TRIKE strategies that you </a:t>
            </a:r>
            <a:r>
              <a:rPr lang="en-US" sz="1200" kern="1200" baseline="0" smtClean="0">
                <a:solidFill>
                  <a:schemeClr val="tx1"/>
                </a:solidFill>
                <a:latin typeface="+mn-lt"/>
                <a:ea typeface="+mn-ea"/>
                <a:cs typeface="+mn-cs"/>
              </a:rPr>
              <a:t>can implement as well. </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 You can also use this poetry to address Standard RF 4.4 b for fluency practice/assessment</a:t>
            </a:r>
          </a:p>
          <a:p>
            <a:endParaRPr lang="en-US" dirty="0"/>
          </a:p>
        </p:txBody>
      </p:sp>
      <p:sp>
        <p:nvSpPr>
          <p:cNvPr id="4" name="Slide Number Placeholder 3"/>
          <p:cNvSpPr>
            <a:spLocks noGrp="1"/>
          </p:cNvSpPr>
          <p:nvPr>
            <p:ph type="sldNum" sz="quarter" idx="10"/>
          </p:nvPr>
        </p:nvSpPr>
        <p:spPr/>
        <p:txBody>
          <a:bodyPr/>
          <a:lstStyle/>
          <a:p>
            <a:fld id="{EAD60ABF-3FDC-414F-8D48-18B1DA9786FB}"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D60ABF-3FDC-414F-8D48-18B1DA9786FB}" type="slidenum">
              <a:rPr lang="en-US" smtClean="0"/>
              <a:pPr/>
              <a:t>14</a:t>
            </a:fld>
            <a:endParaRPr lang="en-US"/>
          </a:p>
        </p:txBody>
      </p:sp>
    </p:spTree>
    <p:extLst>
      <p:ext uri="{BB962C8B-B14F-4D97-AF65-F5344CB8AC3E}">
        <p14:creationId xmlns="" xmlns:p14="http://schemas.microsoft.com/office/powerpoint/2010/main" val="1538577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 page</a:t>
            </a:r>
            <a:endParaRPr lang="en-US" dirty="0"/>
          </a:p>
        </p:txBody>
      </p:sp>
      <p:sp>
        <p:nvSpPr>
          <p:cNvPr id="4" name="Slide Number Placeholder 3"/>
          <p:cNvSpPr>
            <a:spLocks noGrp="1"/>
          </p:cNvSpPr>
          <p:nvPr>
            <p:ph type="sldNum" sz="quarter" idx="10"/>
          </p:nvPr>
        </p:nvSpPr>
        <p:spPr/>
        <p:txBody>
          <a:bodyPr/>
          <a:lstStyle/>
          <a:p>
            <a:fld id="{EAD60ABF-3FDC-414F-8D48-18B1DA9786FB}" type="slidenum">
              <a:rPr lang="en-US" smtClean="0"/>
              <a:pPr/>
              <a:t>15</a:t>
            </a:fld>
            <a:endParaRPr lang="en-US"/>
          </a:p>
        </p:txBody>
      </p:sp>
    </p:spTree>
    <p:extLst>
      <p:ext uri="{BB962C8B-B14F-4D97-AF65-F5344CB8AC3E}">
        <p14:creationId xmlns="" xmlns:p14="http://schemas.microsoft.com/office/powerpoint/2010/main" val="15385774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several different</a:t>
            </a:r>
            <a:r>
              <a:rPr lang="en-US" baseline="0" dirty="0" smtClean="0"/>
              <a:t> ways to map out this unit… this is just an idea. This was one of my ideas- the other is to put the comparative fiction to nonfiction texts together (i.e. Hurricane narratives with </a:t>
            </a:r>
            <a:r>
              <a:rPr lang="en-US" baseline="0" dirty="0" err="1" smtClean="0"/>
              <a:t>nf</a:t>
            </a:r>
            <a:r>
              <a:rPr lang="en-US" baseline="0" dirty="0" smtClean="0"/>
              <a:t> text/tornado narrative with </a:t>
            </a:r>
            <a:r>
              <a:rPr lang="en-US" baseline="0" dirty="0" err="1" smtClean="0"/>
              <a:t>nf</a:t>
            </a:r>
            <a:r>
              <a:rPr lang="en-US" baseline="0" dirty="0" smtClean="0"/>
              <a:t> text) I don’t think there’s a right or wrong way.  Students should be able to learn reciprocally from each.  You could do the </a:t>
            </a:r>
            <a:r>
              <a:rPr lang="en-US" baseline="0" dirty="0" err="1" smtClean="0"/>
              <a:t>nf</a:t>
            </a:r>
            <a:r>
              <a:rPr lang="en-US" baseline="0" dirty="0" smtClean="0"/>
              <a:t> reading and research first if you’d like.  </a:t>
            </a:r>
          </a:p>
          <a:p>
            <a:endParaRPr lang="en-US" baseline="0" dirty="0" smtClean="0"/>
          </a:p>
          <a:p>
            <a:r>
              <a:rPr lang="en-US" baseline="0" dirty="0" smtClean="0"/>
              <a:t>I do not have all texts  or art listed.  Please pull those in as you see fit. </a:t>
            </a:r>
          </a:p>
          <a:p>
            <a:endParaRPr lang="en-US" baseline="0" dirty="0" smtClean="0"/>
          </a:p>
          <a:p>
            <a:r>
              <a:rPr lang="en-US" baseline="0" dirty="0" smtClean="0"/>
              <a:t>*Also, as you have time, you can have students watch videos on </a:t>
            </a:r>
            <a:r>
              <a:rPr lang="en-US" baseline="0" dirty="0" err="1" smtClean="0"/>
              <a:t>BrainPop</a:t>
            </a:r>
            <a:r>
              <a:rPr lang="en-US" baseline="0" dirty="0" smtClean="0"/>
              <a:t> on this site http://www.brainpop.com/science/weather/ that has various videos on weather.  </a:t>
            </a:r>
            <a:endParaRPr lang="en-US" dirty="0"/>
          </a:p>
        </p:txBody>
      </p:sp>
      <p:sp>
        <p:nvSpPr>
          <p:cNvPr id="4" name="Slide Number Placeholder 3"/>
          <p:cNvSpPr>
            <a:spLocks noGrp="1"/>
          </p:cNvSpPr>
          <p:nvPr>
            <p:ph type="sldNum" sz="quarter" idx="10"/>
          </p:nvPr>
        </p:nvSpPr>
        <p:spPr/>
        <p:txBody>
          <a:bodyPr/>
          <a:lstStyle/>
          <a:p>
            <a:fld id="{EAD60ABF-3FDC-414F-8D48-18B1DA9786FB}" type="slidenum">
              <a:rPr lang="en-US" smtClean="0"/>
              <a:pPr/>
              <a:t>16</a:t>
            </a:fld>
            <a:endParaRPr lang="en-US"/>
          </a:p>
        </p:txBody>
      </p:sp>
    </p:spTree>
    <p:extLst>
      <p:ext uri="{BB962C8B-B14F-4D97-AF65-F5344CB8AC3E}">
        <p14:creationId xmlns="" xmlns:p14="http://schemas.microsoft.com/office/powerpoint/2010/main" val="83772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Char char="-"/>
              <a:tabLst/>
              <a:defRPr/>
            </a:pPr>
            <a:r>
              <a:rPr lang="en-US" dirty="0" smtClean="0">
                <a:solidFill>
                  <a:srgbClr val="FFFF00"/>
                </a:solidFill>
              </a:rPr>
              <a:t>WARNING! Video</a:t>
            </a:r>
            <a:r>
              <a:rPr lang="en-US" baseline="0" dirty="0" smtClean="0">
                <a:solidFill>
                  <a:srgbClr val="FFFF00"/>
                </a:solidFill>
              </a:rPr>
              <a:t> of Hurricane Katrina is emotional and will probably elicit some emotional responses from your students (and you), but will be highly engaging.  The video includes looting, people stealing, and a man who lost his wife.  This video is meant to be your hook.  Ask students “How did the video </a:t>
            </a:r>
            <a:r>
              <a:rPr lang="en-US" b="1" baseline="0" dirty="0" smtClean="0">
                <a:solidFill>
                  <a:srgbClr val="FFFF00"/>
                </a:solidFill>
              </a:rPr>
              <a:t>affect</a:t>
            </a:r>
            <a:r>
              <a:rPr lang="en-US" baseline="0" dirty="0" smtClean="0">
                <a:solidFill>
                  <a:srgbClr val="FFFF00"/>
                </a:solidFill>
              </a:rPr>
              <a:t> you?</a:t>
            </a:r>
            <a:endParaRPr lang="en-US" dirty="0" smtClean="0">
              <a:solidFill>
                <a:srgbClr val="FFFF00"/>
              </a:solidFill>
            </a:endParaRPr>
          </a:p>
          <a:p>
            <a:pPr marL="0" marR="0" indent="0" algn="l" defTabSz="914400" rtl="0" eaLnBrk="1" fontAlgn="auto" latinLnBrk="0" hangingPunct="1">
              <a:lnSpc>
                <a:spcPct val="100000"/>
              </a:lnSpc>
              <a:spcBef>
                <a:spcPts val="0"/>
              </a:spcBef>
              <a:spcAft>
                <a:spcPts val="0"/>
              </a:spcAft>
              <a:buClrTx/>
              <a:buSzTx/>
              <a:buFontTx/>
              <a:buChar char="-"/>
              <a:tabLst/>
              <a:defRPr/>
            </a:pPr>
            <a:r>
              <a:rPr lang="en-US" dirty="0" smtClean="0"/>
              <a:t>3-D animation in NASA Video addresses</a:t>
            </a:r>
            <a:r>
              <a:rPr lang="en-US" baseline="0" dirty="0" smtClean="0"/>
              <a:t> </a:t>
            </a:r>
            <a:r>
              <a:rPr lang="en-US" dirty="0" smtClean="0"/>
              <a:t>RI 4.7  </a:t>
            </a:r>
            <a:r>
              <a:rPr lang="en-US" sz="1200" kern="1200" baseline="0" dirty="0" smtClean="0">
                <a:solidFill>
                  <a:schemeClr val="tx1"/>
                </a:solidFill>
                <a:latin typeface="+mn-lt"/>
                <a:ea typeface="+mn-ea"/>
                <a:cs typeface="+mn-cs"/>
              </a:rPr>
              <a:t>Interpret information presented visually, orally, or quantitatively (e.g., in charts, graphs, diagrams, time lines, </a:t>
            </a:r>
            <a:r>
              <a:rPr lang="en-US" sz="1200" b="1" kern="1200" baseline="0" dirty="0" smtClean="0">
                <a:solidFill>
                  <a:schemeClr val="tx1"/>
                </a:solidFill>
                <a:latin typeface="+mn-lt"/>
                <a:ea typeface="+mn-ea"/>
                <a:cs typeface="+mn-cs"/>
              </a:rPr>
              <a:t>animations</a:t>
            </a:r>
            <a:r>
              <a:rPr lang="en-US" sz="1200" kern="1200" baseline="0" dirty="0" smtClean="0">
                <a:solidFill>
                  <a:schemeClr val="tx1"/>
                </a:solidFill>
                <a:latin typeface="+mn-lt"/>
                <a:ea typeface="+mn-ea"/>
                <a:cs typeface="+mn-cs"/>
              </a:rPr>
              <a:t>, or interactive elements on Web pages) and explain how the information contributes to an understanding of the text in which it appears. *</a:t>
            </a:r>
            <a:r>
              <a:rPr lang="en-US" sz="1200" kern="1200" baseline="0" dirty="0" err="1" smtClean="0">
                <a:solidFill>
                  <a:schemeClr val="tx1"/>
                </a:solidFill>
                <a:latin typeface="+mn-lt"/>
                <a:ea typeface="+mn-ea"/>
                <a:cs typeface="+mn-cs"/>
              </a:rPr>
              <a:t>Scoreable</a:t>
            </a:r>
            <a:r>
              <a:rPr lang="en-US" sz="1200" kern="1200" baseline="0" dirty="0" smtClean="0">
                <a:solidFill>
                  <a:schemeClr val="tx1"/>
                </a:solidFill>
                <a:latin typeface="+mn-lt"/>
                <a:ea typeface="+mn-ea"/>
                <a:cs typeface="+mn-cs"/>
              </a:rPr>
              <a:t>/see scoring guide</a:t>
            </a:r>
          </a:p>
          <a:p>
            <a:pPr marL="0" marR="0" indent="0" algn="l" defTabSz="914400" rtl="0" eaLnBrk="1" fontAlgn="auto" latinLnBrk="0" hangingPunct="1">
              <a:lnSpc>
                <a:spcPct val="100000"/>
              </a:lnSpc>
              <a:spcBef>
                <a:spcPts val="0"/>
              </a:spcBef>
              <a:spcAft>
                <a:spcPts val="0"/>
              </a:spcAft>
              <a:buClrTx/>
              <a:buSzTx/>
              <a:buFontTx/>
              <a:buChar char="-"/>
              <a:tabLst/>
              <a:defRPr/>
            </a:pPr>
            <a:r>
              <a:rPr lang="en-US" sz="1200" kern="1200" baseline="0" dirty="0" smtClean="0">
                <a:solidFill>
                  <a:schemeClr val="tx1"/>
                </a:solidFill>
                <a:latin typeface="+mn-lt"/>
                <a:ea typeface="+mn-ea"/>
                <a:cs typeface="+mn-cs"/>
              </a:rPr>
              <a:t>After watching both videos, have a group discussion (whole, small, or partner groups) and compare the 2 videos.  Possible questions: How do the 2 videos compare? What was the motivation for the maker of the first/second video?  How does the videographer use music in the first video to create a mood?  How did each video make you feel?  *This will support your reading standard: RI 4.9 Integrate information from two texts on the same topic in order to write or </a:t>
            </a:r>
            <a:r>
              <a:rPr lang="en-US" sz="1200" b="1" kern="1200" baseline="0" dirty="0" smtClean="0">
                <a:solidFill>
                  <a:schemeClr val="tx1"/>
                </a:solidFill>
                <a:latin typeface="+mn-lt"/>
                <a:ea typeface="+mn-ea"/>
                <a:cs typeface="+mn-cs"/>
              </a:rPr>
              <a:t>speak</a:t>
            </a:r>
            <a:r>
              <a:rPr lang="en-US" sz="1200" kern="1200" baseline="0" dirty="0" smtClean="0">
                <a:solidFill>
                  <a:schemeClr val="tx1"/>
                </a:solidFill>
                <a:latin typeface="+mn-lt"/>
                <a:ea typeface="+mn-ea"/>
                <a:cs typeface="+mn-cs"/>
              </a:rPr>
              <a:t> about the subject knowledgeably. *</a:t>
            </a:r>
            <a:r>
              <a:rPr lang="en-US" sz="1200" kern="1200" baseline="0" dirty="0" err="1" smtClean="0">
                <a:solidFill>
                  <a:schemeClr val="tx1"/>
                </a:solidFill>
                <a:latin typeface="+mn-lt"/>
                <a:ea typeface="+mn-ea"/>
                <a:cs typeface="+mn-cs"/>
              </a:rPr>
              <a:t>Scoreable</a:t>
            </a:r>
            <a:r>
              <a:rPr lang="en-US" sz="1200" kern="1200" baseline="0" dirty="0" smtClean="0">
                <a:solidFill>
                  <a:schemeClr val="tx1"/>
                </a:solidFill>
                <a:latin typeface="+mn-lt"/>
                <a:ea typeface="+mn-ea"/>
                <a:cs typeface="+mn-cs"/>
              </a:rPr>
              <a:t>/see scoring guide     Students can compare using graphic organizer if you choose.  </a:t>
            </a:r>
          </a:p>
          <a:p>
            <a:pPr marL="0" marR="0" indent="0" algn="l" defTabSz="914400" rtl="0" eaLnBrk="1" fontAlgn="auto" latinLnBrk="0" hangingPunct="1">
              <a:lnSpc>
                <a:spcPct val="100000"/>
              </a:lnSpc>
              <a:spcBef>
                <a:spcPts val="0"/>
              </a:spcBef>
              <a:spcAft>
                <a:spcPts val="0"/>
              </a:spcAft>
              <a:buClrTx/>
              <a:buSzTx/>
              <a:buFontTx/>
              <a:buChar char="-"/>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Char char="-"/>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AD60ABF-3FDC-414F-8D48-18B1DA9786FB}"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dirty="0" smtClean="0"/>
              <a:t>Students</a:t>
            </a:r>
            <a:r>
              <a:rPr lang="en-US" baseline="0" dirty="0" smtClean="0"/>
              <a:t> copy the essential question into their interactive notebooks and rate themselves (you can choose to do this before or after discussing.) </a:t>
            </a:r>
          </a:p>
          <a:p>
            <a:pPr marL="228600" indent="-228600">
              <a:buNone/>
            </a:pPr>
            <a:r>
              <a:rPr lang="en-US" baseline="0" dirty="0" smtClean="0"/>
              <a:t>It is essential that students understand the words affect, setting, and plot.  </a:t>
            </a:r>
            <a:endParaRPr lang="en-US" dirty="0" smtClean="0"/>
          </a:p>
          <a:p>
            <a:r>
              <a:rPr lang="en-US" dirty="0" smtClean="0"/>
              <a:t>Affect= change(s) *Note that 2</a:t>
            </a:r>
            <a:r>
              <a:rPr lang="en-US" baseline="30000" dirty="0" smtClean="0"/>
              <a:t>nd</a:t>
            </a:r>
            <a:r>
              <a:rPr lang="en-US" baseline="0" dirty="0" smtClean="0"/>
              <a:t> grade has an essential question “How does the setting affect the story?”  This is the basic understanding of your essential question.  4</a:t>
            </a:r>
            <a:r>
              <a:rPr lang="en-US" baseline="30000" dirty="0" smtClean="0"/>
              <a:t>th</a:t>
            </a:r>
            <a:r>
              <a:rPr lang="en-US" baseline="0" dirty="0" smtClean="0"/>
              <a:t> Grade should look at this more deeply.  </a:t>
            </a:r>
            <a:endParaRPr lang="en-US" dirty="0" smtClean="0"/>
          </a:p>
          <a:p>
            <a:r>
              <a:rPr lang="en-US" dirty="0" smtClean="0"/>
              <a:t>Setting=</a:t>
            </a:r>
            <a:r>
              <a:rPr lang="en-US" baseline="0" dirty="0" smtClean="0"/>
              <a:t> geography, climate, weather, season, etc.   </a:t>
            </a:r>
          </a:p>
          <a:p>
            <a:r>
              <a:rPr lang="en-US" baseline="0" dirty="0" smtClean="0"/>
              <a:t>Plot= summary, focusing on problem &amp; solution  SWBSTF</a:t>
            </a:r>
          </a:p>
          <a:p>
            <a:endParaRPr lang="en-US" baseline="0" dirty="0" smtClean="0"/>
          </a:p>
          <a:p>
            <a:r>
              <a:rPr lang="en-US" baseline="0" dirty="0" smtClean="0"/>
              <a:t>*Reflection after Day 1: </a:t>
            </a:r>
          </a:p>
          <a:p>
            <a:pPr marL="228600" indent="-228600">
              <a:buAutoNum type="arabicPeriod"/>
            </a:pPr>
            <a:r>
              <a:rPr lang="en-US" baseline="0" dirty="0" smtClean="0"/>
              <a:t>The video wasn’t as hard on students emotionally as I thought it would be.  </a:t>
            </a:r>
          </a:p>
          <a:p>
            <a:pPr marL="228600" indent="-228600">
              <a:buAutoNum type="arabicPeriod"/>
            </a:pPr>
            <a:r>
              <a:rPr lang="en-US" dirty="0" smtClean="0"/>
              <a:t>After</a:t>
            </a:r>
            <a:r>
              <a:rPr lang="en-US" baseline="0" dirty="0" smtClean="0"/>
              <a:t> doing some discussion about the word “setting”, we knew students had a basic understanding- they said it was the place, time, and date.  </a:t>
            </a:r>
          </a:p>
          <a:p>
            <a:pPr marL="228600" indent="-228600">
              <a:buAutoNum type="arabicPeriod"/>
            </a:pPr>
            <a:r>
              <a:rPr lang="en-US" baseline="0" dirty="0" smtClean="0"/>
              <a:t>The </a:t>
            </a:r>
            <a:r>
              <a:rPr lang="en-US" baseline="0" dirty="0" err="1" smtClean="0"/>
              <a:t>venn</a:t>
            </a:r>
            <a:r>
              <a:rPr lang="en-US" baseline="0" dirty="0" smtClean="0"/>
              <a:t> diagram comparing activity was a good one- students showed evidence of some deeper thinking!  </a:t>
            </a:r>
            <a:r>
              <a:rPr lang="en-US" baseline="0" dirty="0" smtClean="0">
                <a:sym typeface="Wingdings" pitchFamily="2" charset="2"/>
              </a:rPr>
              <a:t>  </a:t>
            </a:r>
          </a:p>
          <a:p>
            <a:pPr marL="228600" indent="-228600">
              <a:buAutoNum type="arabicPeriod"/>
            </a:pPr>
            <a:r>
              <a:rPr lang="en-US" baseline="0" dirty="0" smtClean="0">
                <a:sym typeface="Wingdings" pitchFamily="2" charset="2"/>
              </a:rPr>
              <a:t>Carla and I decided after Day 1 that students needed more time to finish their </a:t>
            </a:r>
            <a:r>
              <a:rPr lang="en-US" baseline="0" dirty="0" err="1" smtClean="0">
                <a:sym typeface="Wingdings" pitchFamily="2" charset="2"/>
              </a:rPr>
              <a:t>venn</a:t>
            </a:r>
            <a:r>
              <a:rPr lang="en-US" baseline="0" dirty="0" smtClean="0">
                <a:sym typeface="Wingdings" pitchFamily="2" charset="2"/>
              </a:rPr>
              <a:t> diagrams (they worked with a partner), so we pushed that into Day 2.  Also, we thought making a “working definition” of setting might be good for students to add to as their understanding of setting progresses.</a:t>
            </a:r>
            <a:endParaRPr lang="en-US" dirty="0"/>
          </a:p>
        </p:txBody>
      </p:sp>
      <p:sp>
        <p:nvSpPr>
          <p:cNvPr id="4" name="Slide Number Placeholder 3"/>
          <p:cNvSpPr>
            <a:spLocks noGrp="1"/>
          </p:cNvSpPr>
          <p:nvPr>
            <p:ph type="sldNum" sz="quarter" idx="10"/>
          </p:nvPr>
        </p:nvSpPr>
        <p:spPr/>
        <p:txBody>
          <a:bodyPr/>
          <a:lstStyle/>
          <a:p>
            <a:fld id="{EAD60ABF-3FDC-414F-8D48-18B1DA9786FB}"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Have</a:t>
            </a:r>
            <a:r>
              <a:rPr lang="en-US" baseline="0" dirty="0" smtClean="0"/>
              <a:t> discussion first (whole, small, or partner)</a:t>
            </a:r>
          </a:p>
          <a:p>
            <a:pPr>
              <a:buFontTx/>
              <a:buChar char="-"/>
            </a:pPr>
            <a:r>
              <a:rPr lang="en-US" baseline="0" dirty="0" smtClean="0"/>
              <a:t>Students fill out graphic organizer on their own or with a partner. *</a:t>
            </a:r>
            <a:r>
              <a:rPr lang="en-US" baseline="0" dirty="0" err="1" smtClean="0"/>
              <a:t>scoreable</a:t>
            </a:r>
            <a:r>
              <a:rPr lang="en-US" baseline="0" dirty="0" smtClean="0"/>
              <a:t>  (refer to questions on previous slide if needed) </a:t>
            </a:r>
          </a:p>
          <a:p>
            <a:pPr>
              <a:buFontTx/>
              <a:buChar char="-"/>
            </a:pPr>
            <a:endParaRPr lang="en-US" baseline="0" dirty="0" smtClean="0"/>
          </a:p>
          <a:p>
            <a:pPr>
              <a:buFontTx/>
              <a:buNone/>
            </a:pPr>
            <a:r>
              <a:rPr lang="en-US" baseline="0" dirty="0" smtClean="0"/>
              <a:t>OR use passage from </a:t>
            </a:r>
            <a:r>
              <a:rPr lang="en-US" baseline="0" dirty="0" err="1" smtClean="0"/>
              <a:t>Successmaker</a:t>
            </a:r>
            <a:r>
              <a:rPr lang="en-US" baseline="0" dirty="0" smtClean="0"/>
              <a:t> (Print Partners) about Hurricane Katrina for independent reading….</a:t>
            </a:r>
          </a:p>
          <a:p>
            <a:endParaRPr lang="en-US" dirty="0"/>
          </a:p>
        </p:txBody>
      </p:sp>
      <p:sp>
        <p:nvSpPr>
          <p:cNvPr id="4" name="Slide Number Placeholder 3"/>
          <p:cNvSpPr>
            <a:spLocks noGrp="1"/>
          </p:cNvSpPr>
          <p:nvPr>
            <p:ph type="sldNum" sz="quarter" idx="10"/>
          </p:nvPr>
        </p:nvSpPr>
        <p:spPr/>
        <p:txBody>
          <a:bodyPr/>
          <a:lstStyle/>
          <a:p>
            <a:fld id="{EAD60ABF-3FDC-414F-8D48-18B1DA9786FB}"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None/>
            </a:pPr>
            <a:r>
              <a:rPr lang="en-US" baseline="0" dirty="0" smtClean="0"/>
              <a:t>After Day 1, we adjusted this to discuss the </a:t>
            </a:r>
            <a:r>
              <a:rPr lang="en-US" baseline="0" dirty="0" err="1" smtClean="0"/>
              <a:t>venn</a:t>
            </a:r>
            <a:r>
              <a:rPr lang="en-US" baseline="0" dirty="0" smtClean="0"/>
              <a:t> diagrams and further explore setting.  Did not get to part 2.  </a:t>
            </a:r>
          </a:p>
          <a:p>
            <a:pPr marL="228600" indent="-228600">
              <a:buNone/>
            </a:pPr>
            <a:r>
              <a:rPr lang="en-US" baseline="0" dirty="0" smtClean="0"/>
              <a:t>Part 1</a:t>
            </a:r>
          </a:p>
          <a:p>
            <a:pPr marL="228600" indent="-228600">
              <a:buAutoNum type="arabicPeriod"/>
            </a:pPr>
            <a:r>
              <a:rPr lang="en-US" baseline="0" dirty="0" smtClean="0"/>
              <a:t>Review yesterday’s lesson. Refer back to the essential question.</a:t>
            </a:r>
          </a:p>
          <a:p>
            <a:pPr marL="228600" indent="-228600">
              <a:buAutoNum type="arabicPeriod"/>
            </a:pPr>
            <a:r>
              <a:rPr lang="en-US" baseline="0" dirty="0" smtClean="0"/>
              <a:t>Read Hurricane.  Students will fill out matrix (copy next page for each student), focusing on setting (encourage them to be as specific as possible) and plot.  Do not answer the question until the end of the week.  Students should place this in their interactive notebooks. </a:t>
            </a:r>
          </a:p>
          <a:p>
            <a:pPr marL="0" indent="0">
              <a:buNone/>
            </a:pPr>
            <a:r>
              <a:rPr lang="en-US" baseline="0" dirty="0" smtClean="0"/>
              <a:t>This is #1 of Sample Activities</a:t>
            </a:r>
          </a:p>
          <a:p>
            <a:pPr marL="0" indent="0">
              <a:buNone/>
            </a:pPr>
            <a:r>
              <a:rPr lang="en-US" baseline="0" dirty="0" smtClean="0"/>
              <a:t>Part 2</a:t>
            </a:r>
          </a:p>
          <a:p>
            <a:pPr marL="228600" indent="-228600">
              <a:buAutoNum type="arabicPeriod"/>
            </a:pPr>
            <a:r>
              <a:rPr lang="en-US" baseline="0" dirty="0" smtClean="0"/>
              <a:t>Discuss weather &amp; climate (National Geographic website or article)</a:t>
            </a:r>
          </a:p>
          <a:p>
            <a:pPr marL="228600" indent="-228600">
              <a:buAutoNum type="arabicPeriod"/>
            </a:pPr>
            <a:r>
              <a:rPr lang="en-US" baseline="0" dirty="0" smtClean="0"/>
              <a:t>Write about the positive and negative effects of the weather on real life &amp; in literature.  </a:t>
            </a:r>
            <a:endParaRPr lang="en-US" dirty="0"/>
          </a:p>
        </p:txBody>
      </p:sp>
      <p:sp>
        <p:nvSpPr>
          <p:cNvPr id="4" name="Slide Number Placeholder 3"/>
          <p:cNvSpPr>
            <a:spLocks noGrp="1"/>
          </p:cNvSpPr>
          <p:nvPr>
            <p:ph type="sldNum" sz="quarter" idx="10"/>
          </p:nvPr>
        </p:nvSpPr>
        <p:spPr/>
        <p:txBody>
          <a:bodyPr/>
          <a:lstStyle/>
          <a:p>
            <a:fld id="{EAD60ABF-3FDC-414F-8D48-18B1DA9786FB}" type="slidenum">
              <a:rPr lang="en-US" smtClean="0"/>
              <a:pPr/>
              <a:t>6</a:t>
            </a:fld>
            <a:endParaRPr lang="en-US"/>
          </a:p>
        </p:txBody>
      </p:sp>
    </p:spTree>
    <p:extLst>
      <p:ext uri="{BB962C8B-B14F-4D97-AF65-F5344CB8AC3E}">
        <p14:creationId xmlns="" xmlns:p14="http://schemas.microsoft.com/office/powerpoint/2010/main" val="3666322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Four slots</a:t>
            </a:r>
            <a:r>
              <a:rPr lang="en-US" baseline="0" dirty="0" smtClean="0"/>
              <a:t> at the top are for the 2 Hurricane narrative texts and the 2 poems.  Use over 4 or 5 days and keep in interactive notebooks. </a:t>
            </a:r>
            <a:endParaRPr lang="en-US" dirty="0"/>
          </a:p>
        </p:txBody>
      </p:sp>
      <p:sp>
        <p:nvSpPr>
          <p:cNvPr id="4" name="Slide Number Placeholder 3"/>
          <p:cNvSpPr>
            <a:spLocks noGrp="1"/>
          </p:cNvSpPr>
          <p:nvPr>
            <p:ph type="sldNum" sz="quarter" idx="10"/>
          </p:nvPr>
        </p:nvSpPr>
        <p:spPr/>
        <p:txBody>
          <a:bodyPr/>
          <a:lstStyle/>
          <a:p>
            <a:fld id="{EAD60ABF-3FDC-414F-8D48-18B1DA9786FB}" type="slidenum">
              <a:rPr lang="en-US" smtClean="0"/>
              <a:pPr/>
              <a:t>7</a:t>
            </a:fld>
            <a:endParaRPr lang="en-US"/>
          </a:p>
        </p:txBody>
      </p:sp>
    </p:spTree>
    <p:extLst>
      <p:ext uri="{BB962C8B-B14F-4D97-AF65-F5344CB8AC3E}">
        <p14:creationId xmlns="" xmlns:p14="http://schemas.microsoft.com/office/powerpoint/2010/main" val="274491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r>
            <a:r>
              <a:rPr lang="en-US" baseline="0" dirty="0" smtClean="0"/>
              <a:t>4 Sample Activity</a:t>
            </a:r>
          </a:p>
          <a:p>
            <a:r>
              <a:rPr lang="en-US" baseline="0" dirty="0" smtClean="0"/>
              <a:t>The goal for this activity is to write a well-developed essay, not just simply fill out a graphic organizer.  You might want to do this together, and save for a future writing activity that brings this back in OR have them do it independently.  *This will transfer into tomorrow’s lesson, so please have students keep in interactive notebooks. </a:t>
            </a:r>
          </a:p>
          <a:p>
            <a:r>
              <a:rPr lang="en-US" baseline="0" dirty="0" smtClean="0"/>
              <a:t>Refer back to the essential question again &amp; discuss. </a:t>
            </a:r>
            <a:endParaRPr lang="en-US" dirty="0"/>
          </a:p>
        </p:txBody>
      </p:sp>
      <p:sp>
        <p:nvSpPr>
          <p:cNvPr id="4" name="Slide Number Placeholder 3"/>
          <p:cNvSpPr>
            <a:spLocks noGrp="1"/>
          </p:cNvSpPr>
          <p:nvPr>
            <p:ph type="sldNum" sz="quarter" idx="10"/>
          </p:nvPr>
        </p:nvSpPr>
        <p:spPr/>
        <p:txBody>
          <a:bodyPr/>
          <a:lstStyle/>
          <a:p>
            <a:fld id="{EAD60ABF-3FDC-414F-8D48-18B1DA9786FB}"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dirty="0" err="1" smtClean="0"/>
              <a:t>BrainPop</a:t>
            </a:r>
            <a:r>
              <a:rPr lang="en-US" dirty="0" smtClean="0"/>
              <a:t> video can be viewed before</a:t>
            </a:r>
            <a:r>
              <a:rPr lang="en-US" baseline="0" dirty="0" smtClean="0"/>
              <a:t> or after the reading of the book.  You can use it to build schema or to support understanding after reading.  Password required.</a:t>
            </a:r>
            <a:endParaRPr lang="en-US" dirty="0" smtClean="0"/>
          </a:p>
          <a:p>
            <a:r>
              <a:rPr lang="en-US" dirty="0" smtClean="0"/>
              <a:t>This lesson</a:t>
            </a:r>
            <a:r>
              <a:rPr lang="en-US" baseline="0" dirty="0" smtClean="0"/>
              <a:t> is in 2 parts.  </a:t>
            </a:r>
            <a:endParaRPr lang="en-US" dirty="0" smtClean="0"/>
          </a:p>
          <a:p>
            <a:r>
              <a:rPr lang="en-US" dirty="0" smtClean="0"/>
              <a:t>Today</a:t>
            </a:r>
            <a:r>
              <a:rPr lang="en-US" baseline="0" dirty="0" smtClean="0"/>
              <a:t> will address RL 4.3 Describe in </a:t>
            </a:r>
            <a:r>
              <a:rPr lang="en-US" b="0" baseline="0" dirty="0" smtClean="0"/>
              <a:t>depth a character</a:t>
            </a:r>
            <a:r>
              <a:rPr lang="en-US" baseline="0" dirty="0" smtClean="0"/>
              <a:t>, </a:t>
            </a:r>
            <a:r>
              <a:rPr lang="en-US" b="1" baseline="0" dirty="0" smtClean="0"/>
              <a:t>setting</a:t>
            </a:r>
            <a:r>
              <a:rPr lang="en-US" baseline="0" dirty="0" smtClean="0"/>
              <a:t>, or event in a story or drama, drawing on specific details in the text (character’s thoughts, words, or actions) #16 in sample activities?</a:t>
            </a:r>
          </a:p>
          <a:p>
            <a:pPr marL="228600" indent="-228600">
              <a:buAutoNum type="arabicPeriod"/>
            </a:pPr>
            <a:r>
              <a:rPr lang="en-US" baseline="0" dirty="0" smtClean="0"/>
              <a:t>Read Hurricane! *also a text talk book (You can reread this book later to address the vocabulary- first read should focus on comprehension.)</a:t>
            </a:r>
          </a:p>
          <a:p>
            <a:pPr marL="228600" indent="-228600">
              <a:buAutoNum type="arabicPeriod"/>
            </a:pPr>
            <a:r>
              <a:rPr lang="en-US" baseline="0" dirty="0" smtClean="0"/>
              <a:t>Identify the setting of the text.  (You might want to pull out a map and discuss- could a hurricane happen anywhere? ID places hurricanes can happen….)</a:t>
            </a:r>
          </a:p>
          <a:p>
            <a:pPr marL="228600" indent="-228600">
              <a:buAutoNum type="arabicPeriod"/>
            </a:pPr>
            <a:r>
              <a:rPr lang="en-US" baseline="0" dirty="0" smtClean="0"/>
              <a:t>Students will draw conclusions about the setting, and find evidence from the text to support their thinking.  </a:t>
            </a:r>
          </a:p>
          <a:p>
            <a:pPr marL="0" indent="0">
              <a:buNone/>
            </a:pPr>
            <a:r>
              <a:rPr lang="en-US" baseline="0" dirty="0" smtClean="0"/>
              <a:t>Part 2 </a:t>
            </a:r>
          </a:p>
          <a:p>
            <a:pPr marL="0" indent="0">
              <a:buNone/>
            </a:pPr>
            <a:r>
              <a:rPr lang="en-US" baseline="0" dirty="0" smtClean="0"/>
              <a:t>(#8 of sample activities) </a:t>
            </a:r>
          </a:p>
          <a:p>
            <a:pPr marL="228600" indent="-228600">
              <a:buAutoNum type="arabicPeriod"/>
            </a:pPr>
            <a:r>
              <a:rPr lang="en-US" baseline="0" dirty="0" smtClean="0"/>
              <a:t>Discuss “What would happen if the 2 stories’ settings changed?”  From a hurricane to a snow storm? Etc.  </a:t>
            </a:r>
            <a:endParaRPr lang="en-US" dirty="0"/>
          </a:p>
        </p:txBody>
      </p:sp>
      <p:sp>
        <p:nvSpPr>
          <p:cNvPr id="4" name="Slide Number Placeholder 3"/>
          <p:cNvSpPr>
            <a:spLocks noGrp="1"/>
          </p:cNvSpPr>
          <p:nvPr>
            <p:ph type="sldNum" sz="quarter" idx="10"/>
          </p:nvPr>
        </p:nvSpPr>
        <p:spPr/>
        <p:txBody>
          <a:bodyPr/>
          <a:lstStyle/>
          <a:p>
            <a:fld id="{EAD60ABF-3FDC-414F-8D48-18B1DA9786FB}" type="slidenum">
              <a:rPr lang="en-US" smtClean="0"/>
              <a:pPr/>
              <a:t>9</a:t>
            </a:fld>
            <a:endParaRPr lang="en-US"/>
          </a:p>
        </p:txBody>
      </p:sp>
    </p:spTree>
    <p:extLst>
      <p:ext uri="{BB962C8B-B14F-4D97-AF65-F5344CB8AC3E}">
        <p14:creationId xmlns="" xmlns:p14="http://schemas.microsoft.com/office/powerpoint/2010/main" val="3168717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#3 Sample Activity</a:t>
            </a:r>
          </a:p>
          <a:p>
            <a:r>
              <a:rPr lang="en-US" dirty="0" smtClean="0"/>
              <a:t>Students</a:t>
            </a:r>
            <a:r>
              <a:rPr lang="en-US" baseline="0" dirty="0" smtClean="0"/>
              <a:t> will keep a chart (see next slide) of information with guiding questions about seasons and weather, at home and far away.  This chart will help in students’ future </a:t>
            </a:r>
            <a:r>
              <a:rPr lang="en-US" baseline="0" dirty="0" err="1" smtClean="0"/>
              <a:t>notetaking</a:t>
            </a:r>
            <a:r>
              <a:rPr lang="en-US" baseline="0" dirty="0" smtClean="0"/>
              <a:t> for research.  </a:t>
            </a:r>
          </a:p>
          <a:p>
            <a:r>
              <a:rPr lang="en-US" baseline="0" dirty="0" smtClean="0"/>
              <a:t>(You will probably want to put all of your class sets together, and let students partner read or you can read it aloud.)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AD60ABF-3FDC-414F-8D48-18B1DA9786FB}"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40657A-1121-4DD0-8FDE-D5A4FF0E78A2}" type="datetimeFigureOut">
              <a:rPr lang="en-US" smtClean="0"/>
              <a:pPr/>
              <a:t>9/17/2012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BC4F0-43DE-40AC-B6C2-2519FC56CC4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40657A-1121-4DD0-8FDE-D5A4FF0E78A2}" type="datetimeFigureOut">
              <a:rPr lang="en-US" smtClean="0"/>
              <a:pPr/>
              <a:t>9/17/2012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BC4F0-43DE-40AC-B6C2-2519FC56CC4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40657A-1121-4DD0-8FDE-D5A4FF0E78A2}" type="datetimeFigureOut">
              <a:rPr lang="en-US" smtClean="0"/>
              <a:pPr/>
              <a:t>9/17/2012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BC4F0-43DE-40AC-B6C2-2519FC56CC4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40657A-1121-4DD0-8FDE-D5A4FF0E78A2}" type="datetimeFigureOut">
              <a:rPr lang="en-US" smtClean="0"/>
              <a:pPr/>
              <a:t>9/17/2012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BC4F0-43DE-40AC-B6C2-2519FC56CC4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40657A-1121-4DD0-8FDE-D5A4FF0E78A2}" type="datetimeFigureOut">
              <a:rPr lang="en-US" smtClean="0"/>
              <a:pPr/>
              <a:t>9/17/2012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BC4F0-43DE-40AC-B6C2-2519FC56CC4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40657A-1121-4DD0-8FDE-D5A4FF0E78A2}" type="datetimeFigureOut">
              <a:rPr lang="en-US" smtClean="0"/>
              <a:pPr/>
              <a:t>9/17/2012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6BC4F0-43DE-40AC-B6C2-2519FC56CC4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40657A-1121-4DD0-8FDE-D5A4FF0E78A2}" type="datetimeFigureOut">
              <a:rPr lang="en-US" smtClean="0"/>
              <a:pPr/>
              <a:t>9/17/2012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6BC4F0-43DE-40AC-B6C2-2519FC56CC4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40657A-1121-4DD0-8FDE-D5A4FF0E78A2}" type="datetimeFigureOut">
              <a:rPr lang="en-US" smtClean="0"/>
              <a:pPr/>
              <a:t>9/17/2012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6BC4F0-43DE-40AC-B6C2-2519FC56CC4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40657A-1121-4DD0-8FDE-D5A4FF0E78A2}" type="datetimeFigureOut">
              <a:rPr lang="en-US" smtClean="0"/>
              <a:pPr/>
              <a:t>9/17/2012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6BC4F0-43DE-40AC-B6C2-2519FC56CC4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40657A-1121-4DD0-8FDE-D5A4FF0E78A2}" type="datetimeFigureOut">
              <a:rPr lang="en-US" smtClean="0"/>
              <a:pPr/>
              <a:t>9/17/2012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6BC4F0-43DE-40AC-B6C2-2519FC56CC4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40657A-1121-4DD0-8FDE-D5A4FF0E78A2}" type="datetimeFigureOut">
              <a:rPr lang="en-US" smtClean="0"/>
              <a:pPr/>
              <a:t>9/17/2012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6BC4F0-43DE-40AC-B6C2-2519FC56CC4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40657A-1121-4DD0-8FDE-D5A4FF0E78A2}" type="datetimeFigureOut">
              <a:rPr lang="en-US" smtClean="0"/>
              <a:pPr/>
              <a:t>9/17/2012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6BC4F0-43DE-40AC-B6C2-2519FC56CC4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IblL_rXpdu8&amp;feature=related"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www.youtube.com/watch?v=pg3kNvmBTgo" TargetMode="External"/><Relationship Id="rId4" Type="http://schemas.openxmlformats.org/officeDocument/2006/relationships/hyperlink" Target="http://www.youtube.com/watch?v=pvoEiBnpCc8"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brainpop.com/science/weather/hurricane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Literature Settings: Weather or </a:t>
            </a:r>
            <a:r>
              <a:rPr lang="en-US" sz="3200" dirty="0" smtClean="0"/>
              <a:t>Not</a:t>
            </a:r>
            <a:br>
              <a:rPr lang="en-US" sz="3200" dirty="0" smtClean="0"/>
            </a:br>
            <a:r>
              <a:rPr lang="en-US" sz="3200" dirty="0" smtClean="0"/>
              <a:t>Teacher Notes</a:t>
            </a:r>
            <a:endParaRPr lang="en-US" sz="3200" dirty="0"/>
          </a:p>
        </p:txBody>
      </p:sp>
      <p:sp>
        <p:nvSpPr>
          <p:cNvPr id="3" name="Content Placeholder 2"/>
          <p:cNvSpPr>
            <a:spLocks noGrp="1"/>
          </p:cNvSpPr>
          <p:nvPr>
            <p:ph sz="half" idx="1"/>
          </p:nvPr>
        </p:nvSpPr>
        <p:spPr/>
        <p:txBody>
          <a:bodyPr>
            <a:normAutofit lnSpcReduction="10000"/>
          </a:bodyPr>
          <a:lstStyle/>
          <a:p>
            <a:pPr marL="0" indent="0" algn="ctr">
              <a:buNone/>
            </a:pPr>
            <a:r>
              <a:rPr lang="en-US" sz="1600" dirty="0" smtClean="0"/>
              <a:t>Week 1: Launch Overview 4 days</a:t>
            </a:r>
          </a:p>
          <a:p>
            <a:r>
              <a:rPr lang="en-US" sz="1600" dirty="0" smtClean="0"/>
              <a:t>The launch of this unit is designed to highly engage and motivate students to ponder how author’s use setting in their writing to affect plot (and in turn, reader response) in literature.  Here is an overview:</a:t>
            </a:r>
          </a:p>
          <a:p>
            <a:r>
              <a:rPr lang="en-US" sz="1600" dirty="0" smtClean="0"/>
              <a:t>- Day 1: Essential Question/videos-compare </a:t>
            </a:r>
          </a:p>
          <a:p>
            <a:r>
              <a:rPr lang="en-US" sz="1600" dirty="0" smtClean="0"/>
              <a:t>-Day 2: Read Hurricane, by Sorenson Fill out graphic organizer</a:t>
            </a:r>
          </a:p>
          <a:p>
            <a:r>
              <a:rPr lang="en-US" sz="1600" dirty="0" smtClean="0"/>
              <a:t>- Day 3: Read other Hurricane, fill out matrix , describe the setting/how would changing 1 thing affect the story?</a:t>
            </a:r>
          </a:p>
          <a:p>
            <a:r>
              <a:rPr lang="en-US" sz="1600" dirty="0" smtClean="0"/>
              <a:t>Day 4- Read Hurricane (</a:t>
            </a:r>
            <a:r>
              <a:rPr lang="en-US" sz="1600" dirty="0" err="1" smtClean="0"/>
              <a:t>nf</a:t>
            </a:r>
            <a:r>
              <a:rPr lang="en-US" sz="1600" dirty="0" smtClean="0"/>
              <a:t> text) </a:t>
            </a:r>
          </a:p>
          <a:p>
            <a:r>
              <a:rPr lang="en-US" sz="1600" dirty="0" smtClean="0"/>
              <a:t>-Day 5: Poetry id poetic devices, analyze the role of nature in poems</a:t>
            </a:r>
          </a:p>
        </p:txBody>
      </p:sp>
      <p:sp>
        <p:nvSpPr>
          <p:cNvPr id="4" name="Content Placeholder 3"/>
          <p:cNvSpPr>
            <a:spLocks noGrp="1"/>
          </p:cNvSpPr>
          <p:nvPr>
            <p:ph sz="half" idx="2"/>
          </p:nvPr>
        </p:nvSpPr>
        <p:spPr>
          <a:ln w="38100">
            <a:solidFill>
              <a:schemeClr val="tx1"/>
            </a:solidFill>
          </a:ln>
        </p:spPr>
        <p:txBody>
          <a:bodyPr>
            <a:normAutofit lnSpcReduction="10000"/>
          </a:bodyPr>
          <a:lstStyle/>
          <a:p>
            <a:r>
              <a:rPr lang="en-US" dirty="0" smtClean="0"/>
              <a:t>Materials</a:t>
            </a:r>
          </a:p>
          <a:p>
            <a:r>
              <a:rPr lang="en-US" dirty="0" smtClean="0"/>
              <a:t>- Venn diagram</a:t>
            </a:r>
          </a:p>
          <a:p>
            <a:r>
              <a:rPr lang="en-US" dirty="0" smtClean="0"/>
              <a:t>- Matrix (2) </a:t>
            </a:r>
          </a:p>
          <a:p>
            <a:r>
              <a:rPr lang="en-US" dirty="0" smtClean="0"/>
              <a:t>Hurricane texts</a:t>
            </a:r>
          </a:p>
          <a:p>
            <a:r>
              <a:rPr lang="en-US" dirty="0" smtClean="0"/>
              <a:t>Poetry- 1 copy for each student </a:t>
            </a:r>
          </a:p>
          <a:p>
            <a:r>
              <a:rPr lang="en-US" dirty="0" smtClean="0"/>
              <a:t>Tables/graphic organizers</a:t>
            </a:r>
            <a:endParaRPr lang="en-US" dirty="0"/>
          </a:p>
        </p:txBody>
      </p:sp>
    </p:spTree>
    <p:extLst>
      <p:ext uri="{BB962C8B-B14F-4D97-AF65-F5344CB8AC3E}">
        <p14:creationId xmlns="" xmlns:p14="http://schemas.microsoft.com/office/powerpoint/2010/main" val="16159522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Hurricanes</a:t>
            </a:r>
            <a:br>
              <a:rPr lang="en-US" dirty="0" smtClean="0"/>
            </a:br>
            <a:r>
              <a:rPr lang="en-US" dirty="0" smtClean="0"/>
              <a:t>Day 4</a:t>
            </a:r>
            <a:endParaRPr lang="en-US" dirty="0"/>
          </a:p>
        </p:txBody>
      </p:sp>
      <p:sp>
        <p:nvSpPr>
          <p:cNvPr id="3" name="Content Placeholder 2"/>
          <p:cNvSpPr>
            <a:spLocks noGrp="1"/>
          </p:cNvSpPr>
          <p:nvPr>
            <p:ph idx="1"/>
          </p:nvPr>
        </p:nvSpPr>
        <p:spPr/>
        <p:txBody>
          <a:bodyPr/>
          <a:lstStyle/>
          <a:p>
            <a:r>
              <a:rPr lang="en-US" dirty="0" smtClean="0"/>
              <a:t>Goal: I will analyze and record information from a nonfiction text. </a:t>
            </a:r>
          </a:p>
          <a:p>
            <a:endParaRPr lang="en-US" dirty="0" smtClean="0"/>
          </a:p>
          <a:p>
            <a:r>
              <a:rPr lang="en-US" dirty="0" smtClean="0"/>
              <a:t>Score yourself</a:t>
            </a:r>
          </a:p>
          <a:p>
            <a:pPr>
              <a:buNone/>
            </a:pPr>
            <a:r>
              <a:rPr lang="en-US" dirty="0" smtClean="0"/>
              <a:t>1-2-3-4 </a:t>
            </a:r>
            <a:endParaRPr lang="en-US" dirty="0"/>
          </a:p>
        </p:txBody>
      </p:sp>
      <p:pic>
        <p:nvPicPr>
          <p:cNvPr id="2050" name="Picture 2" descr="http://images.bookcloseouts.com/covers/large/isbn978006/9780061170720-l.jpg"/>
          <p:cNvPicPr>
            <a:picLocks noChangeAspect="1" noChangeArrowheads="1"/>
          </p:cNvPicPr>
          <p:nvPr/>
        </p:nvPicPr>
        <p:blipFill>
          <a:blip r:embed="rId3" cstate="print"/>
          <a:srcRect/>
          <a:stretch>
            <a:fillRect/>
          </a:stretch>
        </p:blipFill>
        <p:spPr bwMode="auto">
          <a:xfrm>
            <a:off x="4876800" y="2667000"/>
            <a:ext cx="3124200" cy="31242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Weather Texts </a:t>
            </a:r>
            <a:endParaRPr lang="en-US" dirty="0"/>
          </a:p>
        </p:txBody>
      </p:sp>
      <p:graphicFrame>
        <p:nvGraphicFramePr>
          <p:cNvPr id="4" name="Content Placeholder 3"/>
          <p:cNvGraphicFramePr>
            <a:graphicFrameLocks noGrp="1"/>
          </p:cNvGraphicFramePr>
          <p:nvPr>
            <p:ph idx="1"/>
          </p:nvPr>
        </p:nvGraphicFramePr>
        <p:xfrm>
          <a:off x="457200" y="1143001"/>
          <a:ext cx="8229600" cy="5486399"/>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1028700"/>
                <a:gridCol w="1028700"/>
              </a:tblGrid>
              <a:tr h="1828799">
                <a:tc>
                  <a:txBody>
                    <a:bodyPr/>
                    <a:lstStyle/>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r>
                        <a:rPr lang="en-US" sz="1600" dirty="0" smtClean="0"/>
                        <a:t>Text</a:t>
                      </a:r>
                      <a:endParaRPr lang="en-US" sz="1600" dirty="0"/>
                    </a:p>
                  </a:txBody>
                  <a:tcPr/>
                </a:tc>
                <a:tc>
                  <a:txBody>
                    <a:bodyPr/>
                    <a:lstStyle/>
                    <a:p>
                      <a:r>
                        <a:rPr lang="en-US" sz="1600" dirty="0" smtClean="0"/>
                        <a:t>Type of</a:t>
                      </a:r>
                      <a:r>
                        <a:rPr lang="en-US" sz="1600" baseline="0" dirty="0" smtClean="0"/>
                        <a:t> weather</a:t>
                      </a:r>
                      <a:endParaRPr lang="en-US" sz="1600" dirty="0"/>
                    </a:p>
                  </a:txBody>
                  <a:tcPr/>
                </a:tc>
                <a:tc>
                  <a:txBody>
                    <a:bodyPr/>
                    <a:lstStyle/>
                    <a:p>
                      <a:r>
                        <a:rPr lang="en-US" sz="1600" dirty="0" smtClean="0"/>
                        <a:t>How is it caused?</a:t>
                      </a:r>
                      <a:endParaRPr lang="en-US" sz="1600" dirty="0"/>
                    </a:p>
                  </a:txBody>
                  <a:tcPr/>
                </a:tc>
                <a:tc>
                  <a:txBody>
                    <a:bodyPr/>
                    <a:lstStyle/>
                    <a:p>
                      <a:r>
                        <a:rPr lang="en-US" sz="1600" dirty="0" smtClean="0"/>
                        <a:t>What positive effects does it have?</a:t>
                      </a:r>
                      <a:endParaRPr lang="en-US" sz="1600" dirty="0"/>
                    </a:p>
                  </a:txBody>
                  <a:tcPr/>
                </a:tc>
                <a:tc>
                  <a:txBody>
                    <a:bodyPr/>
                    <a:lstStyle/>
                    <a:p>
                      <a:r>
                        <a:rPr lang="en-US" sz="1600" dirty="0" smtClean="0"/>
                        <a:t>What negative effects does it have?</a:t>
                      </a:r>
                      <a:endParaRPr lang="en-US" sz="1600" dirty="0"/>
                    </a:p>
                  </a:txBody>
                  <a:tcPr/>
                </a:tc>
                <a:tc>
                  <a:txBody>
                    <a:bodyPr/>
                    <a:lstStyle/>
                    <a:p>
                      <a:r>
                        <a:rPr lang="en-US" sz="1600" dirty="0" smtClean="0"/>
                        <a:t>What do we need to do to prepare for this kind of weather</a:t>
                      </a:r>
                      <a:endParaRPr lang="en-US" sz="1600" dirty="0"/>
                    </a:p>
                  </a:txBody>
                  <a:tcPr/>
                </a:tc>
                <a:tc>
                  <a:txBody>
                    <a:bodyPr/>
                    <a:lstStyle/>
                    <a:p>
                      <a:r>
                        <a:rPr lang="en-US" sz="1600" dirty="0" smtClean="0"/>
                        <a:t>What parts</a:t>
                      </a:r>
                      <a:r>
                        <a:rPr lang="en-US" sz="1600" baseline="0" dirty="0" smtClean="0"/>
                        <a:t> of the world experience this kind of weather?</a:t>
                      </a:r>
                      <a:endParaRPr lang="en-US" sz="1600" dirty="0"/>
                    </a:p>
                  </a:txBody>
                  <a:tcPr/>
                </a:tc>
                <a:tc>
                  <a:txBody>
                    <a:bodyPr/>
                    <a:lstStyle/>
                    <a:p>
                      <a:r>
                        <a:rPr lang="en-US" sz="1600" dirty="0" smtClean="0"/>
                        <a:t>What are the key weather</a:t>
                      </a:r>
                      <a:r>
                        <a:rPr lang="en-US" sz="1600" baseline="0" dirty="0" smtClean="0"/>
                        <a:t> words we should know?</a:t>
                      </a:r>
                      <a:endParaRPr lang="en-US" sz="1600" dirty="0"/>
                    </a:p>
                  </a:txBody>
                  <a:tcPr/>
                </a:tc>
              </a:tr>
              <a:tr h="454232">
                <a:tc>
                  <a:txBody>
                    <a:bodyPr/>
                    <a:lstStyle/>
                    <a:p>
                      <a:endParaRPr lang="en-US" dirty="0" smtClean="0"/>
                    </a:p>
                    <a:p>
                      <a:endParaRPr lang="en-US" dirty="0" smtClean="0"/>
                    </a:p>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54232">
                <a:tc>
                  <a:txBody>
                    <a:bodyPr/>
                    <a:lstStyle/>
                    <a:p>
                      <a:endParaRPr lang="en-US" dirty="0" smtClean="0"/>
                    </a:p>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54232">
                <a:tc>
                  <a:txBody>
                    <a:bodyPr/>
                    <a:lstStyle/>
                    <a:p>
                      <a:endParaRPr lang="en-US" dirty="0" smtClean="0"/>
                    </a:p>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54232">
                <a:tc>
                  <a:txBody>
                    <a:bodyPr/>
                    <a:lstStyle/>
                    <a:p>
                      <a:endParaRPr lang="en-US" dirty="0" smtClean="0"/>
                    </a:p>
                    <a:p>
                      <a:endParaRPr lang="en-US"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 Goal</a:t>
            </a:r>
            <a:endParaRPr lang="en-US" dirty="0"/>
          </a:p>
        </p:txBody>
      </p:sp>
      <p:sp>
        <p:nvSpPr>
          <p:cNvPr id="3" name="Content Placeholder 2"/>
          <p:cNvSpPr>
            <a:spLocks noGrp="1"/>
          </p:cNvSpPr>
          <p:nvPr>
            <p:ph idx="1"/>
          </p:nvPr>
        </p:nvSpPr>
        <p:spPr/>
        <p:txBody>
          <a:bodyPr/>
          <a:lstStyle/>
          <a:p>
            <a:r>
              <a:rPr lang="en-US" dirty="0" smtClean="0"/>
              <a:t>I will identify the rhyming scheme and other poetic devices in poetry.  </a:t>
            </a:r>
          </a:p>
          <a:p>
            <a:r>
              <a:rPr lang="en-US" dirty="0" smtClean="0"/>
              <a:t>I will analyze a poets use of nature as a source of inspiration.  </a:t>
            </a:r>
          </a:p>
          <a:p>
            <a:endParaRPr lang="en-US" dirty="0" smtClean="0"/>
          </a:p>
          <a:p>
            <a:r>
              <a:rPr lang="en-US" dirty="0" smtClean="0"/>
              <a:t>Rate yourself   1-2-3-4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Day 4/5 of Launching Literature Settings: Weather or Not</a:t>
            </a:r>
            <a:br>
              <a:rPr lang="en-US" sz="2000" dirty="0" smtClean="0"/>
            </a:br>
            <a:r>
              <a:rPr lang="en-US" sz="2000" dirty="0" smtClean="0"/>
              <a:t>Considering what you’ve discussed the last few days, read these 2 poems. </a:t>
            </a:r>
            <a:endParaRPr lang="en-US" sz="2000" dirty="0"/>
          </a:p>
        </p:txBody>
      </p:sp>
      <p:sp>
        <p:nvSpPr>
          <p:cNvPr id="3" name="Content Placeholder 2"/>
          <p:cNvSpPr>
            <a:spLocks noGrp="1"/>
          </p:cNvSpPr>
          <p:nvPr>
            <p:ph sz="half" idx="1"/>
          </p:nvPr>
        </p:nvSpPr>
        <p:spPr>
          <a:ln w="38100">
            <a:solidFill>
              <a:schemeClr val="tx1"/>
            </a:solidFill>
          </a:ln>
        </p:spPr>
        <p:txBody>
          <a:bodyPr>
            <a:normAutofit fontScale="92500" lnSpcReduction="20000"/>
          </a:bodyPr>
          <a:lstStyle/>
          <a:p>
            <a:pPr algn="ctr">
              <a:buNone/>
            </a:pPr>
            <a:r>
              <a:rPr lang="en-US" dirty="0" smtClean="0"/>
              <a:t>Dust of Snow</a:t>
            </a:r>
          </a:p>
          <a:p>
            <a:pPr algn="ctr">
              <a:buNone/>
            </a:pPr>
            <a:r>
              <a:rPr lang="en-US" sz="1900" dirty="0" smtClean="0"/>
              <a:t>By Robert Frost</a:t>
            </a:r>
          </a:p>
          <a:p>
            <a:pPr>
              <a:buNone/>
            </a:pPr>
            <a:r>
              <a:rPr lang="en-US" dirty="0" smtClean="0"/>
              <a:t>The way a crow </a:t>
            </a:r>
          </a:p>
          <a:p>
            <a:pPr>
              <a:buNone/>
            </a:pPr>
            <a:r>
              <a:rPr lang="en-US" dirty="0" smtClean="0"/>
              <a:t>Shook down on me</a:t>
            </a:r>
          </a:p>
          <a:p>
            <a:pPr>
              <a:buNone/>
            </a:pPr>
            <a:r>
              <a:rPr lang="en-US" dirty="0" smtClean="0"/>
              <a:t>The dust of snow</a:t>
            </a:r>
          </a:p>
          <a:p>
            <a:pPr>
              <a:buNone/>
            </a:pPr>
            <a:r>
              <a:rPr lang="en-US" dirty="0" smtClean="0"/>
              <a:t>From a hemlock tree</a:t>
            </a:r>
            <a:br>
              <a:rPr lang="en-US" dirty="0" smtClean="0"/>
            </a:br>
            <a:endParaRPr lang="en-US" dirty="0" smtClean="0"/>
          </a:p>
          <a:p>
            <a:pPr>
              <a:buNone/>
            </a:pPr>
            <a:r>
              <a:rPr lang="en-US" dirty="0" smtClean="0"/>
              <a:t>Has given my heart</a:t>
            </a:r>
          </a:p>
          <a:p>
            <a:pPr>
              <a:buNone/>
            </a:pPr>
            <a:r>
              <a:rPr lang="en-US" dirty="0" smtClean="0"/>
              <a:t>A change of mood</a:t>
            </a:r>
          </a:p>
          <a:p>
            <a:pPr>
              <a:buNone/>
            </a:pPr>
            <a:r>
              <a:rPr lang="en-US" dirty="0" smtClean="0"/>
              <a:t>And saved some part</a:t>
            </a:r>
          </a:p>
          <a:p>
            <a:pPr>
              <a:buNone/>
            </a:pPr>
            <a:r>
              <a:rPr lang="en-US" dirty="0" smtClean="0"/>
              <a:t>Of a day I had rued. </a:t>
            </a:r>
          </a:p>
          <a:p>
            <a:endParaRPr lang="en-US" dirty="0"/>
          </a:p>
        </p:txBody>
      </p:sp>
      <p:sp>
        <p:nvSpPr>
          <p:cNvPr id="4" name="Content Placeholder 3"/>
          <p:cNvSpPr>
            <a:spLocks noGrp="1"/>
          </p:cNvSpPr>
          <p:nvPr>
            <p:ph sz="half" idx="2"/>
          </p:nvPr>
        </p:nvSpPr>
        <p:spPr>
          <a:ln w="38100">
            <a:solidFill>
              <a:schemeClr val="tx1"/>
            </a:solidFill>
          </a:ln>
        </p:spPr>
        <p:txBody>
          <a:bodyPr>
            <a:normAutofit fontScale="92500" lnSpcReduction="20000"/>
          </a:bodyPr>
          <a:lstStyle/>
          <a:p>
            <a:pPr algn="ctr">
              <a:buNone/>
            </a:pPr>
            <a:r>
              <a:rPr lang="en-US" b="1" dirty="0" smtClean="0"/>
              <a:t>FOG</a:t>
            </a:r>
            <a:endParaRPr lang="en-US" dirty="0" smtClean="0"/>
          </a:p>
          <a:p>
            <a:pPr algn="ctr">
              <a:buNone/>
            </a:pPr>
            <a:r>
              <a:rPr lang="en-US" b="1" dirty="0" smtClean="0"/>
              <a:t>By Carl Sandburg</a:t>
            </a:r>
            <a:endParaRPr lang="en-US" dirty="0" smtClean="0"/>
          </a:p>
          <a:p>
            <a:pPr>
              <a:buNone/>
            </a:pPr>
            <a:r>
              <a:rPr lang="en-US" b="1" dirty="0" smtClean="0"/>
              <a:t>THE fog come</a:t>
            </a:r>
          </a:p>
          <a:p>
            <a:pPr>
              <a:buNone/>
            </a:pPr>
            <a:r>
              <a:rPr lang="en-US" b="1" dirty="0" smtClean="0"/>
              <a:t>on little cat feet.</a:t>
            </a:r>
            <a:endParaRPr lang="en-US" dirty="0" smtClean="0"/>
          </a:p>
          <a:p>
            <a:pPr>
              <a:buNone/>
            </a:pPr>
            <a:endParaRPr lang="en-US" b="1" dirty="0" smtClean="0"/>
          </a:p>
          <a:p>
            <a:pPr>
              <a:buNone/>
            </a:pPr>
            <a:r>
              <a:rPr lang="en-US" b="1" dirty="0" smtClean="0"/>
              <a:t>It sits looking</a:t>
            </a:r>
          </a:p>
          <a:p>
            <a:pPr>
              <a:buNone/>
            </a:pPr>
            <a:r>
              <a:rPr lang="en-US" b="1" dirty="0" smtClean="0"/>
              <a:t>over harbor and city</a:t>
            </a:r>
          </a:p>
          <a:p>
            <a:pPr>
              <a:buNone/>
            </a:pPr>
            <a:r>
              <a:rPr lang="en-US" b="1" dirty="0" smtClean="0"/>
              <a:t>on silent haunches</a:t>
            </a:r>
          </a:p>
          <a:p>
            <a:pPr>
              <a:buNone/>
            </a:pPr>
            <a:r>
              <a:rPr lang="en-US" b="1" dirty="0" smtClean="0"/>
              <a:t>and then moves on.</a:t>
            </a: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does the poet use nature as a source of inspiration?”</a:t>
            </a: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94393840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27846676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does the poet use nature as a source of inspiration?”</a:t>
            </a: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20141540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15916784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4 weeks of the unit…. </a:t>
            </a:r>
            <a:endParaRPr lang="en-US"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50139004"/>
              </p:ext>
            </p:extLst>
          </p:nvPr>
        </p:nvGraphicFramePr>
        <p:xfrm>
          <a:off x="457200" y="1600200"/>
          <a:ext cx="8229600" cy="4851400"/>
        </p:xfrm>
        <a:graphic>
          <a:graphicData uri="http://schemas.openxmlformats.org/drawingml/2006/table">
            <a:tbl>
              <a:tblPr firstRow="1" bandRow="1">
                <a:tableStyleId>{5C22544A-7EE6-4342-B048-85BDC9FD1C3A}</a:tableStyleId>
              </a:tblPr>
              <a:tblGrid>
                <a:gridCol w="1143000"/>
                <a:gridCol w="2971800"/>
                <a:gridCol w="3200400"/>
                <a:gridCol w="914400"/>
              </a:tblGrid>
              <a:tr h="370840">
                <a:tc>
                  <a:txBody>
                    <a:bodyPr/>
                    <a:lstStyle/>
                    <a:p>
                      <a:endParaRPr lang="en-US" dirty="0"/>
                    </a:p>
                  </a:txBody>
                  <a:tcPr/>
                </a:tc>
                <a:tc>
                  <a:txBody>
                    <a:bodyPr/>
                    <a:lstStyle/>
                    <a:p>
                      <a:r>
                        <a:rPr lang="en-US" dirty="0" smtClean="0"/>
                        <a:t>Texts</a:t>
                      </a:r>
                      <a:endParaRPr lang="en-US" dirty="0"/>
                    </a:p>
                  </a:txBody>
                  <a:tcPr/>
                </a:tc>
                <a:tc>
                  <a:txBody>
                    <a:bodyPr/>
                    <a:lstStyle/>
                    <a:p>
                      <a:r>
                        <a:rPr lang="en-US" dirty="0" smtClean="0"/>
                        <a:t>Overview</a:t>
                      </a:r>
                      <a:endParaRPr lang="en-US" dirty="0"/>
                    </a:p>
                  </a:txBody>
                  <a:tcPr/>
                </a:tc>
                <a:tc rowSpan="5">
                  <a:txBody>
                    <a:bodyPr/>
                    <a:lstStyle/>
                    <a:p>
                      <a:r>
                        <a:rPr lang="en-US" u="sng" dirty="0" smtClean="0"/>
                        <a:t>The Long Winter</a:t>
                      </a:r>
                    </a:p>
                    <a:p>
                      <a:r>
                        <a:rPr lang="en-US" dirty="0" smtClean="0"/>
                        <a:t>Read Aloud</a:t>
                      </a:r>
                      <a:r>
                        <a:rPr lang="en-US" baseline="0" dirty="0" smtClean="0"/>
                        <a:t> what you can over several weeks.</a:t>
                      </a:r>
                      <a:endParaRPr lang="en-US" dirty="0"/>
                    </a:p>
                  </a:txBody>
                  <a:tcPr/>
                </a:tc>
              </a:tr>
              <a:tr h="370840">
                <a:tc>
                  <a:txBody>
                    <a:bodyPr/>
                    <a:lstStyle/>
                    <a:p>
                      <a:r>
                        <a:rPr lang="en-US" dirty="0" smtClean="0"/>
                        <a:t>Week 2</a:t>
                      </a:r>
                      <a:endParaRPr lang="en-US" dirty="0"/>
                    </a:p>
                  </a:txBody>
                  <a:tcPr/>
                </a:tc>
                <a:tc>
                  <a:txBody>
                    <a:bodyPr/>
                    <a:lstStyle/>
                    <a:p>
                      <a:r>
                        <a:rPr lang="en-US" dirty="0" smtClean="0"/>
                        <a:t>Because of Winn Dixie, Storms, The Storm Book</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Connect</a:t>
                      </a:r>
                      <a:r>
                        <a:rPr lang="en-US" baseline="0" dirty="0" smtClean="0"/>
                        <a:t> back to literature (make understanding of literature through </a:t>
                      </a:r>
                      <a:r>
                        <a:rPr lang="en-US" baseline="0" dirty="0" err="1" smtClean="0"/>
                        <a:t>nf</a:t>
                      </a:r>
                      <a:r>
                        <a:rPr lang="en-US" baseline="0" dirty="0" smtClean="0"/>
                        <a:t>) </a:t>
                      </a:r>
                      <a:endParaRPr lang="en-US" dirty="0"/>
                    </a:p>
                  </a:txBody>
                  <a:tcPr/>
                </a:tc>
                <a:tc vMerge="1">
                  <a:txBody>
                    <a:bodyPr/>
                    <a:lstStyle/>
                    <a:p>
                      <a:endParaRPr lang="en-US" dirty="0"/>
                    </a:p>
                  </a:txBody>
                  <a:tcPr/>
                </a:tc>
              </a:tr>
              <a:tr h="370840">
                <a:tc>
                  <a:txBody>
                    <a:bodyPr/>
                    <a:lstStyle/>
                    <a:p>
                      <a:r>
                        <a:rPr lang="en-US" dirty="0" smtClean="0"/>
                        <a:t>Week 3</a:t>
                      </a:r>
                      <a:endParaRPr lang="en-US" dirty="0"/>
                    </a:p>
                  </a:txBody>
                  <a:tcPr/>
                </a:tc>
                <a:tc>
                  <a:txBody>
                    <a:bodyPr/>
                    <a:lstStyle/>
                    <a:p>
                      <a:r>
                        <a:rPr lang="en-US" dirty="0" smtClean="0"/>
                        <a:t>One Day</a:t>
                      </a:r>
                      <a:r>
                        <a:rPr lang="en-US" baseline="0" dirty="0" smtClean="0"/>
                        <a:t> on the Prairie (short chap. Book) , Tornadoes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Connect</a:t>
                      </a:r>
                      <a:r>
                        <a:rPr lang="en-US" baseline="0" dirty="0" smtClean="0"/>
                        <a:t> back to literature (make understanding of literature through </a:t>
                      </a:r>
                      <a:r>
                        <a:rPr lang="en-US" baseline="0" dirty="0" err="1" smtClean="0"/>
                        <a:t>nf</a:t>
                      </a:r>
                      <a:r>
                        <a:rPr lang="en-US" baseline="0" dirty="0" smtClean="0"/>
                        <a:t>) </a:t>
                      </a:r>
                      <a:endParaRPr lang="en-US" dirty="0" smtClean="0"/>
                    </a:p>
                  </a:txBody>
                  <a:tcPr/>
                </a:tc>
                <a:tc vMerge="1">
                  <a:txBody>
                    <a:bodyPr/>
                    <a:lstStyle/>
                    <a:p>
                      <a:endParaRPr lang="en-US" dirty="0"/>
                    </a:p>
                  </a:txBody>
                  <a:tcPr/>
                </a:tc>
              </a:tr>
              <a:tr h="370840">
                <a:tc>
                  <a:txBody>
                    <a:bodyPr/>
                    <a:lstStyle/>
                    <a:p>
                      <a:r>
                        <a:rPr lang="en-US" dirty="0" smtClean="0"/>
                        <a:t>Week 4</a:t>
                      </a:r>
                      <a:endParaRPr lang="en-US" dirty="0"/>
                    </a:p>
                  </a:txBody>
                  <a:tcPr/>
                </a:tc>
                <a:tc>
                  <a:txBody>
                    <a:bodyPr/>
                    <a:lstStyle/>
                    <a:p>
                      <a:r>
                        <a:rPr lang="en-US" dirty="0" smtClean="0"/>
                        <a:t>NF texts, Hurricanes, Tornadoes,</a:t>
                      </a:r>
                      <a:r>
                        <a:rPr lang="en-US" baseline="0" dirty="0" smtClean="0"/>
                        <a:t> Earthquakes, Storms, Lightning </a:t>
                      </a:r>
                      <a:endParaRPr lang="en-US" dirty="0"/>
                    </a:p>
                  </a:txBody>
                  <a:tcPr/>
                </a:tc>
                <a:tc>
                  <a:txBody>
                    <a:bodyPr/>
                    <a:lstStyle/>
                    <a:p>
                      <a:r>
                        <a:rPr lang="en-US" dirty="0" smtClean="0"/>
                        <a:t>Research *Matrix</a:t>
                      </a:r>
                    </a:p>
                    <a:p>
                      <a:r>
                        <a:rPr lang="en-US" dirty="0" smtClean="0"/>
                        <a:t>Connect</a:t>
                      </a:r>
                      <a:r>
                        <a:rPr lang="en-US" baseline="0" dirty="0" smtClean="0"/>
                        <a:t> back to literature (make understanding of literature through </a:t>
                      </a:r>
                      <a:r>
                        <a:rPr lang="en-US" baseline="0" dirty="0" err="1" smtClean="0"/>
                        <a:t>nf</a:t>
                      </a:r>
                      <a:r>
                        <a:rPr lang="en-US" baseline="0" dirty="0" smtClean="0"/>
                        <a:t>) Taking Notes</a:t>
                      </a:r>
                      <a:endParaRPr lang="en-US" dirty="0"/>
                    </a:p>
                  </a:txBody>
                  <a:tcPr/>
                </a:tc>
                <a:tc vMerge="1">
                  <a:txBody>
                    <a:bodyPr/>
                    <a:lstStyle/>
                    <a:p>
                      <a:endParaRPr lang="en-US" dirty="0"/>
                    </a:p>
                  </a:txBody>
                  <a:tcPr/>
                </a:tc>
              </a:tr>
              <a:tr h="370840">
                <a:tc>
                  <a:txBody>
                    <a:bodyPr/>
                    <a:lstStyle/>
                    <a:p>
                      <a:r>
                        <a:rPr lang="en-US" dirty="0" smtClean="0"/>
                        <a:t>Week</a:t>
                      </a:r>
                      <a:r>
                        <a:rPr lang="en-US" baseline="0" dirty="0" smtClean="0"/>
                        <a:t> 5</a:t>
                      </a:r>
                      <a:endParaRPr lang="en-US" dirty="0"/>
                    </a:p>
                  </a:txBody>
                  <a:tcPr/>
                </a:tc>
                <a:tc>
                  <a:txBody>
                    <a:bodyPr/>
                    <a:lstStyle/>
                    <a:p>
                      <a:r>
                        <a:rPr lang="en-US" dirty="0" smtClean="0"/>
                        <a:t>Q &amp; A Books</a:t>
                      </a:r>
                    </a:p>
                    <a:p>
                      <a:r>
                        <a:rPr lang="en-US" dirty="0" smtClean="0"/>
                        <a:t>Poetry (for fluency) </a:t>
                      </a:r>
                    </a:p>
                    <a:p>
                      <a:r>
                        <a:rPr lang="en-US" dirty="0" smtClean="0"/>
                        <a:t>W is for Wind (for fluency)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NF texts- Research to Writing (#13 Sample Activities) #13 Sample Activities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Practice/recite</a:t>
                      </a:r>
                      <a:r>
                        <a:rPr lang="en-US" baseline="0" dirty="0" smtClean="0"/>
                        <a:t> poetry</a:t>
                      </a:r>
                      <a:endParaRPr lang="en-US" dirty="0"/>
                    </a:p>
                  </a:txBody>
                  <a:tcPr/>
                </a:tc>
                <a:tc vMerge="1">
                  <a:txBody>
                    <a:bodyPr/>
                    <a:lstStyle/>
                    <a:p>
                      <a:endParaRPr lang="en-US" dirty="0"/>
                    </a:p>
                  </a:txBody>
                  <a:tcPr/>
                </a:tc>
              </a:tr>
            </a:tbl>
          </a:graphicData>
        </a:graphic>
      </p:graphicFrame>
    </p:spTree>
    <p:extLst>
      <p:ext uri="{BB962C8B-B14F-4D97-AF65-F5344CB8AC3E}">
        <p14:creationId xmlns="" xmlns:p14="http://schemas.microsoft.com/office/powerpoint/2010/main" val="29741501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905000"/>
          </a:xfrm>
        </p:spPr>
        <p:txBody>
          <a:bodyPr>
            <a:normAutofit/>
          </a:bodyPr>
          <a:lstStyle/>
          <a:p>
            <a:r>
              <a:rPr lang="en-US" dirty="0" smtClean="0"/>
              <a:t>Literature Settings: Weather or Not</a:t>
            </a:r>
            <a:br>
              <a:rPr lang="en-US" dirty="0" smtClean="0"/>
            </a:br>
            <a:r>
              <a:rPr lang="en-US" sz="2200" dirty="0" smtClean="0"/>
              <a:t>Day 1</a:t>
            </a:r>
            <a:endParaRPr lang="en-US" sz="2200" dirty="0"/>
          </a:p>
        </p:txBody>
      </p:sp>
      <p:sp>
        <p:nvSpPr>
          <p:cNvPr id="3" name="Subtitle 2"/>
          <p:cNvSpPr>
            <a:spLocks noGrp="1"/>
          </p:cNvSpPr>
          <p:nvPr>
            <p:ph type="subTitle" idx="1"/>
          </p:nvPr>
        </p:nvSpPr>
        <p:spPr>
          <a:xfrm>
            <a:off x="1295400" y="2514600"/>
            <a:ext cx="6400800" cy="3505200"/>
          </a:xfrm>
        </p:spPr>
        <p:txBody>
          <a:bodyPr/>
          <a:lstStyle/>
          <a:p>
            <a:endParaRPr lang="en-US" dirty="0" smtClean="0"/>
          </a:p>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524000" y="2362200"/>
            <a:ext cx="5790366" cy="41243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this…… </a:t>
            </a:r>
            <a:endParaRPr lang="en-US" dirty="0"/>
          </a:p>
        </p:txBody>
      </p:sp>
      <p:sp>
        <p:nvSpPr>
          <p:cNvPr id="3" name="Content Placeholder 2"/>
          <p:cNvSpPr>
            <a:spLocks noGrp="1"/>
          </p:cNvSpPr>
          <p:nvPr>
            <p:ph idx="1"/>
          </p:nvPr>
        </p:nvSpPr>
        <p:spPr/>
        <p:txBody>
          <a:bodyPr>
            <a:normAutofit lnSpcReduction="10000"/>
          </a:bodyPr>
          <a:lstStyle/>
          <a:p>
            <a:r>
              <a:rPr lang="en-US" dirty="0" smtClean="0"/>
              <a:t>Watch the following video of Hurricane Katrina and </a:t>
            </a:r>
            <a:r>
              <a:rPr lang="en-US" dirty="0" smtClean="0"/>
              <a:t>respond</a:t>
            </a:r>
          </a:p>
          <a:p>
            <a:pPr>
              <a:buNone/>
            </a:pPr>
            <a:r>
              <a:rPr lang="en-US" sz="1600" dirty="0" smtClean="0"/>
              <a:t>Video #1 (Highly Emotional and Graphic)</a:t>
            </a:r>
            <a:endParaRPr lang="en-US" sz="1600" dirty="0" smtClean="0"/>
          </a:p>
          <a:p>
            <a:pPr>
              <a:buNone/>
            </a:pPr>
            <a:r>
              <a:rPr lang="en-US" sz="2000" dirty="0" smtClean="0">
                <a:hlinkClick r:id="rId3"/>
              </a:rPr>
              <a:t>http://</a:t>
            </a:r>
            <a:r>
              <a:rPr lang="en-US" sz="2000" dirty="0" smtClean="0">
                <a:hlinkClick r:id="rId3"/>
              </a:rPr>
              <a:t>www.youtube.com/watch?v=IblL_rXpdu8&amp;feature=related</a:t>
            </a:r>
            <a:endParaRPr lang="en-US" sz="2000" dirty="0" smtClean="0"/>
          </a:p>
          <a:p>
            <a:pPr>
              <a:buNone/>
            </a:pPr>
            <a:r>
              <a:rPr lang="en-US" sz="1600" dirty="0" smtClean="0"/>
              <a:t>Video #2 (Alternative to Video #1- not as graphic)</a:t>
            </a:r>
          </a:p>
          <a:p>
            <a:pPr>
              <a:buNone/>
            </a:pPr>
            <a:r>
              <a:rPr lang="en-US" sz="2000" dirty="0" smtClean="0">
                <a:hlinkClick r:id="rId4"/>
              </a:rPr>
              <a:t>http://</a:t>
            </a:r>
            <a:r>
              <a:rPr lang="en-US" sz="2000" dirty="0" smtClean="0">
                <a:hlinkClick r:id="rId4"/>
              </a:rPr>
              <a:t>www.youtube.com/watch?v=pvoEiBnpCc8</a:t>
            </a:r>
            <a:r>
              <a:rPr lang="en-US" sz="2000" dirty="0" smtClean="0"/>
              <a:t> </a:t>
            </a:r>
            <a:endParaRPr lang="en-US" sz="2000" dirty="0" smtClean="0"/>
          </a:p>
          <a:p>
            <a:r>
              <a:rPr lang="en-US" sz="2400" dirty="0" smtClean="0"/>
              <a:t>How did Hurricane Katrina affect the lives</a:t>
            </a:r>
          </a:p>
          <a:p>
            <a:pPr>
              <a:buNone/>
            </a:pPr>
            <a:r>
              <a:rPr lang="en-US" sz="2400" dirty="0" smtClean="0"/>
              <a:t>of these individuals?</a:t>
            </a:r>
          </a:p>
          <a:p>
            <a:pPr>
              <a:buNone/>
            </a:pPr>
            <a:endParaRPr lang="en-US" dirty="0" smtClean="0"/>
          </a:p>
          <a:p>
            <a:pPr>
              <a:buNone/>
            </a:pPr>
            <a:r>
              <a:rPr lang="en-US" dirty="0" smtClean="0"/>
              <a:t>From NASA </a:t>
            </a:r>
          </a:p>
          <a:p>
            <a:r>
              <a:rPr lang="en-US" sz="2000" dirty="0" smtClean="0">
                <a:hlinkClick r:id="rId5"/>
              </a:rPr>
              <a:t>http://www.youtube.com/watch?v=pg3kNvmBTgo</a:t>
            </a:r>
            <a:endParaRPr lang="en-US" sz="2000" dirty="0" smtClean="0"/>
          </a:p>
          <a:p>
            <a:endParaRPr lang="en-US" sz="2000" dirty="0" smtClean="0"/>
          </a:p>
        </p:txBody>
      </p:sp>
      <p:pic>
        <p:nvPicPr>
          <p:cNvPr id="4" name="Picture 2"/>
          <p:cNvPicPr>
            <a:picLocks noChangeAspect="1" noChangeArrowheads="1"/>
          </p:cNvPicPr>
          <p:nvPr/>
        </p:nvPicPr>
        <p:blipFill>
          <a:blip r:embed="rId6" cstate="print"/>
          <a:srcRect/>
          <a:stretch>
            <a:fillRect/>
          </a:stretch>
        </p:blipFill>
        <p:spPr bwMode="auto">
          <a:xfrm>
            <a:off x="6248400" y="3429000"/>
            <a:ext cx="2353590" cy="1676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Question</a:t>
            </a:r>
            <a:endParaRPr lang="en-US" dirty="0"/>
          </a:p>
        </p:txBody>
      </p:sp>
      <p:sp>
        <p:nvSpPr>
          <p:cNvPr id="3" name="Content Placeholder 2"/>
          <p:cNvSpPr>
            <a:spLocks noGrp="1"/>
          </p:cNvSpPr>
          <p:nvPr>
            <p:ph idx="1"/>
          </p:nvPr>
        </p:nvSpPr>
        <p:spPr/>
        <p:txBody>
          <a:bodyPr>
            <a:normAutofit lnSpcReduction="10000"/>
          </a:bodyPr>
          <a:lstStyle/>
          <a:p>
            <a:r>
              <a:rPr lang="en-US" dirty="0" smtClean="0"/>
              <a:t>How does the author's use of setting affect the plot of a story?</a:t>
            </a:r>
          </a:p>
          <a:p>
            <a:endParaRPr lang="en-US" dirty="0" smtClean="0"/>
          </a:p>
          <a:p>
            <a:r>
              <a:rPr lang="en-US" dirty="0" smtClean="0"/>
              <a:t>Affect?</a:t>
            </a:r>
          </a:p>
          <a:p>
            <a:r>
              <a:rPr lang="en-US" dirty="0" smtClean="0"/>
              <a:t>Setting? (What does a setting include?) </a:t>
            </a:r>
          </a:p>
          <a:p>
            <a:r>
              <a:rPr lang="en-US" dirty="0" smtClean="0"/>
              <a:t>Plot?</a:t>
            </a:r>
          </a:p>
          <a:p>
            <a:endParaRPr lang="en-US" dirty="0" smtClean="0"/>
          </a:p>
          <a:p>
            <a:pPr>
              <a:buNone/>
            </a:pPr>
            <a:r>
              <a:rPr lang="en-US" dirty="0" smtClean="0"/>
              <a:t>Rate yourself 1-2-3-4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the videos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Literature Settings: Weather or Not</a:t>
            </a:r>
            <a:br>
              <a:rPr lang="en-US" dirty="0"/>
            </a:br>
            <a:r>
              <a:rPr lang="en-US" sz="2200" dirty="0"/>
              <a:t>Day </a:t>
            </a:r>
            <a:r>
              <a:rPr lang="en-US" sz="2200" dirty="0" smtClean="0"/>
              <a:t>2</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p:txBody>
      </p:sp>
      <p:pic>
        <p:nvPicPr>
          <p:cNvPr id="1026"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667000" y="1524000"/>
            <a:ext cx="3657600" cy="319430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990600" y="4953000"/>
            <a:ext cx="7512891" cy="954107"/>
          </a:xfrm>
          <a:prstGeom prst="rect">
            <a:avLst/>
          </a:prstGeom>
          <a:noFill/>
        </p:spPr>
        <p:txBody>
          <a:bodyPr wrap="none" rtlCol="0">
            <a:spAutoFit/>
          </a:bodyPr>
          <a:lstStyle/>
          <a:p>
            <a:r>
              <a:rPr lang="en-US" sz="2800" dirty="0" smtClean="0"/>
              <a:t>Goal: I will analyze a text using a graphic organizer.</a:t>
            </a:r>
          </a:p>
          <a:p>
            <a:r>
              <a:rPr lang="en-US" sz="2800" dirty="0" smtClean="0"/>
              <a:t>Rate yourself 1-2-3-4.</a:t>
            </a:r>
            <a:endParaRPr lang="en-US" sz="2800" dirty="0"/>
          </a:p>
        </p:txBody>
      </p:sp>
    </p:spTree>
    <p:extLst>
      <p:ext uri="{BB962C8B-B14F-4D97-AF65-F5344CB8AC3E}">
        <p14:creationId xmlns="" xmlns:p14="http://schemas.microsoft.com/office/powerpoint/2010/main" val="3105114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38629" y="5943599"/>
            <a:ext cx="8077200" cy="646331"/>
          </a:xfrm>
          <a:prstGeom prst="rect">
            <a:avLst/>
          </a:prstGeom>
          <a:solidFill>
            <a:schemeClr val="tx1"/>
          </a:solidFill>
          <a:ln w="38100">
            <a:solidFill>
              <a:schemeClr val="tx1"/>
            </a:solidFill>
          </a:ln>
        </p:spPr>
        <p:txBody>
          <a:bodyPr wrap="square" rtlCol="0">
            <a:spAutoFit/>
          </a:bodyPr>
          <a:lstStyle/>
          <a:p>
            <a:r>
              <a:rPr lang="en-US" dirty="0" smtClean="0">
                <a:solidFill>
                  <a:schemeClr val="bg1"/>
                </a:solidFill>
              </a:rPr>
              <a:t>How does the setting affect the plot?</a:t>
            </a:r>
          </a:p>
          <a:p>
            <a:r>
              <a:rPr lang="en-US" dirty="0" smtClean="0"/>
              <a:t> </a:t>
            </a:r>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2359876340"/>
              </p:ext>
            </p:extLst>
          </p:nvPr>
        </p:nvGraphicFramePr>
        <p:xfrm>
          <a:off x="624114" y="304800"/>
          <a:ext cx="8001000" cy="5303520"/>
        </p:xfrm>
        <a:graphic>
          <a:graphicData uri="http://schemas.openxmlformats.org/drawingml/2006/table">
            <a:tbl>
              <a:tblPr firstRow="1" bandRow="1">
                <a:tableStyleId>{5C22544A-7EE6-4342-B048-85BDC9FD1C3A}</a:tableStyleId>
              </a:tblPr>
              <a:tblGrid>
                <a:gridCol w="1600200"/>
                <a:gridCol w="1600200"/>
                <a:gridCol w="1600200"/>
                <a:gridCol w="1600200"/>
                <a:gridCol w="1600200"/>
              </a:tblGrid>
              <a:tr h="624540">
                <a:tc>
                  <a:txBody>
                    <a:bodyPr/>
                    <a:lstStyle/>
                    <a:p>
                      <a:r>
                        <a:rPr lang="en-US" dirty="0" smtClean="0"/>
                        <a:t>Title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624540">
                <a:tc>
                  <a:txBody>
                    <a:bodyPr/>
                    <a:lstStyle/>
                    <a:p>
                      <a:r>
                        <a:rPr lang="en-US" dirty="0" smtClean="0"/>
                        <a:t>Author</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745975">
                <a:tc>
                  <a:txBody>
                    <a:bodyPr/>
                    <a:lstStyle/>
                    <a:p>
                      <a:r>
                        <a:rPr lang="en-US" dirty="0" smtClean="0"/>
                        <a:t>Main Character</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1296785">
                <a:tc>
                  <a:txBody>
                    <a:bodyPr/>
                    <a:lstStyle/>
                    <a:p>
                      <a:r>
                        <a:rPr lang="en-US" dirty="0" smtClean="0"/>
                        <a:t> Setting</a:t>
                      </a:r>
                    </a:p>
                    <a:p>
                      <a:endParaRPr lang="en-US" dirty="0" smtClean="0"/>
                    </a:p>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1584960">
                <a:tc>
                  <a:txBody>
                    <a:bodyPr/>
                    <a:lstStyle/>
                    <a:p>
                      <a:r>
                        <a:rPr lang="en-US" dirty="0" smtClean="0"/>
                        <a:t>Summary</a:t>
                      </a:r>
                    </a:p>
                    <a:p>
                      <a:r>
                        <a:rPr lang="en-US" dirty="0" smtClean="0"/>
                        <a:t>(Plot) </a:t>
                      </a:r>
                    </a:p>
                    <a:p>
                      <a:r>
                        <a:rPr lang="en-US" dirty="0" smtClean="0"/>
                        <a:t>SWBSF</a:t>
                      </a:r>
                    </a:p>
                    <a:p>
                      <a:endParaRPr lang="en-US" dirty="0" smtClean="0"/>
                    </a:p>
                    <a:p>
                      <a:endParaRPr lang="en-US" dirty="0" smtClean="0"/>
                    </a:p>
                    <a:p>
                      <a:endParaRPr lang="en-US" dirty="0" smtClean="0"/>
                    </a:p>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 xmlns:p14="http://schemas.microsoft.com/office/powerpoint/2010/main" val="1295036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Positive &amp; Negative Effects of Weather</a:t>
            </a:r>
            <a:endParaRPr lang="en-US" dirty="0"/>
          </a:p>
        </p:txBody>
      </p:sp>
      <p:graphicFrame>
        <p:nvGraphicFramePr>
          <p:cNvPr id="4" name="Content Placeholder 3"/>
          <p:cNvGraphicFramePr>
            <a:graphicFrameLocks noGrp="1"/>
          </p:cNvGraphicFramePr>
          <p:nvPr>
            <p:ph idx="1"/>
          </p:nvPr>
        </p:nvGraphicFramePr>
        <p:xfrm>
          <a:off x="457200" y="1600200"/>
          <a:ext cx="8229600" cy="49428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en-US" dirty="0"/>
                    </a:p>
                  </a:txBody>
                  <a:tcPr/>
                </a:tc>
                <a:tc>
                  <a:txBody>
                    <a:bodyPr/>
                    <a:lstStyle/>
                    <a:p>
                      <a:r>
                        <a:rPr lang="en-US" dirty="0" smtClean="0"/>
                        <a:t>Positive</a:t>
                      </a:r>
                      <a:endParaRPr lang="en-US" dirty="0"/>
                    </a:p>
                  </a:txBody>
                  <a:tcPr/>
                </a:tc>
                <a:tc>
                  <a:txBody>
                    <a:bodyPr/>
                    <a:lstStyle/>
                    <a:p>
                      <a:r>
                        <a:rPr lang="en-US" dirty="0" smtClean="0"/>
                        <a:t>Negative</a:t>
                      </a:r>
                      <a:endParaRPr lang="en-US" dirty="0"/>
                    </a:p>
                  </a:txBody>
                  <a:tcPr/>
                </a:tc>
              </a:tr>
              <a:tr h="370840">
                <a:tc>
                  <a:txBody>
                    <a:bodyPr/>
                    <a:lstStyle/>
                    <a:p>
                      <a:r>
                        <a:rPr lang="en-US" sz="3600" dirty="0" smtClean="0"/>
                        <a:t>In real</a:t>
                      </a:r>
                      <a:r>
                        <a:rPr lang="en-US" sz="3600" baseline="0" dirty="0" smtClean="0"/>
                        <a:t> Life</a:t>
                      </a:r>
                    </a:p>
                    <a:p>
                      <a:endParaRPr lang="en-US" baseline="0" dirty="0" smtClean="0"/>
                    </a:p>
                    <a:p>
                      <a:endParaRPr lang="en-US" baseline="0" dirty="0" smtClean="0"/>
                    </a:p>
                    <a:p>
                      <a:endParaRPr lang="en-US" baseline="0" dirty="0" smtClean="0"/>
                    </a:p>
                    <a:p>
                      <a:endParaRPr lang="en-US" baseline="0"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sz="3600" dirty="0" smtClean="0"/>
                        <a:t>In literature </a:t>
                      </a:r>
                    </a:p>
                    <a:p>
                      <a:r>
                        <a:rPr lang="en-US" dirty="0" smtClean="0"/>
                        <a:t>(Hurricane books) </a:t>
                      </a:r>
                    </a:p>
                    <a:p>
                      <a:endParaRPr lang="en-US" dirty="0" smtClean="0"/>
                    </a:p>
                    <a:p>
                      <a:endParaRPr lang="en-US" dirty="0" smtClean="0"/>
                    </a:p>
                    <a:p>
                      <a:endParaRPr lang="en-US" dirty="0" smtClean="0"/>
                    </a:p>
                    <a:p>
                      <a:endParaRPr lang="en-US" dirty="0" smtClean="0"/>
                    </a:p>
                    <a:p>
                      <a:endParaRPr lang="en-US" dirty="0" smtClean="0"/>
                    </a:p>
                    <a:p>
                      <a:endParaRPr lang="en-US" dirty="0"/>
                    </a:p>
                  </a:txBody>
                  <a:tcPr/>
                </a:tc>
                <a:tc>
                  <a:txBody>
                    <a:bodyPr/>
                    <a:lstStyle/>
                    <a:p>
                      <a:endParaRPr lang="en-US"/>
                    </a:p>
                  </a:txBody>
                  <a:tcPr/>
                </a:tc>
                <a:tc>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Literature Settings: Weather or Not</a:t>
            </a:r>
            <a:br>
              <a:rPr lang="en-US" dirty="0"/>
            </a:br>
            <a:r>
              <a:rPr lang="en-US" sz="2200" dirty="0"/>
              <a:t>Day </a:t>
            </a:r>
            <a:r>
              <a:rPr lang="en-US" sz="2200" dirty="0" smtClean="0"/>
              <a:t>3</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dirty="0" smtClean="0"/>
              <a:t>Goal: I will describe in depth the setting of a story.  </a:t>
            </a:r>
          </a:p>
          <a:p>
            <a:endParaRPr lang="en-US" dirty="0"/>
          </a:p>
          <a:p>
            <a:r>
              <a:rPr lang="en-US" dirty="0" smtClean="0"/>
              <a:t>Rate yourself</a:t>
            </a:r>
          </a:p>
          <a:p>
            <a:pPr marL="0" indent="0">
              <a:buNone/>
            </a:pPr>
            <a:r>
              <a:rPr lang="en-US" dirty="0" smtClean="0"/>
              <a:t>1-2-3-4</a:t>
            </a:r>
          </a:p>
          <a:p>
            <a:pPr marL="0" indent="0">
              <a:buNone/>
            </a:pPr>
            <a:endParaRPr lang="en-US" dirty="0"/>
          </a:p>
          <a:p>
            <a:pPr marL="0" indent="0">
              <a:buNone/>
            </a:pPr>
            <a:endParaRPr lang="en-US" dirty="0" smtClean="0">
              <a:hlinkClick r:id="rId3"/>
            </a:endParaRPr>
          </a:p>
          <a:p>
            <a:pPr marL="0" indent="0">
              <a:buNone/>
            </a:pPr>
            <a:r>
              <a:rPr lang="en-US" dirty="0" smtClean="0">
                <a:hlinkClick r:id="rId3"/>
              </a:rPr>
              <a:t>http://www.brainpop.com/science/weather/hurricanes/</a:t>
            </a:r>
            <a:r>
              <a:rPr lang="en-US" dirty="0" smtClean="0"/>
              <a:t>  Click on this link to watch a video about </a:t>
            </a:r>
            <a:r>
              <a:rPr lang="en-US" dirty="0" err="1" smtClean="0"/>
              <a:t>huricanes</a:t>
            </a:r>
            <a:r>
              <a:rPr lang="en-US" dirty="0" smtClean="0"/>
              <a:t>. </a:t>
            </a:r>
          </a:p>
        </p:txBody>
      </p:sp>
      <p:pic>
        <p:nvPicPr>
          <p:cNvPr id="2050" name="Picture 2"/>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795963" y="2286001"/>
            <a:ext cx="2175933" cy="2667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7019453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TotalTime>
  <Words>2156</Words>
  <Application>Microsoft Office PowerPoint</Application>
  <PresentationFormat>On-screen Show (4:3)</PresentationFormat>
  <Paragraphs>230</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Literature Settings: Weather or Not Teacher Notes</vt:lpstr>
      <vt:lpstr>Literature Settings: Weather or Not Day 1</vt:lpstr>
      <vt:lpstr>Consider this…… </vt:lpstr>
      <vt:lpstr>Essential Question</vt:lpstr>
      <vt:lpstr>Compare the videos</vt:lpstr>
      <vt:lpstr>Literature Settings: Weather or Not Day 2</vt:lpstr>
      <vt:lpstr>Slide 7</vt:lpstr>
      <vt:lpstr>Positive &amp; Negative Effects of Weather</vt:lpstr>
      <vt:lpstr>Literature Settings: Weather or Not Day 3</vt:lpstr>
      <vt:lpstr>Hurricanes Day 4</vt:lpstr>
      <vt:lpstr>Weather Texts </vt:lpstr>
      <vt:lpstr>Day 5 Goal</vt:lpstr>
      <vt:lpstr>Day 4/5 of Launching Literature Settings: Weather or Not Considering what you’ve discussed the last few days, read these 2 poems. </vt:lpstr>
      <vt:lpstr>How does the poet use nature as a source of inspiration?”</vt:lpstr>
      <vt:lpstr>How does the poet use nature as a source of inspiration?”</vt:lpstr>
      <vt:lpstr>Next 4 weeks of the unit…. </vt:lpstr>
    </vt:vector>
  </TitlesOfParts>
  <Company>RPS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  Literature Settings: Weather or Not</dc:title>
  <dc:creator>st</dc:creator>
  <cp:lastModifiedBy>st</cp:lastModifiedBy>
  <cp:revision>46</cp:revision>
  <dcterms:created xsi:type="dcterms:W3CDTF">2012-09-06T13:04:58Z</dcterms:created>
  <dcterms:modified xsi:type="dcterms:W3CDTF">2012-09-17T14:27:51Z</dcterms:modified>
</cp:coreProperties>
</file>