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4"/>
  </p:notesMasterIdLst>
  <p:sldIdLst>
    <p:sldId id="256" r:id="rId2"/>
    <p:sldId id="257" r:id="rId3"/>
    <p:sldId id="258" r:id="rId4"/>
    <p:sldId id="259" r:id="rId5"/>
    <p:sldId id="260" r:id="rId6"/>
    <p:sldId id="261" r:id="rId7"/>
    <p:sldId id="262" r:id="rId8"/>
    <p:sldId id="268" r:id="rId9"/>
    <p:sldId id="264" r:id="rId10"/>
    <p:sldId id="265" r:id="rId11"/>
    <p:sldId id="266" r:id="rId12"/>
    <p:sldId id="267" r:id="rId13"/>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625652FD-A833-48EA-ACB6-853FF13E27CD}">
  <a:tblStyle styleId="{625652FD-A833-48EA-ACB6-853FF13E27CD}" styleName="Table_0">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 styleId="{B73BC06D-7634-42F9-87E7-FA8CE7D50F51}" styleName="Table_1">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523" autoAdjust="0"/>
  </p:normalViewPr>
  <p:slideViewPr>
    <p:cSldViewPr>
      <p:cViewPr varScale="1">
        <p:scale>
          <a:sx n="75" d="100"/>
          <a:sy n="75" d="100"/>
        </p:scale>
        <p:origin x="-372"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Students need to have notebook paper ready for a future slide.  This presentation is to prep kids for the upcoming unit (provide excitement and understanding)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Depending upon time, possibly go to the next slide to introduce the different books we will be using during the unit.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US" dirty="0" smtClean="0"/>
              <a:t>Take students to the </a:t>
            </a:r>
            <a:r>
              <a:rPr lang="en-US" dirty="0" err="1" smtClean="0"/>
              <a:t>ppt</a:t>
            </a:r>
            <a:r>
              <a:rPr lang="en-US" baseline="0" dirty="0" smtClean="0"/>
              <a:t> on the TCR page that has book trailers for other books that could be read by a small group or individually. </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8" name="Shape 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Guide students to how her character trait changed from the beginning of the story to the end of the story with the animals, Her challenge was keeping her mouth shut in offending the animals, and she learned how to do that by the end.  We are going to move into a direction of real life experiences that change a person.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endParaRPr/>
          </a:p>
          <a:p>
            <a:pPr rtl="0">
              <a:spcBef>
                <a:spcPts val="0"/>
              </a:spcBef>
              <a:buNone/>
            </a:pPr>
            <a:r>
              <a:rPr lang="en"/>
              <a:t>Have students share with each other what it means to have a dramatic event happen in your life.  Before students share, talk about the phrase, “dramatic events” and the possible meaning.  </a:t>
            </a:r>
          </a:p>
          <a:p>
            <a:pPr rtl="0">
              <a:spcBef>
                <a:spcPts val="0"/>
              </a:spcBef>
              <a:buNone/>
            </a:pPr>
            <a:endParaRPr/>
          </a:p>
          <a:p>
            <a:pPr>
              <a:spcBef>
                <a:spcPts val="0"/>
              </a:spcBef>
              <a:buNone/>
            </a:pPr>
            <a:r>
              <a:rPr lang="en"/>
              <a:t>After each video, work with the students to fill in their chart.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US" dirty="0" smtClean="0"/>
              <a:t>Have students do some</a:t>
            </a:r>
            <a:r>
              <a:rPr lang="en-US" baseline="0" dirty="0" smtClean="0"/>
              <a:t> sort of pair/share to discuss the questions.</a:t>
            </a:r>
          </a:p>
          <a:p>
            <a:pPr rtl="0">
              <a:spcBef>
                <a:spcPts val="0"/>
              </a:spcBef>
              <a:buNone/>
            </a:pPr>
            <a:r>
              <a:rPr lang="en-US" baseline="0" dirty="0" smtClean="0"/>
              <a:t>Possible discussions:</a:t>
            </a:r>
          </a:p>
          <a:p>
            <a:pPr rtl="0">
              <a:spcBef>
                <a:spcPts val="0"/>
              </a:spcBef>
              <a:buNone/>
            </a:pPr>
            <a:r>
              <a:rPr lang="en-US" baseline="0" dirty="0" smtClean="0"/>
              <a:t>Ian had a split second to make a decision; </a:t>
            </a:r>
          </a:p>
          <a:p>
            <a:pPr rtl="0">
              <a:spcBef>
                <a:spcPts val="0"/>
              </a:spcBef>
              <a:buNone/>
            </a:pPr>
            <a:r>
              <a:rPr lang="en-US" baseline="0" dirty="0" smtClean="0"/>
              <a:t>Bethany’s </a:t>
            </a:r>
            <a:r>
              <a:rPr lang="en-US" baseline="0" dirty="0" err="1" smtClean="0"/>
              <a:t>challeng</a:t>
            </a:r>
            <a:r>
              <a:rPr lang="en-US" baseline="0" dirty="0" smtClean="0"/>
              <a:t> came from a quick instance in the ocean;</a:t>
            </a:r>
          </a:p>
          <a:p>
            <a:pPr rtl="0">
              <a:spcBef>
                <a:spcPts val="0"/>
              </a:spcBef>
              <a:buNone/>
            </a:pPr>
            <a:r>
              <a:rPr lang="en-US" baseline="0" dirty="0" smtClean="0"/>
              <a:t>Patience decided throughout her life to overcome her challenge by working hard and not making excuses. </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p:nvPr/>
        </p:nvSpPr>
        <p:spPr>
          <a:xfrm>
            <a:off x="0" y="2914648"/>
            <a:ext cx="9144000" cy="2228999"/>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10" name="Shape 10"/>
          <p:cNvCxnSpPr/>
          <p:nvPr/>
        </p:nvCxnSpPr>
        <p:spPr>
          <a:xfrm>
            <a:off x="0" y="2914649"/>
            <a:ext cx="9144000" cy="0"/>
          </a:xfrm>
          <a:prstGeom prst="straightConnector1">
            <a:avLst/>
          </a:prstGeom>
          <a:noFill/>
          <a:ln w="28575" cap="flat">
            <a:solidFill>
              <a:schemeClr val="dk1"/>
            </a:solidFill>
            <a:prstDash val="solid"/>
            <a:round/>
            <a:headEnd type="none" w="med" len="med"/>
            <a:tailEnd type="none" w="med" len="med"/>
          </a:ln>
        </p:spPr>
      </p:cxnSp>
      <p:sp>
        <p:nvSpPr>
          <p:cNvPr id="11" name="Shape 11"/>
          <p:cNvSpPr txBox="1">
            <a:spLocks noGrp="1"/>
          </p:cNvSpPr>
          <p:nvPr>
            <p:ph type="ctrTitle"/>
          </p:nvPr>
        </p:nvSpPr>
        <p:spPr>
          <a:xfrm>
            <a:off x="685800" y="1618313"/>
            <a:ext cx="7772400" cy="1238099"/>
          </a:xfrm>
          <a:prstGeom prst="rect">
            <a:avLst/>
          </a:prstGeom>
        </p:spPr>
        <p:txBody>
          <a:bodyPr lIns="91425" tIns="91425" rIns="91425" bIns="91425" anchor="b" anchorCtr="0"/>
          <a:lstStyle>
            <a:lvl1pPr>
              <a:spcBef>
                <a:spcPts val="0"/>
              </a:spcBef>
              <a:buClr>
                <a:schemeClr val="dk2"/>
              </a:buClr>
              <a:buSzPct val="100000"/>
              <a:defRPr sz="4800">
                <a:solidFill>
                  <a:schemeClr val="dk2"/>
                </a:solidFill>
              </a:defRPr>
            </a:lvl1pPr>
            <a:lvl2pPr>
              <a:spcBef>
                <a:spcPts val="0"/>
              </a:spcBef>
              <a:buClr>
                <a:schemeClr val="dk2"/>
              </a:buClr>
              <a:buSzPct val="100000"/>
              <a:defRPr sz="4800">
                <a:solidFill>
                  <a:schemeClr val="dk2"/>
                </a:solidFill>
              </a:defRPr>
            </a:lvl2pPr>
            <a:lvl3pPr>
              <a:spcBef>
                <a:spcPts val="0"/>
              </a:spcBef>
              <a:buClr>
                <a:schemeClr val="dk2"/>
              </a:buClr>
              <a:buSzPct val="100000"/>
              <a:defRPr sz="4800">
                <a:solidFill>
                  <a:schemeClr val="dk2"/>
                </a:solidFill>
              </a:defRPr>
            </a:lvl3pPr>
            <a:lvl4pPr>
              <a:spcBef>
                <a:spcPts val="0"/>
              </a:spcBef>
              <a:buClr>
                <a:schemeClr val="dk2"/>
              </a:buClr>
              <a:buSzPct val="100000"/>
              <a:defRPr sz="4800">
                <a:solidFill>
                  <a:schemeClr val="dk2"/>
                </a:solidFill>
              </a:defRPr>
            </a:lvl4pPr>
            <a:lvl5pPr>
              <a:spcBef>
                <a:spcPts val="0"/>
              </a:spcBef>
              <a:buClr>
                <a:schemeClr val="dk2"/>
              </a:buClr>
              <a:buSzPct val="100000"/>
              <a:defRPr sz="4800">
                <a:solidFill>
                  <a:schemeClr val="dk2"/>
                </a:solidFill>
              </a:defRPr>
            </a:lvl5pPr>
            <a:lvl6pPr>
              <a:spcBef>
                <a:spcPts val="0"/>
              </a:spcBef>
              <a:buClr>
                <a:schemeClr val="dk2"/>
              </a:buClr>
              <a:buSzPct val="100000"/>
              <a:defRPr sz="4800">
                <a:solidFill>
                  <a:schemeClr val="dk2"/>
                </a:solidFill>
              </a:defRPr>
            </a:lvl6pPr>
            <a:lvl7pPr>
              <a:spcBef>
                <a:spcPts val="0"/>
              </a:spcBef>
              <a:buClr>
                <a:schemeClr val="dk2"/>
              </a:buClr>
              <a:buSzPct val="100000"/>
              <a:defRPr sz="4800">
                <a:solidFill>
                  <a:schemeClr val="dk2"/>
                </a:solidFill>
              </a:defRPr>
            </a:lvl7pPr>
            <a:lvl8pPr>
              <a:spcBef>
                <a:spcPts val="0"/>
              </a:spcBef>
              <a:buClr>
                <a:schemeClr val="dk2"/>
              </a:buClr>
              <a:buSzPct val="100000"/>
              <a:defRPr sz="4800">
                <a:solidFill>
                  <a:schemeClr val="dk2"/>
                </a:solidFill>
              </a:defRPr>
            </a:lvl8pPr>
            <a:lvl9pPr>
              <a:spcBef>
                <a:spcPts val="0"/>
              </a:spcBef>
              <a:buClr>
                <a:schemeClr val="dk2"/>
              </a:buClr>
              <a:buSzPct val="100000"/>
              <a:defRPr sz="4800">
                <a:solidFill>
                  <a:schemeClr val="dk2"/>
                </a:solidFill>
              </a:defRPr>
            </a:lvl9pPr>
          </a:lstStyle>
          <a:p>
            <a:endParaRPr/>
          </a:p>
        </p:txBody>
      </p:sp>
      <p:sp>
        <p:nvSpPr>
          <p:cNvPr id="12" name="Shape 12"/>
          <p:cNvSpPr txBox="1">
            <a:spLocks noGrp="1"/>
          </p:cNvSpPr>
          <p:nvPr>
            <p:ph type="subTitle" idx="1"/>
          </p:nvPr>
        </p:nvSpPr>
        <p:spPr>
          <a:xfrm>
            <a:off x="685800" y="2964777"/>
            <a:ext cx="7772400" cy="944700"/>
          </a:xfrm>
          <a:prstGeom prst="rect">
            <a:avLst/>
          </a:prstGeom>
        </p:spPr>
        <p:txBody>
          <a:bodyPr lIns="91425" tIns="91425" rIns="91425" bIns="91425" anchor="t" anchorCtr="0"/>
          <a:lstStyle>
            <a:lvl1pPr>
              <a:spcBef>
                <a:spcPts val="0"/>
              </a:spcBef>
              <a:buClr>
                <a:schemeClr val="lt2"/>
              </a:buClr>
              <a:buSzPct val="100000"/>
              <a:buNone/>
              <a:defRPr sz="3600">
                <a:solidFill>
                  <a:schemeClr val="lt2"/>
                </a:solidFill>
              </a:defRPr>
            </a:lvl1pPr>
            <a:lvl2pPr>
              <a:spcBef>
                <a:spcPts val="0"/>
              </a:spcBef>
              <a:buClr>
                <a:schemeClr val="lt2"/>
              </a:buClr>
              <a:buSzPct val="100000"/>
              <a:buNone/>
              <a:defRPr sz="3600">
                <a:solidFill>
                  <a:schemeClr val="lt2"/>
                </a:solidFill>
              </a:defRPr>
            </a:lvl2pPr>
            <a:lvl3pPr>
              <a:spcBef>
                <a:spcPts val="0"/>
              </a:spcBef>
              <a:buClr>
                <a:schemeClr val="lt2"/>
              </a:buClr>
              <a:buSzPct val="100000"/>
              <a:buNone/>
              <a:defRPr sz="3600">
                <a:solidFill>
                  <a:schemeClr val="lt2"/>
                </a:solidFill>
              </a:defRPr>
            </a:lvl3pPr>
            <a:lvl4pPr>
              <a:spcBef>
                <a:spcPts val="0"/>
              </a:spcBef>
              <a:buClr>
                <a:schemeClr val="lt2"/>
              </a:buClr>
              <a:buSzPct val="100000"/>
              <a:buNone/>
              <a:defRPr sz="3600">
                <a:solidFill>
                  <a:schemeClr val="lt2"/>
                </a:solidFill>
              </a:defRPr>
            </a:lvl4pPr>
            <a:lvl5pPr>
              <a:spcBef>
                <a:spcPts val="0"/>
              </a:spcBef>
              <a:buClr>
                <a:schemeClr val="lt2"/>
              </a:buClr>
              <a:buSzPct val="100000"/>
              <a:buNone/>
              <a:defRPr sz="3600">
                <a:solidFill>
                  <a:schemeClr val="lt2"/>
                </a:solidFill>
              </a:defRPr>
            </a:lvl5pPr>
            <a:lvl6pPr>
              <a:spcBef>
                <a:spcPts val="0"/>
              </a:spcBef>
              <a:buClr>
                <a:schemeClr val="lt2"/>
              </a:buClr>
              <a:buSzPct val="100000"/>
              <a:buNone/>
              <a:defRPr sz="3600">
                <a:solidFill>
                  <a:schemeClr val="lt2"/>
                </a:solidFill>
              </a:defRPr>
            </a:lvl6pPr>
            <a:lvl7pPr>
              <a:spcBef>
                <a:spcPts val="0"/>
              </a:spcBef>
              <a:buClr>
                <a:schemeClr val="lt2"/>
              </a:buClr>
              <a:buSzPct val="100000"/>
              <a:buNone/>
              <a:defRPr sz="3600">
                <a:solidFill>
                  <a:schemeClr val="lt2"/>
                </a:solidFill>
              </a:defRPr>
            </a:lvl7pPr>
            <a:lvl8pPr>
              <a:spcBef>
                <a:spcPts val="0"/>
              </a:spcBef>
              <a:buClr>
                <a:schemeClr val="lt2"/>
              </a:buClr>
              <a:buSzPct val="100000"/>
              <a:buNone/>
              <a:defRPr sz="3600">
                <a:solidFill>
                  <a:schemeClr val="lt2"/>
                </a:solidFill>
              </a:defRPr>
            </a:lvl8pPr>
            <a:lvl9pPr>
              <a:spcBef>
                <a:spcPts val="0"/>
              </a:spcBef>
              <a:buClr>
                <a:schemeClr val="lt2"/>
              </a:buClr>
              <a:buSzPct val="100000"/>
              <a:buNone/>
              <a:defRPr sz="3600">
                <a:solidFill>
                  <a:schemeClr val="lt2"/>
                </a:solidFill>
              </a:defRPr>
            </a:lvl9pPr>
          </a:lstStyle>
          <a:p>
            <a:endParaRPr/>
          </a:p>
        </p:txBody>
      </p:sp>
      <p:sp>
        <p:nvSpPr>
          <p:cNvPr id="13" name="Shape 1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solidFill>
                  <a:schemeClr val="lt1"/>
                </a:solidFill>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4"/>
        <p:cNvGrpSpPr/>
        <p:nvPr/>
      </p:nvGrpSpPr>
      <p:grpSpPr>
        <a:xfrm>
          <a:off x="0" y="0"/>
          <a:ext cx="0" cy="0"/>
          <a:chOff x="0" y="0"/>
          <a:chExt cx="0" cy="0"/>
        </a:xfrm>
      </p:grpSpPr>
      <p:sp>
        <p:nvSpPr>
          <p:cNvPr id="15" name="Shape 15"/>
          <p:cNvSpPr/>
          <p:nvPr/>
        </p:nvSpPr>
        <p:spPr>
          <a:xfrm>
            <a:off x="0" y="0"/>
            <a:ext cx="9144000" cy="1127700"/>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16" name="Shape 16"/>
          <p:cNvCxnSpPr/>
          <p:nvPr/>
        </p:nvCxnSpPr>
        <p:spPr>
          <a:xfrm>
            <a:off x="0" y="1127679"/>
            <a:ext cx="9144000" cy="0"/>
          </a:xfrm>
          <a:prstGeom prst="straightConnector1">
            <a:avLst/>
          </a:prstGeom>
          <a:noFill/>
          <a:ln w="28575" cap="flat">
            <a:solidFill>
              <a:schemeClr val="dk1"/>
            </a:solidFill>
            <a:prstDash val="solid"/>
            <a:round/>
            <a:headEnd type="none" w="med" len="med"/>
            <a:tailEnd type="none" w="med" len="med"/>
          </a:ln>
        </p:spPr>
      </p:cxnSp>
      <p:sp>
        <p:nvSpPr>
          <p:cNvPr id="17" name="Shape 17"/>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p:nvPr/>
        </p:nvSpPr>
        <p:spPr>
          <a:xfrm>
            <a:off x="0" y="0"/>
            <a:ext cx="9144000" cy="1127700"/>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22" name="Shape 22"/>
          <p:cNvCxnSpPr/>
          <p:nvPr/>
        </p:nvCxnSpPr>
        <p:spPr>
          <a:xfrm>
            <a:off x="0" y="1127679"/>
            <a:ext cx="9144000" cy="0"/>
          </a:xfrm>
          <a:prstGeom prst="straightConnector1">
            <a:avLst/>
          </a:prstGeom>
          <a:noFill/>
          <a:ln w="28575" cap="flat">
            <a:solidFill>
              <a:schemeClr val="dk1"/>
            </a:solidFill>
            <a:prstDash val="solid"/>
            <a:round/>
            <a:headEnd type="none" w="med" len="med"/>
            <a:tailEnd type="none" w="med" len="med"/>
          </a:ln>
        </p:spPr>
      </p:cxnSp>
      <p:sp>
        <p:nvSpPr>
          <p:cNvPr id="23" name="Shape 23"/>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4" name="Shape 24"/>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5" name="Shape 25"/>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p:nvPr/>
        </p:nvSpPr>
        <p:spPr>
          <a:xfrm>
            <a:off x="0" y="0"/>
            <a:ext cx="9144000" cy="1127700"/>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29" name="Shape 29"/>
          <p:cNvCxnSpPr/>
          <p:nvPr/>
        </p:nvCxnSpPr>
        <p:spPr>
          <a:xfrm>
            <a:off x="0" y="1127679"/>
            <a:ext cx="9144000" cy="0"/>
          </a:xfrm>
          <a:prstGeom prst="straightConnector1">
            <a:avLst/>
          </a:prstGeom>
          <a:noFill/>
          <a:ln w="28575" cap="flat">
            <a:solidFill>
              <a:schemeClr val="dk1"/>
            </a:solidFill>
            <a:prstDash val="solid"/>
            <a:round/>
            <a:headEnd type="none" w="med" len="med"/>
            <a:tailEnd type="none" w="med" len="med"/>
          </a:ln>
        </p:spPr>
      </p:cxnSp>
      <p:sp>
        <p:nvSpPr>
          <p:cNvPr id="30" name="Shape 30"/>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2"/>
        <p:cNvGrpSpPr/>
        <p:nvPr/>
      </p:nvGrpSpPr>
      <p:grpSpPr>
        <a:xfrm>
          <a:off x="0" y="0"/>
          <a:ext cx="0" cy="0"/>
          <a:chOff x="0" y="0"/>
          <a:chExt cx="0" cy="0"/>
        </a:xfrm>
      </p:grpSpPr>
      <p:sp>
        <p:nvSpPr>
          <p:cNvPr id="33" name="Shape 33"/>
          <p:cNvSpPr/>
          <p:nvPr/>
        </p:nvSpPr>
        <p:spPr>
          <a:xfrm>
            <a:off x="0" y="4225081"/>
            <a:ext cx="9144000" cy="918300"/>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34" name="Shape 34"/>
          <p:cNvCxnSpPr/>
          <p:nvPr/>
        </p:nvCxnSpPr>
        <p:spPr>
          <a:xfrm>
            <a:off x="0" y="4225081"/>
            <a:ext cx="9144000" cy="0"/>
          </a:xfrm>
          <a:prstGeom prst="straightConnector1">
            <a:avLst/>
          </a:prstGeom>
          <a:noFill/>
          <a:ln w="28575" cap="flat">
            <a:solidFill>
              <a:schemeClr val="dk1"/>
            </a:solidFill>
            <a:prstDash val="solid"/>
            <a:round/>
            <a:headEnd type="none" w="med" len="med"/>
            <a:tailEnd type="none" w="med" len="med"/>
          </a:ln>
        </p:spPr>
      </p:cxnSp>
      <p:sp>
        <p:nvSpPr>
          <p:cNvPr id="35" name="Shape 35"/>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lgn="ctr">
              <a:spcBef>
                <a:spcPts val="0"/>
              </a:spcBef>
              <a:buClr>
                <a:schemeClr val="lt1"/>
              </a:buClr>
              <a:buSzPct val="100000"/>
              <a:buNone/>
              <a:defRPr sz="1800">
                <a:solidFill>
                  <a:schemeClr val="lt1"/>
                </a:solidFill>
              </a:defRPr>
            </a:lvl1pPr>
          </a:lstStyle>
          <a:p>
            <a:endParaRPr/>
          </a:p>
        </p:txBody>
      </p:sp>
      <p:sp>
        <p:nvSpPr>
          <p:cNvPr id="36" name="Shape 3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solidFill>
                  <a:schemeClr val="lt1"/>
                </a:solidFill>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7"/>
        <p:cNvGrpSpPr/>
        <p:nvPr/>
      </p:nvGrpSpPr>
      <p:grpSpPr>
        <a:xfrm>
          <a:off x="0" y="0"/>
          <a:ext cx="0" cy="0"/>
          <a:chOff x="0" y="0"/>
          <a:chExt cx="0" cy="0"/>
        </a:xfrm>
      </p:grpSpPr>
      <p:sp>
        <p:nvSpPr>
          <p:cNvPr id="38" name="Shape 38"/>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1pPr>
            <a:lvl2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2pPr>
            <a:lvl3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3pPr>
            <a:lvl4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4pPr>
            <a:lvl5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5pPr>
            <a:lvl6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6pPr>
            <a:lvl7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7pPr>
            <a:lvl8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8pPr>
            <a:lvl9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dk2"/>
              </a:buClr>
              <a:buSzPct val="100000"/>
              <a:buFont typeface="Trebuchet MS"/>
              <a:defRPr sz="3000">
                <a:solidFill>
                  <a:schemeClr val="dk2"/>
                </a:solidFill>
                <a:latin typeface="Trebuchet MS"/>
                <a:ea typeface="Trebuchet MS"/>
                <a:cs typeface="Trebuchet MS"/>
                <a:sym typeface="Trebuchet MS"/>
              </a:defRPr>
            </a:lvl1pPr>
            <a:lvl2pPr>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2pPr>
            <a:lvl3pPr>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3pPr>
            <a:lvl4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4pPr>
            <a:lvl5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5pPr>
            <a:lvl6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6pPr>
            <a:lvl7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7pPr>
            <a:lvl8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8pPr>
            <a:lvl9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9pPr>
          </a:lstStyle>
          <a:p>
            <a:endParaRPr/>
          </a:p>
        </p:txBody>
      </p:sp>
      <p:sp>
        <p:nvSpPr>
          <p:cNvPr id="7" name="Shape 7"/>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lvl1pPr algn="r">
              <a:spcBef>
                <a:spcPts val="0"/>
              </a:spcBef>
              <a:buNone/>
              <a:defRPr sz="1300">
                <a:solidFill>
                  <a:schemeClr val="dk2"/>
                </a:solidFill>
                <a:latin typeface="Trebuchet MS"/>
                <a:ea typeface="Trebuchet MS"/>
                <a:cs typeface="Trebuchet MS"/>
                <a:sym typeface="Trebuchet MS"/>
              </a:defRPr>
            </a:lvl1pPr>
          </a:lstStyle>
          <a:p>
            <a:pPr>
              <a:spcBef>
                <a:spcPts val="0"/>
              </a:spcBef>
              <a:buNone/>
            </a:pPr>
            <a:fld id="{00000000-1234-1234-1234-123412341234}" type="slidenum">
              <a:rPr lang="en"/>
              <a:pPr>
                <a:spcBef>
                  <a:spcPts val="0"/>
                </a:spcBef>
                <a:buNone/>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8" Type="http://schemas.openxmlformats.org/officeDocument/2006/relationships/image" Target="../media/image14.jpeg"/><Relationship Id="rId13" Type="http://schemas.openxmlformats.org/officeDocument/2006/relationships/image" Target="../media/image18.jpeg"/><Relationship Id="rId3" Type="http://schemas.openxmlformats.org/officeDocument/2006/relationships/image" Target="../media/image11.png"/><Relationship Id="rId7" Type="http://schemas.openxmlformats.org/officeDocument/2006/relationships/hyperlink" Target="http://youtube.com/v/QCyUxjsobH0" TargetMode="External"/><Relationship Id="rId12"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13.png"/><Relationship Id="rId11" Type="http://schemas.openxmlformats.org/officeDocument/2006/relationships/image" Target="../media/image16.jpeg"/><Relationship Id="rId5" Type="http://schemas.openxmlformats.org/officeDocument/2006/relationships/image" Target="../media/image12.jpeg"/><Relationship Id="rId10" Type="http://schemas.openxmlformats.org/officeDocument/2006/relationships/hyperlink" Target="http://youtube.com/v/bPhuqUm4V1c" TargetMode="External"/><Relationship Id="rId4" Type="http://schemas.openxmlformats.org/officeDocument/2006/relationships/hyperlink" Target="http://youtube.com/v/Gsk3zJgi7FU" TargetMode="External"/><Relationship Id="rId9"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hyperlink" Target="http://youtube.com/v/OVjDNMyLTH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AEjD6MGBstc"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hyperlink" Target="http://youtube.com/v/QfF1m3-Dl_Q"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ctrTitle"/>
          </p:nvPr>
        </p:nvSpPr>
        <p:spPr>
          <a:xfrm>
            <a:off x="685800" y="1618313"/>
            <a:ext cx="7772400" cy="1238099"/>
          </a:xfrm>
          <a:prstGeom prst="rect">
            <a:avLst/>
          </a:prstGeom>
        </p:spPr>
        <p:txBody>
          <a:bodyPr lIns="91425" tIns="91425" rIns="91425" bIns="91425" anchor="b" anchorCtr="0">
            <a:noAutofit/>
          </a:bodyPr>
          <a:lstStyle/>
          <a:p>
            <a:pPr>
              <a:spcBef>
                <a:spcPts val="0"/>
              </a:spcBef>
              <a:buNone/>
            </a:pPr>
            <a:r>
              <a:rPr lang="en"/>
              <a:t>Coming of Age</a:t>
            </a:r>
          </a:p>
        </p:txBody>
      </p:sp>
      <p:sp>
        <p:nvSpPr>
          <p:cNvPr id="41" name="Shape 41"/>
          <p:cNvSpPr txBox="1">
            <a:spLocks noGrp="1"/>
          </p:cNvSpPr>
          <p:nvPr>
            <p:ph type="subTitle" idx="1"/>
          </p:nvPr>
        </p:nvSpPr>
        <p:spPr>
          <a:xfrm>
            <a:off x="685800" y="2964777"/>
            <a:ext cx="7772400" cy="944700"/>
          </a:xfrm>
          <a:prstGeom prst="rect">
            <a:avLst/>
          </a:prstGeom>
        </p:spPr>
        <p:txBody>
          <a:bodyPr lIns="91425" tIns="91425" rIns="91425" bIns="91425" anchor="t" anchorCtr="0">
            <a:noAutofit/>
          </a:bodyPr>
          <a:lstStyle/>
          <a:p>
            <a:pPr>
              <a:spcBef>
                <a:spcPts val="0"/>
              </a:spcBef>
              <a:buNone/>
            </a:pPr>
            <a:r>
              <a:rPr lang="en"/>
              <a:t>5th Grade Unit 6</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p:nvPr/>
        </p:nvSpPr>
        <p:spPr>
          <a:xfrm>
            <a:off x="436000" y="161975"/>
            <a:ext cx="6826799" cy="2890200"/>
          </a:xfrm>
          <a:prstGeom prst="rect">
            <a:avLst/>
          </a:prstGeom>
          <a:noFill/>
          <a:ln>
            <a:noFill/>
          </a:ln>
        </p:spPr>
        <p:txBody>
          <a:bodyPr lIns="91425" tIns="91425" rIns="91425" bIns="91425" anchor="t" anchorCtr="0">
            <a:noAutofit/>
          </a:bodyPr>
          <a:lstStyle/>
          <a:p>
            <a:pPr lvl="0" algn="ctr" rtl="0">
              <a:spcBef>
                <a:spcPts val="0"/>
              </a:spcBef>
              <a:buNone/>
            </a:pPr>
            <a:endParaRPr sz="3600">
              <a:latin typeface="Comic Sans MS"/>
              <a:ea typeface="Comic Sans MS"/>
              <a:cs typeface="Comic Sans MS"/>
              <a:sym typeface="Comic Sans MS"/>
            </a:endParaRPr>
          </a:p>
          <a:p>
            <a:pPr lvl="0" algn="ctr" rtl="0">
              <a:spcBef>
                <a:spcPts val="0"/>
              </a:spcBef>
              <a:buNone/>
            </a:pPr>
            <a:endParaRPr sz="3600">
              <a:latin typeface="Comic Sans MS"/>
              <a:ea typeface="Comic Sans MS"/>
              <a:cs typeface="Comic Sans MS"/>
              <a:sym typeface="Comic Sans MS"/>
            </a:endParaRPr>
          </a:p>
          <a:p>
            <a:pPr lvl="0" algn="ctr" rtl="0">
              <a:spcBef>
                <a:spcPts val="0"/>
              </a:spcBef>
              <a:buNone/>
            </a:pPr>
            <a:r>
              <a:rPr lang="en" sz="3000">
                <a:latin typeface="Comic Sans MS"/>
                <a:ea typeface="Comic Sans MS"/>
                <a:cs typeface="Comic Sans MS"/>
                <a:sym typeface="Comic Sans MS"/>
              </a:rPr>
              <a:t>How do dramatic events influence the people we will become? </a:t>
            </a:r>
          </a:p>
          <a:p>
            <a:pPr lvl="0" algn="ctr" rtl="0">
              <a:spcBef>
                <a:spcPts val="0"/>
              </a:spcBef>
              <a:buNone/>
            </a:pPr>
            <a:r>
              <a:rPr lang="en" sz="3600">
                <a:latin typeface="Comic Sans MS"/>
                <a:ea typeface="Comic Sans MS"/>
                <a:cs typeface="Comic Sans MS"/>
                <a:sym typeface="Comic Sans MS"/>
              </a:rPr>
              <a:t> </a:t>
            </a:r>
          </a:p>
        </p:txBody>
      </p:sp>
      <p:pic>
        <p:nvPicPr>
          <p:cNvPr id="105" name="Shape 105"/>
          <p:cNvPicPr preferRelativeResize="0"/>
          <p:nvPr/>
        </p:nvPicPr>
        <p:blipFill>
          <a:blip r:embed="rId3">
            <a:alphaModFix/>
          </a:blip>
          <a:stretch>
            <a:fillRect/>
          </a:stretch>
        </p:blipFill>
        <p:spPr>
          <a:xfrm>
            <a:off x="6936400" y="1754400"/>
            <a:ext cx="1931899" cy="2589150"/>
          </a:xfrm>
          <a:prstGeom prst="rect">
            <a:avLst/>
          </a:prstGeom>
          <a:noFill/>
          <a:ln>
            <a:noFill/>
          </a:ln>
        </p:spPr>
      </p:pic>
      <p:sp>
        <p:nvSpPr>
          <p:cNvPr id="106" name="Shape 106"/>
          <p:cNvSpPr txBox="1"/>
          <p:nvPr/>
        </p:nvSpPr>
        <p:spPr>
          <a:xfrm>
            <a:off x="1121025" y="2809150"/>
            <a:ext cx="4708199" cy="1635299"/>
          </a:xfrm>
          <a:prstGeom prst="rect">
            <a:avLst/>
          </a:prstGeom>
          <a:noFill/>
          <a:ln>
            <a:noFill/>
          </a:ln>
        </p:spPr>
        <p:txBody>
          <a:bodyPr lIns="91425" tIns="91425" rIns="91425" bIns="91425" anchor="t" anchorCtr="0">
            <a:noAutofit/>
          </a:bodyPr>
          <a:lstStyle/>
          <a:p>
            <a:pPr rtl="0">
              <a:spcBef>
                <a:spcPts val="0"/>
              </a:spcBef>
              <a:buNone/>
            </a:pPr>
            <a:r>
              <a:rPr lang="en" sz="1800">
                <a:latin typeface="Comic Sans MS"/>
                <a:ea typeface="Comic Sans MS"/>
                <a:cs typeface="Comic Sans MS"/>
                <a:sym typeface="Comic Sans MS"/>
              </a:rPr>
              <a:t>Score yourself on what it means to have a dramatic event that influences your life. </a:t>
            </a:r>
          </a:p>
          <a:p>
            <a:pPr rtl="0">
              <a:spcBef>
                <a:spcPts val="0"/>
              </a:spcBef>
              <a:buNone/>
            </a:pPr>
            <a:endParaRPr sz="1800">
              <a:latin typeface="Comic Sans MS"/>
              <a:ea typeface="Comic Sans MS"/>
              <a:cs typeface="Comic Sans MS"/>
              <a:sym typeface="Comic Sans MS"/>
            </a:endParaRPr>
          </a:p>
          <a:p>
            <a:pPr lvl="0" rtl="0">
              <a:spcBef>
                <a:spcPts val="0"/>
              </a:spcBef>
              <a:buNone/>
            </a:pPr>
            <a:r>
              <a:rPr lang="en" sz="1800">
                <a:latin typeface="Comic Sans MS"/>
                <a:ea typeface="Comic Sans MS"/>
                <a:cs typeface="Comic Sans MS"/>
                <a:sym typeface="Comic Sans MS"/>
              </a:rPr>
              <a:t>How do you score yourself now that you have seen these videos? </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111" name="Shape 111"/>
          <p:cNvPicPr preferRelativeResize="0"/>
          <p:nvPr/>
        </p:nvPicPr>
        <p:blipFill>
          <a:blip r:embed="rId3">
            <a:alphaModFix/>
          </a:blip>
          <a:stretch>
            <a:fillRect/>
          </a:stretch>
        </p:blipFill>
        <p:spPr>
          <a:xfrm>
            <a:off x="626875" y="2611324"/>
            <a:ext cx="3764875" cy="2346424"/>
          </a:xfrm>
          <a:prstGeom prst="rect">
            <a:avLst/>
          </a:prstGeom>
          <a:noFill/>
          <a:ln>
            <a:noFill/>
          </a:ln>
        </p:spPr>
      </p:pic>
      <p:pic>
        <p:nvPicPr>
          <p:cNvPr id="112" name="Shape 112"/>
          <p:cNvPicPr preferRelativeResize="0"/>
          <p:nvPr/>
        </p:nvPicPr>
        <p:blipFill>
          <a:blip r:embed="rId4">
            <a:alphaModFix/>
          </a:blip>
          <a:stretch>
            <a:fillRect/>
          </a:stretch>
        </p:blipFill>
        <p:spPr>
          <a:xfrm rot="-924334">
            <a:off x="178972" y="695823"/>
            <a:ext cx="3615525" cy="1836450"/>
          </a:xfrm>
          <a:prstGeom prst="rect">
            <a:avLst/>
          </a:prstGeom>
          <a:noFill/>
          <a:ln>
            <a:noFill/>
          </a:ln>
        </p:spPr>
      </p:pic>
      <p:sp>
        <p:nvSpPr>
          <p:cNvPr id="113" name="Shape 113"/>
          <p:cNvSpPr txBox="1"/>
          <p:nvPr/>
        </p:nvSpPr>
        <p:spPr>
          <a:xfrm>
            <a:off x="4391750" y="461600"/>
            <a:ext cx="4484099" cy="1265999"/>
          </a:xfrm>
          <a:prstGeom prst="rect">
            <a:avLst/>
          </a:prstGeom>
          <a:noFill/>
          <a:ln>
            <a:noFill/>
          </a:ln>
        </p:spPr>
        <p:txBody>
          <a:bodyPr lIns="91425" tIns="91425" rIns="91425" bIns="91425" anchor="t" anchorCtr="0">
            <a:noAutofit/>
          </a:bodyPr>
          <a:lstStyle/>
          <a:p>
            <a:pPr>
              <a:spcBef>
                <a:spcPts val="0"/>
              </a:spcBef>
              <a:buNone/>
            </a:pPr>
            <a:r>
              <a:rPr lang="en" sz="3600">
                <a:latin typeface="Comic Sans MS"/>
                <a:ea typeface="Comic Sans MS"/>
                <a:cs typeface="Comic Sans MS"/>
                <a:sym typeface="Comic Sans MS"/>
              </a:rPr>
              <a:t>How are we going to answer the essential questions and reach our destination with our standards? </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p:nvPr/>
        </p:nvSpPr>
        <p:spPr>
          <a:xfrm>
            <a:off x="501150" y="224200"/>
            <a:ext cx="7820699" cy="1200299"/>
          </a:xfrm>
          <a:prstGeom prst="rect">
            <a:avLst/>
          </a:prstGeom>
          <a:noFill/>
          <a:ln>
            <a:noFill/>
          </a:ln>
        </p:spPr>
        <p:txBody>
          <a:bodyPr lIns="91425" tIns="91425" rIns="91425" bIns="91425" anchor="t" anchorCtr="0">
            <a:noAutofit/>
          </a:bodyPr>
          <a:lstStyle/>
          <a:p>
            <a:pPr>
              <a:spcBef>
                <a:spcPts val="0"/>
              </a:spcBef>
              <a:buNone/>
            </a:pPr>
            <a:r>
              <a:rPr lang="en" sz="2400">
                <a:latin typeface="Comic Sans MS"/>
                <a:ea typeface="Comic Sans MS"/>
                <a:cs typeface="Comic Sans MS"/>
                <a:sym typeface="Comic Sans MS"/>
              </a:rPr>
              <a:t>We are going to learn from both fiction and informational text about challenging times in the life of children and young adults.  </a:t>
            </a:r>
          </a:p>
        </p:txBody>
      </p:sp>
      <p:pic>
        <p:nvPicPr>
          <p:cNvPr id="119" name="Shape 119"/>
          <p:cNvPicPr preferRelativeResize="0"/>
          <p:nvPr/>
        </p:nvPicPr>
        <p:blipFill>
          <a:blip r:embed="rId3">
            <a:alphaModFix/>
          </a:blip>
          <a:stretch>
            <a:fillRect/>
          </a:stretch>
        </p:blipFill>
        <p:spPr>
          <a:xfrm>
            <a:off x="619825" y="1759200"/>
            <a:ext cx="1289399" cy="1625099"/>
          </a:xfrm>
          <a:prstGeom prst="rect">
            <a:avLst/>
          </a:prstGeom>
          <a:noFill/>
          <a:ln>
            <a:noFill/>
          </a:ln>
        </p:spPr>
      </p:pic>
      <p:sp>
        <p:nvSpPr>
          <p:cNvPr id="120" name="Shape 120">
            <a:hlinkClick r:id="rId4"/>
          </p:cNvPr>
          <p:cNvSpPr/>
          <p:nvPr/>
        </p:nvSpPr>
        <p:spPr>
          <a:xfrm>
            <a:off x="400050" y="3384300"/>
            <a:ext cx="1846400" cy="1384800"/>
          </a:xfrm>
          <a:prstGeom prst="rect">
            <a:avLst/>
          </a:prstGeom>
          <a:blipFill>
            <a:blip r:embed="rId5">
              <a:alphaModFix/>
            </a:blip>
            <a:stretch>
              <a:fillRect/>
            </a:stretch>
          </a:blipFill>
          <a:ln>
            <a:noFill/>
          </a:ln>
        </p:spPr>
      </p:sp>
      <p:pic>
        <p:nvPicPr>
          <p:cNvPr id="121" name="Shape 121"/>
          <p:cNvPicPr preferRelativeResize="0"/>
          <p:nvPr/>
        </p:nvPicPr>
        <p:blipFill>
          <a:blip r:embed="rId6">
            <a:alphaModFix/>
          </a:blip>
          <a:stretch>
            <a:fillRect/>
          </a:stretch>
        </p:blipFill>
        <p:spPr>
          <a:xfrm>
            <a:off x="2493200" y="1591850"/>
            <a:ext cx="1480575" cy="1970950"/>
          </a:xfrm>
          <a:prstGeom prst="rect">
            <a:avLst/>
          </a:prstGeom>
          <a:noFill/>
          <a:ln>
            <a:noFill/>
          </a:ln>
        </p:spPr>
      </p:pic>
      <p:sp>
        <p:nvSpPr>
          <p:cNvPr id="122" name="Shape 122">
            <a:hlinkClick r:id="rId7"/>
          </p:cNvPr>
          <p:cNvSpPr/>
          <p:nvPr/>
        </p:nvSpPr>
        <p:spPr>
          <a:xfrm>
            <a:off x="2433275" y="3562800"/>
            <a:ext cx="1600400" cy="1200300"/>
          </a:xfrm>
          <a:prstGeom prst="rect">
            <a:avLst/>
          </a:prstGeom>
          <a:blipFill>
            <a:blip r:embed="rId8">
              <a:alphaModFix/>
            </a:blip>
            <a:stretch>
              <a:fillRect/>
            </a:stretch>
          </a:blipFill>
          <a:ln>
            <a:noFill/>
          </a:ln>
        </p:spPr>
      </p:sp>
      <p:pic>
        <p:nvPicPr>
          <p:cNvPr id="123" name="Shape 123"/>
          <p:cNvPicPr preferRelativeResize="0"/>
          <p:nvPr/>
        </p:nvPicPr>
        <p:blipFill>
          <a:blip r:embed="rId9">
            <a:alphaModFix/>
          </a:blip>
          <a:stretch>
            <a:fillRect/>
          </a:stretch>
        </p:blipFill>
        <p:spPr>
          <a:xfrm>
            <a:off x="4557750" y="1502036"/>
            <a:ext cx="1480575" cy="2150582"/>
          </a:xfrm>
          <a:prstGeom prst="rect">
            <a:avLst/>
          </a:prstGeom>
          <a:noFill/>
          <a:ln>
            <a:noFill/>
          </a:ln>
        </p:spPr>
      </p:pic>
      <p:sp>
        <p:nvSpPr>
          <p:cNvPr id="124" name="Shape 124">
            <a:hlinkClick r:id="rId10"/>
          </p:cNvPr>
          <p:cNvSpPr/>
          <p:nvPr/>
        </p:nvSpPr>
        <p:spPr>
          <a:xfrm>
            <a:off x="4307175" y="3562800"/>
            <a:ext cx="1846400" cy="1384800"/>
          </a:xfrm>
          <a:prstGeom prst="rect">
            <a:avLst/>
          </a:prstGeom>
          <a:blipFill>
            <a:blip r:embed="rId11">
              <a:alphaModFix/>
            </a:blip>
            <a:stretch>
              <a:fillRect/>
            </a:stretch>
          </a:blipFill>
          <a:ln>
            <a:noFill/>
          </a:ln>
        </p:spPr>
      </p:sp>
      <p:pic>
        <p:nvPicPr>
          <p:cNvPr id="125" name="Shape 125"/>
          <p:cNvPicPr preferRelativeResize="0"/>
          <p:nvPr/>
        </p:nvPicPr>
        <p:blipFill>
          <a:blip r:embed="rId12">
            <a:alphaModFix/>
          </a:blip>
          <a:stretch>
            <a:fillRect/>
          </a:stretch>
        </p:blipFill>
        <p:spPr>
          <a:xfrm>
            <a:off x="6496178" y="1275324"/>
            <a:ext cx="1506271" cy="1792450"/>
          </a:xfrm>
          <a:prstGeom prst="rect">
            <a:avLst/>
          </a:prstGeom>
          <a:noFill/>
          <a:ln>
            <a:noFill/>
          </a:ln>
        </p:spPr>
      </p:pic>
      <p:pic>
        <p:nvPicPr>
          <p:cNvPr id="126" name="Shape 126"/>
          <p:cNvPicPr preferRelativeResize="0"/>
          <p:nvPr/>
        </p:nvPicPr>
        <p:blipFill>
          <a:blip r:embed="rId13">
            <a:alphaModFix/>
          </a:blip>
          <a:stretch>
            <a:fillRect/>
          </a:stretch>
        </p:blipFill>
        <p:spPr>
          <a:xfrm>
            <a:off x="7141550" y="3220175"/>
            <a:ext cx="1085850" cy="1314450"/>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p:nvPr/>
        </p:nvSpPr>
        <p:spPr>
          <a:xfrm>
            <a:off x="436000" y="161975"/>
            <a:ext cx="6826799" cy="2890200"/>
          </a:xfrm>
          <a:prstGeom prst="rect">
            <a:avLst/>
          </a:prstGeom>
          <a:noFill/>
          <a:ln>
            <a:noFill/>
          </a:ln>
        </p:spPr>
        <p:txBody>
          <a:bodyPr lIns="91425" tIns="91425" rIns="91425" bIns="91425" anchor="t" anchorCtr="0">
            <a:noAutofit/>
          </a:bodyPr>
          <a:lstStyle/>
          <a:p>
            <a:pPr algn="ctr" rtl="0">
              <a:spcBef>
                <a:spcPts val="0"/>
              </a:spcBef>
              <a:buNone/>
            </a:pPr>
            <a:endParaRPr sz="3600">
              <a:latin typeface="Comic Sans MS"/>
              <a:ea typeface="Comic Sans MS"/>
              <a:cs typeface="Comic Sans MS"/>
              <a:sym typeface="Comic Sans MS"/>
            </a:endParaRPr>
          </a:p>
          <a:p>
            <a:pPr algn="ctr" rtl="0">
              <a:spcBef>
                <a:spcPts val="0"/>
              </a:spcBef>
              <a:buNone/>
            </a:pPr>
            <a:endParaRPr sz="3600">
              <a:latin typeface="Comic Sans MS"/>
              <a:ea typeface="Comic Sans MS"/>
              <a:cs typeface="Comic Sans MS"/>
              <a:sym typeface="Comic Sans MS"/>
            </a:endParaRPr>
          </a:p>
          <a:p>
            <a:pPr algn="ctr" rtl="0">
              <a:spcBef>
                <a:spcPts val="0"/>
              </a:spcBef>
              <a:buNone/>
            </a:pPr>
            <a:r>
              <a:rPr lang="en" sz="3000">
                <a:latin typeface="Comic Sans MS"/>
                <a:ea typeface="Comic Sans MS"/>
                <a:cs typeface="Comic Sans MS"/>
                <a:sym typeface="Comic Sans MS"/>
              </a:rPr>
              <a:t>How do dramatic events influence the people we will become? </a:t>
            </a:r>
          </a:p>
          <a:p>
            <a:pPr algn="ctr">
              <a:spcBef>
                <a:spcPts val="0"/>
              </a:spcBef>
              <a:buNone/>
            </a:pPr>
            <a:r>
              <a:rPr lang="en" sz="3600">
                <a:latin typeface="Comic Sans MS"/>
                <a:ea typeface="Comic Sans MS"/>
                <a:cs typeface="Comic Sans MS"/>
                <a:sym typeface="Comic Sans MS"/>
              </a:rPr>
              <a:t> </a:t>
            </a:r>
          </a:p>
        </p:txBody>
      </p:sp>
      <p:pic>
        <p:nvPicPr>
          <p:cNvPr id="47" name="Shape 47"/>
          <p:cNvPicPr preferRelativeResize="0"/>
          <p:nvPr/>
        </p:nvPicPr>
        <p:blipFill>
          <a:blip r:embed="rId3">
            <a:alphaModFix/>
          </a:blip>
          <a:stretch>
            <a:fillRect/>
          </a:stretch>
        </p:blipFill>
        <p:spPr>
          <a:xfrm>
            <a:off x="6936400" y="1754400"/>
            <a:ext cx="1931899" cy="2589150"/>
          </a:xfrm>
          <a:prstGeom prst="rect">
            <a:avLst/>
          </a:prstGeom>
          <a:noFill/>
          <a:ln>
            <a:noFill/>
          </a:ln>
        </p:spPr>
      </p:pic>
      <p:sp>
        <p:nvSpPr>
          <p:cNvPr id="48" name="Shape 48"/>
          <p:cNvSpPr txBox="1"/>
          <p:nvPr/>
        </p:nvSpPr>
        <p:spPr>
          <a:xfrm>
            <a:off x="1121025" y="3072900"/>
            <a:ext cx="4708199" cy="1068299"/>
          </a:xfrm>
          <a:prstGeom prst="rect">
            <a:avLst/>
          </a:prstGeom>
          <a:noFill/>
          <a:ln>
            <a:noFill/>
          </a:ln>
        </p:spPr>
        <p:txBody>
          <a:bodyPr lIns="91425" tIns="91425" rIns="91425" bIns="91425" anchor="t" anchorCtr="0">
            <a:noAutofit/>
          </a:bodyPr>
          <a:lstStyle/>
          <a:p>
            <a:pPr>
              <a:spcBef>
                <a:spcPts val="0"/>
              </a:spcBef>
              <a:buNone/>
            </a:pPr>
            <a:r>
              <a:rPr lang="en" sz="1800">
                <a:latin typeface="Comic Sans MS"/>
                <a:ea typeface="Comic Sans MS"/>
                <a:cs typeface="Comic Sans MS"/>
                <a:sym typeface="Comic Sans MS"/>
              </a:rPr>
              <a:t>Score yourself on what it means to have a dramatic event that influences your life.  What do you know about this? </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Shape 53"/>
          <p:cNvPicPr preferRelativeResize="0"/>
          <p:nvPr/>
        </p:nvPicPr>
        <p:blipFill>
          <a:blip r:embed="rId3">
            <a:alphaModFix/>
          </a:blip>
          <a:stretch>
            <a:fillRect/>
          </a:stretch>
        </p:blipFill>
        <p:spPr>
          <a:xfrm>
            <a:off x="650741" y="437799"/>
            <a:ext cx="3095632" cy="3444475"/>
          </a:xfrm>
          <a:prstGeom prst="rect">
            <a:avLst/>
          </a:prstGeom>
          <a:noFill/>
          <a:ln>
            <a:noFill/>
          </a:ln>
        </p:spPr>
      </p:pic>
      <p:pic>
        <p:nvPicPr>
          <p:cNvPr id="54" name="Shape 54"/>
          <p:cNvPicPr preferRelativeResize="0"/>
          <p:nvPr/>
        </p:nvPicPr>
        <p:blipFill>
          <a:blip r:embed="rId4">
            <a:alphaModFix/>
          </a:blip>
          <a:stretch>
            <a:fillRect/>
          </a:stretch>
        </p:blipFill>
        <p:spPr>
          <a:xfrm>
            <a:off x="4923324" y="286063"/>
            <a:ext cx="3192674" cy="3747900"/>
          </a:xfrm>
          <a:prstGeom prst="rect">
            <a:avLst/>
          </a:prstGeom>
          <a:noFill/>
          <a:ln>
            <a:noFill/>
          </a:ln>
        </p:spPr>
      </p:pic>
      <p:sp>
        <p:nvSpPr>
          <p:cNvPr id="55" name="Shape 55"/>
          <p:cNvSpPr txBox="1"/>
          <p:nvPr/>
        </p:nvSpPr>
        <p:spPr>
          <a:xfrm>
            <a:off x="1134200" y="4154375"/>
            <a:ext cx="5658000" cy="857400"/>
          </a:xfrm>
          <a:prstGeom prst="rect">
            <a:avLst/>
          </a:prstGeom>
          <a:noFill/>
          <a:ln>
            <a:noFill/>
          </a:ln>
        </p:spPr>
        <p:txBody>
          <a:bodyPr lIns="91425" tIns="91425" rIns="91425" bIns="91425" anchor="t" anchorCtr="0">
            <a:noAutofit/>
          </a:bodyPr>
          <a:lstStyle/>
          <a:p>
            <a:pPr>
              <a:spcBef>
                <a:spcPts val="0"/>
              </a:spcBef>
              <a:buNone/>
            </a:pPr>
            <a:r>
              <a:rPr lang="en" sz="1800">
                <a:latin typeface="Comic Sans MS"/>
                <a:ea typeface="Comic Sans MS"/>
                <a:cs typeface="Comic Sans MS"/>
                <a:sym typeface="Comic Sans MS"/>
              </a:rPr>
              <a:t>We just finished Alice in Wonderland.  What kind of challenge did Allice have? </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p:nvPr/>
        </p:nvSpPr>
        <p:spPr>
          <a:xfrm>
            <a:off x="1461200" y="865050"/>
            <a:ext cx="5730599" cy="3413399"/>
          </a:xfrm>
          <a:prstGeom prst="rect">
            <a:avLst/>
          </a:prstGeom>
          <a:noFill/>
          <a:ln>
            <a:noFill/>
          </a:ln>
        </p:spPr>
        <p:txBody>
          <a:bodyPr lIns="91425" tIns="91425" rIns="91425" bIns="91425" anchor="t" anchorCtr="0">
            <a:noAutofit/>
          </a:bodyPr>
          <a:lstStyle/>
          <a:p>
            <a:pPr algn="ctr">
              <a:spcBef>
                <a:spcPts val="0"/>
              </a:spcBef>
              <a:buNone/>
            </a:pPr>
            <a:r>
              <a:rPr lang="en" sz="1800">
                <a:latin typeface="Comic Sans MS"/>
                <a:ea typeface="Comic Sans MS"/>
                <a:cs typeface="Comic Sans MS"/>
                <a:sym typeface="Comic Sans MS"/>
              </a:rPr>
              <a:t>On your notebook paper…..</a:t>
            </a:r>
          </a:p>
        </p:txBody>
      </p:sp>
      <p:graphicFrame>
        <p:nvGraphicFramePr>
          <p:cNvPr id="61" name="Shape 61"/>
          <p:cNvGraphicFramePr/>
          <p:nvPr/>
        </p:nvGraphicFramePr>
        <p:xfrm>
          <a:off x="1031625" y="1691075"/>
          <a:ext cx="6699950" cy="2097725"/>
        </p:xfrm>
        <a:graphic>
          <a:graphicData uri="http://schemas.openxmlformats.org/drawingml/2006/table">
            <a:tbl>
              <a:tblPr>
                <a:noFill/>
                <a:tableStyleId>{625652FD-A833-48EA-ACB6-853FF13E27CD}</a:tableStyleId>
              </a:tblPr>
              <a:tblGrid>
                <a:gridCol w="1809750"/>
                <a:gridCol w="1809750"/>
                <a:gridCol w="3080450"/>
              </a:tblGrid>
              <a:tr h="525700">
                <a:tc>
                  <a:txBody>
                    <a:bodyPr/>
                    <a:lstStyle/>
                    <a:p>
                      <a:pPr lvl="0" algn="ctr" rtl="0">
                        <a:spcBef>
                          <a:spcPts val="0"/>
                        </a:spcBef>
                        <a:buNone/>
                      </a:pPr>
                      <a:r>
                        <a:rPr lang="en" dirty="0">
                          <a:latin typeface="Comic Sans MS"/>
                          <a:ea typeface="Comic Sans MS"/>
                          <a:cs typeface="Comic Sans MS"/>
                          <a:sym typeface="Comic Sans MS"/>
                        </a:rPr>
                        <a:t>Video</a:t>
                      </a:r>
                    </a:p>
                  </a:txBody>
                  <a:tcPr marL="91425" marR="91425" marT="91425" marB="91425"/>
                </a:tc>
                <a:tc>
                  <a:txBody>
                    <a:bodyPr/>
                    <a:lstStyle/>
                    <a:p>
                      <a:pPr lvl="0" algn="ctr" rtl="0">
                        <a:spcBef>
                          <a:spcPts val="0"/>
                        </a:spcBef>
                        <a:buNone/>
                      </a:pPr>
                      <a:r>
                        <a:rPr lang="en">
                          <a:latin typeface="Comic Sans MS"/>
                          <a:ea typeface="Comic Sans MS"/>
                          <a:cs typeface="Comic Sans MS"/>
                          <a:sym typeface="Comic Sans MS"/>
                        </a:rPr>
                        <a:t>Challenge</a:t>
                      </a:r>
                    </a:p>
                  </a:txBody>
                  <a:tcPr marL="91425" marR="91425" marT="91425" marB="91425"/>
                </a:tc>
                <a:tc>
                  <a:txBody>
                    <a:bodyPr/>
                    <a:lstStyle/>
                    <a:p>
                      <a:pPr lvl="0" algn="ctr" rtl="0">
                        <a:spcBef>
                          <a:spcPts val="0"/>
                        </a:spcBef>
                        <a:buNone/>
                      </a:pPr>
                      <a:r>
                        <a:rPr lang="en">
                          <a:latin typeface="Comic Sans MS"/>
                          <a:ea typeface="Comic Sans MS"/>
                          <a:cs typeface="Comic Sans MS"/>
                          <a:sym typeface="Comic Sans MS"/>
                        </a:rPr>
                        <a:t>Overcoming the Challenge</a:t>
                      </a:r>
                    </a:p>
                  </a:txBody>
                  <a:tcPr marL="91425" marR="91425" marT="91425" marB="91425"/>
                </a:tc>
              </a:tr>
              <a:tr h="510425">
                <a:tc>
                  <a:txBody>
                    <a:bodyPr/>
                    <a:lstStyle/>
                    <a:p>
                      <a:pPr>
                        <a:spcBef>
                          <a:spcPts val="0"/>
                        </a:spcBef>
                        <a:buNone/>
                      </a:pPr>
                      <a:endParaRPr/>
                    </a:p>
                  </a:txBody>
                  <a:tcPr marL="91425" marR="91425" marT="91425" marB="91425"/>
                </a:tc>
                <a:tc>
                  <a:txBody>
                    <a:bodyPr/>
                    <a:lstStyle/>
                    <a:p>
                      <a:pPr>
                        <a:spcBef>
                          <a:spcPts val="0"/>
                        </a:spcBef>
                        <a:buNone/>
                      </a:pPr>
                      <a:endParaRPr/>
                    </a:p>
                  </a:txBody>
                  <a:tcPr marL="91425" marR="91425" marT="91425" marB="91425"/>
                </a:tc>
                <a:tc>
                  <a:txBody>
                    <a:bodyPr/>
                    <a:lstStyle/>
                    <a:p>
                      <a:pPr>
                        <a:spcBef>
                          <a:spcPts val="0"/>
                        </a:spcBef>
                        <a:buNone/>
                      </a:pPr>
                      <a:endParaRPr/>
                    </a:p>
                  </a:txBody>
                  <a:tcPr marL="91425" marR="91425" marT="91425" marB="91425"/>
                </a:tc>
              </a:tr>
              <a:tr h="530800">
                <a:tc>
                  <a:txBody>
                    <a:bodyPr/>
                    <a:lstStyle/>
                    <a:p>
                      <a:pPr lvl="0" rtl="0">
                        <a:spcBef>
                          <a:spcPts val="0"/>
                        </a:spcBef>
                        <a:buNone/>
                      </a:pPr>
                      <a:endParaRPr/>
                    </a:p>
                  </a:txBody>
                  <a:tcPr marL="91425" marR="91425" marT="91425" marB="91425"/>
                </a:tc>
                <a:tc>
                  <a:txBody>
                    <a:bodyPr/>
                    <a:lstStyle/>
                    <a:p>
                      <a:pPr>
                        <a:spcBef>
                          <a:spcPts val="0"/>
                        </a:spcBef>
                        <a:buNone/>
                      </a:pPr>
                      <a:endParaRPr/>
                    </a:p>
                  </a:txBody>
                  <a:tcPr marL="91425" marR="91425" marT="91425" marB="91425"/>
                </a:tc>
                <a:tc>
                  <a:txBody>
                    <a:bodyPr/>
                    <a:lstStyle/>
                    <a:p>
                      <a:pPr>
                        <a:spcBef>
                          <a:spcPts val="0"/>
                        </a:spcBef>
                        <a:buNone/>
                      </a:pPr>
                      <a:endParaRPr/>
                    </a:p>
                  </a:txBody>
                  <a:tcPr marL="91425" marR="91425" marT="91425" marB="91425"/>
                </a:tc>
              </a:tr>
              <a:tr h="530800">
                <a:tc>
                  <a:txBody>
                    <a:bodyPr/>
                    <a:lstStyle/>
                    <a:p>
                      <a:pPr lvl="0" rtl="0">
                        <a:spcBef>
                          <a:spcPts val="0"/>
                        </a:spcBef>
                        <a:buNone/>
                      </a:pPr>
                      <a:endParaRPr/>
                    </a:p>
                  </a:txBody>
                  <a:tcPr marL="91425" marR="91425" marT="91425" marB="91425"/>
                </a:tc>
                <a:tc>
                  <a:txBody>
                    <a:bodyPr/>
                    <a:lstStyle/>
                    <a:p>
                      <a:pPr>
                        <a:spcBef>
                          <a:spcPts val="0"/>
                        </a:spcBef>
                        <a:buNone/>
                      </a:pPr>
                      <a:endParaRPr/>
                    </a:p>
                  </a:txBody>
                  <a:tcPr marL="91425" marR="91425" marT="91425" marB="91425"/>
                </a:tc>
                <a:tc>
                  <a:txBody>
                    <a:bodyPr/>
                    <a:lstStyle/>
                    <a:p>
                      <a:pPr>
                        <a:spcBef>
                          <a:spcPts val="0"/>
                        </a:spcBef>
                        <a:buNone/>
                      </a:pPr>
                      <a:endParaRPr dirty="0"/>
                    </a:p>
                  </a:txBody>
                  <a:tcPr marL="91425" marR="91425" marT="91425" marB="91425"/>
                </a:tc>
              </a:tr>
            </a:tbl>
          </a:graphicData>
        </a:graphic>
      </p:graphicFrame>
      <p:sp>
        <p:nvSpPr>
          <p:cNvPr id="62" name="Shape 62"/>
          <p:cNvSpPr txBox="1"/>
          <p:nvPr/>
        </p:nvSpPr>
        <p:spPr>
          <a:xfrm>
            <a:off x="237400" y="-211025"/>
            <a:ext cx="8414400" cy="1542899"/>
          </a:xfrm>
          <a:prstGeom prst="rect">
            <a:avLst/>
          </a:prstGeom>
          <a:noFill/>
          <a:ln>
            <a:noFill/>
          </a:ln>
        </p:spPr>
        <p:txBody>
          <a:bodyPr lIns="91425" tIns="91425" rIns="91425" bIns="91425" anchor="ctr" anchorCtr="0">
            <a:noAutofit/>
          </a:bodyPr>
          <a:lstStyle/>
          <a:p>
            <a:pPr lvl="0" rtl="0">
              <a:spcBef>
                <a:spcPts val="0"/>
              </a:spcBef>
              <a:buNone/>
            </a:pPr>
            <a:r>
              <a:rPr lang="en" sz="1800">
                <a:latin typeface="Comic Sans MS"/>
                <a:ea typeface="Comic Sans MS"/>
                <a:cs typeface="Comic Sans MS"/>
                <a:sym typeface="Comic Sans MS"/>
              </a:rPr>
              <a:t>We are going to watch 3 different videos that demonstrate how certain individuals handled challenges in their lives.  </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p:nvPr/>
        </p:nvSpPr>
        <p:spPr>
          <a:xfrm>
            <a:off x="1846400" y="177424"/>
            <a:ext cx="3442200" cy="877499"/>
          </a:xfrm>
          <a:prstGeom prst="rect">
            <a:avLst/>
          </a:prstGeom>
          <a:noFill/>
          <a:ln>
            <a:noFill/>
          </a:ln>
        </p:spPr>
        <p:txBody>
          <a:bodyPr lIns="91425" tIns="91425" rIns="91425" bIns="91425" anchor="t" anchorCtr="0">
            <a:noAutofit/>
          </a:bodyPr>
          <a:lstStyle/>
          <a:p>
            <a:pPr algn="ctr" rtl="0">
              <a:spcBef>
                <a:spcPts val="0"/>
              </a:spcBef>
              <a:buNone/>
            </a:pPr>
            <a:r>
              <a:rPr lang="en" dirty="0"/>
              <a:t> </a:t>
            </a:r>
            <a:r>
              <a:rPr lang="en" sz="2400" b="1" dirty="0">
                <a:latin typeface="Comic Sans MS"/>
                <a:ea typeface="Comic Sans MS"/>
                <a:cs typeface="Comic Sans MS"/>
                <a:sym typeface="Comic Sans MS"/>
              </a:rPr>
              <a:t>Bethany </a:t>
            </a:r>
            <a:r>
              <a:rPr lang="en" sz="2400" b="1" dirty="0" smtClean="0">
                <a:latin typeface="Comic Sans MS"/>
                <a:ea typeface="Comic Sans MS"/>
                <a:cs typeface="Comic Sans MS"/>
                <a:sym typeface="Comic Sans MS"/>
              </a:rPr>
              <a:t>Hamilton </a:t>
            </a:r>
            <a:endParaRPr lang="en" sz="2400" b="1" dirty="0">
              <a:latin typeface="Comic Sans MS"/>
              <a:ea typeface="Comic Sans MS"/>
              <a:cs typeface="Comic Sans MS"/>
              <a:sym typeface="Comic Sans MS"/>
            </a:endParaRPr>
          </a:p>
          <a:p>
            <a:pPr algn="ctr">
              <a:spcBef>
                <a:spcPts val="0"/>
              </a:spcBef>
              <a:buNone/>
            </a:pPr>
            <a:r>
              <a:rPr lang="en" sz="2400" b="1" dirty="0">
                <a:latin typeface="Comic Sans MS"/>
                <a:ea typeface="Comic Sans MS"/>
                <a:cs typeface="Comic Sans MS"/>
                <a:sym typeface="Comic Sans MS"/>
              </a:rPr>
              <a:t>        Soul surfer</a:t>
            </a:r>
          </a:p>
        </p:txBody>
      </p:sp>
      <p:pic>
        <p:nvPicPr>
          <p:cNvPr id="68" name="Shape 68"/>
          <p:cNvPicPr preferRelativeResize="0"/>
          <p:nvPr/>
        </p:nvPicPr>
        <p:blipFill>
          <a:blip r:embed="rId3">
            <a:alphaModFix/>
          </a:blip>
          <a:stretch>
            <a:fillRect/>
          </a:stretch>
        </p:blipFill>
        <p:spPr>
          <a:xfrm>
            <a:off x="332850" y="1582675"/>
            <a:ext cx="3570924" cy="2792049"/>
          </a:xfrm>
          <a:prstGeom prst="rect">
            <a:avLst/>
          </a:prstGeom>
          <a:noFill/>
          <a:ln>
            <a:noFill/>
          </a:ln>
        </p:spPr>
      </p:pic>
      <p:sp>
        <p:nvSpPr>
          <p:cNvPr id="69" name="Shape 69">
            <a:hlinkClick r:id="rId4"/>
          </p:cNvPr>
          <p:cNvSpPr/>
          <p:nvPr/>
        </p:nvSpPr>
        <p:spPr>
          <a:xfrm>
            <a:off x="4251075" y="1358400"/>
            <a:ext cx="4572000" cy="3429000"/>
          </a:xfrm>
          <a:prstGeom prst="rect">
            <a:avLst/>
          </a:prstGeom>
          <a:blipFill>
            <a:blip r:embed="rId5">
              <a:alphaModFix/>
            </a:blip>
            <a:stretch>
              <a:fillRect/>
            </a:stretch>
          </a:blipFill>
          <a:ln>
            <a:noFill/>
          </a:ln>
        </p:spPr>
      </p:sp>
      <p:sp>
        <p:nvSpPr>
          <p:cNvPr id="70" name="Shape 70"/>
          <p:cNvSpPr txBox="1"/>
          <p:nvPr/>
        </p:nvSpPr>
        <p:spPr>
          <a:xfrm>
            <a:off x="1925500" y="465575"/>
            <a:ext cx="13199" cy="39599"/>
          </a:xfrm>
          <a:prstGeom prst="rect">
            <a:avLst/>
          </a:prstGeom>
          <a:noFill/>
          <a:ln>
            <a:noFill/>
          </a:ln>
        </p:spPr>
        <p:txBody>
          <a:bodyPr lIns="91425" tIns="91425" rIns="91425" bIns="91425" anchor="t" anchorCtr="0">
            <a:noAutofit/>
          </a:bodyPr>
          <a:lstStyle/>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latin typeface="Comic Sans MS"/>
                <a:ea typeface="Comic Sans MS"/>
                <a:cs typeface="Comic Sans MS"/>
                <a:sym typeface="Comic Sans MS"/>
              </a:rPr>
              <a:t>Patience Beard</a:t>
            </a:r>
          </a:p>
        </p:txBody>
      </p:sp>
      <p:sp>
        <p:nvSpPr>
          <p:cNvPr id="76" name="Shape 76"/>
          <p:cNvSpPr txBox="1">
            <a:spLocks noGrp="1"/>
          </p:cNvSpPr>
          <p:nvPr>
            <p:ph type="body" idx="1"/>
          </p:nvPr>
        </p:nvSpPr>
        <p:spPr>
          <a:xfrm>
            <a:off x="457200" y="5328150"/>
            <a:ext cx="571500" cy="1008899"/>
          </a:xfrm>
          <a:prstGeom prst="rect">
            <a:avLst/>
          </a:prstGeom>
        </p:spPr>
        <p:txBody>
          <a:bodyPr lIns="91425" tIns="91425" rIns="91425" bIns="91425" anchor="t" anchorCtr="0">
            <a:noAutofit/>
          </a:bodyPr>
          <a:lstStyle/>
          <a:p>
            <a:pPr>
              <a:spcBef>
                <a:spcPts val="0"/>
              </a:spcBef>
              <a:buNone/>
            </a:pPr>
            <a:endParaRPr/>
          </a:p>
        </p:txBody>
      </p:sp>
      <p:sp>
        <p:nvSpPr>
          <p:cNvPr id="77" name="Shape 77"/>
          <p:cNvSpPr txBox="1">
            <a:spLocks noGrp="1"/>
          </p:cNvSpPr>
          <p:nvPr>
            <p:ph type="body" idx="2"/>
          </p:nvPr>
        </p:nvSpPr>
        <p:spPr>
          <a:xfrm>
            <a:off x="4692273" y="4869800"/>
            <a:ext cx="161100" cy="56099"/>
          </a:xfrm>
          <a:prstGeom prst="rect">
            <a:avLst/>
          </a:prstGeom>
        </p:spPr>
        <p:txBody>
          <a:bodyPr lIns="91425" tIns="91425" rIns="91425" bIns="91425" anchor="t" anchorCtr="0">
            <a:noAutofit/>
          </a:bodyPr>
          <a:lstStyle/>
          <a:p>
            <a:pPr>
              <a:spcBef>
                <a:spcPts val="0"/>
              </a:spcBef>
              <a:buNone/>
            </a:pPr>
            <a:endParaRPr/>
          </a:p>
        </p:txBody>
      </p:sp>
      <p:pic>
        <p:nvPicPr>
          <p:cNvPr id="8" name="Picture 7" descr="patience Beard.jpg">
            <a:hlinkClick r:id="rId3"/>
          </p:cNvPr>
          <p:cNvPicPr>
            <a:picLocks noChangeAspect="1"/>
          </p:cNvPicPr>
          <p:nvPr/>
        </p:nvPicPr>
        <p:blipFill>
          <a:blip r:embed="rId4"/>
          <a:stretch>
            <a:fillRect/>
          </a:stretch>
        </p:blipFill>
        <p:spPr>
          <a:xfrm>
            <a:off x="1295400" y="1885950"/>
            <a:ext cx="2587923" cy="1945531"/>
          </a:xfrm>
          <a:prstGeom prst="rect">
            <a:avLst/>
          </a:prstGeom>
        </p:spPr>
      </p:pic>
      <p:pic>
        <p:nvPicPr>
          <p:cNvPr id="9" name="Picture 8" descr="patience_2.jpg"/>
          <p:cNvPicPr>
            <a:picLocks noChangeAspect="1"/>
          </p:cNvPicPr>
          <p:nvPr/>
        </p:nvPicPr>
        <p:blipFill>
          <a:blip r:embed="rId5"/>
          <a:stretch>
            <a:fillRect/>
          </a:stretch>
        </p:blipFill>
        <p:spPr>
          <a:xfrm>
            <a:off x="4876800" y="1581150"/>
            <a:ext cx="1743075" cy="2619375"/>
          </a:xfrm>
          <a:prstGeom prst="rect">
            <a:avLst/>
          </a:prstGeom>
        </p:spPr>
      </p:pic>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602275" y="1253228"/>
            <a:ext cx="8229600" cy="857400"/>
          </a:xfrm>
          <a:prstGeom prst="rect">
            <a:avLst/>
          </a:prstGeom>
        </p:spPr>
        <p:txBody>
          <a:bodyPr lIns="91425" tIns="91425" rIns="91425" bIns="91425" anchor="b" anchorCtr="0">
            <a:noAutofit/>
          </a:bodyPr>
          <a:lstStyle/>
          <a:p>
            <a:pPr>
              <a:spcBef>
                <a:spcPts val="0"/>
              </a:spcBef>
              <a:buNone/>
            </a:pPr>
            <a:r>
              <a:rPr lang="en"/>
              <a:t>2CMNU</a:t>
            </a:r>
          </a:p>
        </p:txBody>
      </p:sp>
      <p:sp>
        <p:nvSpPr>
          <p:cNvPr id="84" name="Shape 84">
            <a:hlinkClick r:id="rId3"/>
          </p:cNvPr>
          <p:cNvSpPr/>
          <p:nvPr/>
        </p:nvSpPr>
        <p:spPr>
          <a:xfrm>
            <a:off x="2035425" y="1569425"/>
            <a:ext cx="4572000" cy="3429000"/>
          </a:xfrm>
          <a:prstGeom prst="rect">
            <a:avLst/>
          </a:prstGeom>
          <a:blipFill>
            <a:blip r:embed="rId4">
              <a:alphaModFix/>
            </a:blip>
            <a:stretch>
              <a:fillRect/>
            </a:stretch>
          </a:blipFill>
          <a:ln>
            <a:noFill/>
          </a:ln>
        </p:spPr>
      </p:sp>
      <p:sp>
        <p:nvSpPr>
          <p:cNvPr id="85" name="Shape 85"/>
          <p:cNvSpPr txBox="1"/>
          <p:nvPr/>
        </p:nvSpPr>
        <p:spPr>
          <a:xfrm>
            <a:off x="1424350" y="303325"/>
            <a:ext cx="6106199" cy="566999"/>
          </a:xfrm>
          <a:prstGeom prst="rect">
            <a:avLst/>
          </a:prstGeom>
          <a:noFill/>
          <a:ln>
            <a:noFill/>
          </a:ln>
        </p:spPr>
        <p:txBody>
          <a:bodyPr lIns="91425" tIns="91425" rIns="91425" bIns="91425" anchor="t" anchorCtr="0">
            <a:noAutofit/>
          </a:bodyPr>
          <a:lstStyle/>
          <a:p>
            <a:pPr>
              <a:spcBef>
                <a:spcPts val="0"/>
              </a:spcBef>
              <a:buNone/>
            </a:pPr>
            <a:r>
              <a:rPr lang="en" sz="2400">
                <a:latin typeface="Comic Sans MS"/>
                <a:ea typeface="Comic Sans MS"/>
                <a:cs typeface="Comic Sans MS"/>
                <a:sym typeface="Comic Sans MS"/>
              </a:rPr>
              <a:t>What choice would you make?</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p:nvPr/>
        </p:nvSpPr>
        <p:spPr>
          <a:xfrm>
            <a:off x="1461200" y="865050"/>
            <a:ext cx="5730599" cy="3413399"/>
          </a:xfrm>
          <a:prstGeom prst="rect">
            <a:avLst/>
          </a:prstGeom>
          <a:noFill/>
          <a:ln>
            <a:noFill/>
          </a:ln>
        </p:spPr>
        <p:txBody>
          <a:bodyPr lIns="91425" tIns="91425" rIns="91425" bIns="91425" anchor="t" anchorCtr="0">
            <a:noAutofit/>
          </a:bodyPr>
          <a:lstStyle/>
          <a:p>
            <a:pPr algn="ctr">
              <a:spcBef>
                <a:spcPts val="0"/>
              </a:spcBef>
              <a:buNone/>
            </a:pPr>
            <a:r>
              <a:rPr lang="en" sz="1800" dirty="0" smtClean="0">
                <a:latin typeface="Comic Sans MS"/>
                <a:ea typeface="Comic Sans MS"/>
                <a:cs typeface="Comic Sans MS"/>
                <a:sym typeface="Comic Sans MS"/>
              </a:rPr>
              <a:t>You have taken notes on the videos, so let’s talk about what you have seen….</a:t>
            </a:r>
            <a:endParaRPr lang="en" sz="1800" dirty="0">
              <a:latin typeface="Comic Sans MS"/>
              <a:ea typeface="Comic Sans MS"/>
              <a:cs typeface="Comic Sans MS"/>
              <a:sym typeface="Comic Sans MS"/>
            </a:endParaRPr>
          </a:p>
        </p:txBody>
      </p:sp>
      <p:graphicFrame>
        <p:nvGraphicFramePr>
          <p:cNvPr id="61" name="Shape 61"/>
          <p:cNvGraphicFramePr/>
          <p:nvPr/>
        </p:nvGraphicFramePr>
        <p:xfrm>
          <a:off x="1031625" y="1691075"/>
          <a:ext cx="6699950" cy="1584840"/>
        </p:xfrm>
        <a:graphic>
          <a:graphicData uri="http://schemas.openxmlformats.org/drawingml/2006/table">
            <a:tbl>
              <a:tblPr>
                <a:noFill/>
                <a:tableStyleId>{625652FD-A833-48EA-ACB6-853FF13E27CD}</a:tableStyleId>
              </a:tblPr>
              <a:tblGrid>
                <a:gridCol w="1809750"/>
                <a:gridCol w="1809750"/>
                <a:gridCol w="3080450"/>
              </a:tblGrid>
              <a:tr h="354374">
                <a:tc>
                  <a:txBody>
                    <a:bodyPr/>
                    <a:lstStyle/>
                    <a:p>
                      <a:pPr lvl="0" algn="ctr" rtl="0">
                        <a:spcBef>
                          <a:spcPts val="0"/>
                        </a:spcBef>
                        <a:buNone/>
                      </a:pPr>
                      <a:r>
                        <a:rPr lang="en" dirty="0">
                          <a:latin typeface="Comic Sans MS"/>
                          <a:ea typeface="Comic Sans MS"/>
                          <a:cs typeface="Comic Sans MS"/>
                          <a:sym typeface="Comic Sans MS"/>
                        </a:rPr>
                        <a:t>Video</a:t>
                      </a:r>
                    </a:p>
                  </a:txBody>
                  <a:tcPr marL="91425" marR="91425" marT="91425" marB="91425"/>
                </a:tc>
                <a:tc>
                  <a:txBody>
                    <a:bodyPr/>
                    <a:lstStyle/>
                    <a:p>
                      <a:pPr lvl="0" algn="ctr" rtl="0">
                        <a:spcBef>
                          <a:spcPts val="0"/>
                        </a:spcBef>
                        <a:buNone/>
                      </a:pPr>
                      <a:r>
                        <a:rPr lang="en">
                          <a:latin typeface="Comic Sans MS"/>
                          <a:ea typeface="Comic Sans MS"/>
                          <a:cs typeface="Comic Sans MS"/>
                          <a:sym typeface="Comic Sans MS"/>
                        </a:rPr>
                        <a:t>Challenge</a:t>
                      </a:r>
                    </a:p>
                  </a:txBody>
                  <a:tcPr marL="91425" marR="91425" marT="91425" marB="91425"/>
                </a:tc>
                <a:tc>
                  <a:txBody>
                    <a:bodyPr/>
                    <a:lstStyle/>
                    <a:p>
                      <a:pPr lvl="0" algn="ctr" rtl="0">
                        <a:spcBef>
                          <a:spcPts val="0"/>
                        </a:spcBef>
                        <a:buNone/>
                      </a:pPr>
                      <a:r>
                        <a:rPr lang="en">
                          <a:latin typeface="Comic Sans MS"/>
                          <a:ea typeface="Comic Sans MS"/>
                          <a:cs typeface="Comic Sans MS"/>
                          <a:sym typeface="Comic Sans MS"/>
                        </a:rPr>
                        <a:t>Overcoming the Challenge</a:t>
                      </a:r>
                    </a:p>
                  </a:txBody>
                  <a:tcPr marL="91425" marR="91425" marT="91425" marB="91425"/>
                </a:tc>
              </a:tr>
              <a:tr h="344077">
                <a:tc>
                  <a:txBody>
                    <a:bodyPr/>
                    <a:lstStyle/>
                    <a:p>
                      <a:pPr>
                        <a:spcBef>
                          <a:spcPts val="0"/>
                        </a:spcBef>
                        <a:buNone/>
                      </a:pPr>
                      <a:endParaRPr/>
                    </a:p>
                  </a:txBody>
                  <a:tcPr marL="91425" marR="91425" marT="91425" marB="91425"/>
                </a:tc>
                <a:tc>
                  <a:txBody>
                    <a:bodyPr/>
                    <a:lstStyle/>
                    <a:p>
                      <a:pPr>
                        <a:spcBef>
                          <a:spcPts val="0"/>
                        </a:spcBef>
                        <a:buNone/>
                      </a:pPr>
                      <a:endParaRPr/>
                    </a:p>
                  </a:txBody>
                  <a:tcPr marL="91425" marR="91425" marT="91425" marB="91425"/>
                </a:tc>
                <a:tc>
                  <a:txBody>
                    <a:bodyPr/>
                    <a:lstStyle/>
                    <a:p>
                      <a:pPr>
                        <a:spcBef>
                          <a:spcPts val="0"/>
                        </a:spcBef>
                        <a:buNone/>
                      </a:pPr>
                      <a:endParaRPr/>
                    </a:p>
                  </a:txBody>
                  <a:tcPr marL="91425" marR="91425" marT="91425" marB="91425"/>
                </a:tc>
              </a:tr>
              <a:tr h="357812">
                <a:tc>
                  <a:txBody>
                    <a:bodyPr/>
                    <a:lstStyle/>
                    <a:p>
                      <a:pPr lvl="0" rtl="0">
                        <a:spcBef>
                          <a:spcPts val="0"/>
                        </a:spcBef>
                        <a:buNone/>
                      </a:pPr>
                      <a:endParaRPr/>
                    </a:p>
                  </a:txBody>
                  <a:tcPr marL="91425" marR="91425" marT="91425" marB="91425"/>
                </a:tc>
                <a:tc>
                  <a:txBody>
                    <a:bodyPr/>
                    <a:lstStyle/>
                    <a:p>
                      <a:pPr>
                        <a:spcBef>
                          <a:spcPts val="0"/>
                        </a:spcBef>
                        <a:buNone/>
                      </a:pPr>
                      <a:endParaRPr/>
                    </a:p>
                  </a:txBody>
                  <a:tcPr marL="91425" marR="91425" marT="91425" marB="91425"/>
                </a:tc>
                <a:tc>
                  <a:txBody>
                    <a:bodyPr/>
                    <a:lstStyle/>
                    <a:p>
                      <a:pPr>
                        <a:spcBef>
                          <a:spcPts val="0"/>
                        </a:spcBef>
                        <a:buNone/>
                      </a:pPr>
                      <a:endParaRPr/>
                    </a:p>
                  </a:txBody>
                  <a:tcPr marL="91425" marR="91425" marT="91425" marB="91425"/>
                </a:tc>
              </a:tr>
              <a:tr h="357812">
                <a:tc>
                  <a:txBody>
                    <a:bodyPr/>
                    <a:lstStyle/>
                    <a:p>
                      <a:pPr lvl="0" rtl="0">
                        <a:spcBef>
                          <a:spcPts val="0"/>
                        </a:spcBef>
                        <a:buNone/>
                      </a:pPr>
                      <a:endParaRPr/>
                    </a:p>
                  </a:txBody>
                  <a:tcPr marL="91425" marR="91425" marT="91425" marB="91425"/>
                </a:tc>
                <a:tc>
                  <a:txBody>
                    <a:bodyPr/>
                    <a:lstStyle/>
                    <a:p>
                      <a:pPr>
                        <a:spcBef>
                          <a:spcPts val="0"/>
                        </a:spcBef>
                        <a:buNone/>
                      </a:pPr>
                      <a:endParaRPr/>
                    </a:p>
                  </a:txBody>
                  <a:tcPr marL="91425" marR="91425" marT="91425" marB="91425"/>
                </a:tc>
                <a:tc>
                  <a:txBody>
                    <a:bodyPr/>
                    <a:lstStyle/>
                    <a:p>
                      <a:pPr>
                        <a:spcBef>
                          <a:spcPts val="0"/>
                        </a:spcBef>
                        <a:buNone/>
                      </a:pPr>
                      <a:endParaRPr dirty="0"/>
                    </a:p>
                  </a:txBody>
                  <a:tcPr marL="91425" marR="91425" marT="91425" marB="91425"/>
                </a:tc>
              </a:tr>
            </a:tbl>
          </a:graphicData>
        </a:graphic>
      </p:graphicFrame>
      <p:sp>
        <p:nvSpPr>
          <p:cNvPr id="62" name="Shape 62"/>
          <p:cNvSpPr txBox="1"/>
          <p:nvPr/>
        </p:nvSpPr>
        <p:spPr>
          <a:xfrm>
            <a:off x="685800" y="0"/>
            <a:ext cx="7966000" cy="1334975"/>
          </a:xfrm>
          <a:prstGeom prst="rect">
            <a:avLst/>
          </a:prstGeom>
          <a:noFill/>
          <a:ln>
            <a:noFill/>
          </a:ln>
        </p:spPr>
        <p:txBody>
          <a:bodyPr lIns="91425" tIns="91425" rIns="91425" bIns="91425" anchor="ctr" anchorCtr="0">
            <a:noAutofit/>
          </a:bodyPr>
          <a:lstStyle/>
          <a:p>
            <a:pPr lvl="0" rtl="0">
              <a:spcBef>
                <a:spcPts val="0"/>
              </a:spcBef>
              <a:buNone/>
            </a:pPr>
            <a:endParaRPr lang="en" sz="1800" dirty="0">
              <a:latin typeface="Comic Sans MS"/>
              <a:ea typeface="Comic Sans MS"/>
              <a:cs typeface="Comic Sans MS"/>
              <a:sym typeface="Comic Sans MS"/>
            </a:endParaRPr>
          </a:p>
        </p:txBody>
      </p:sp>
      <p:sp>
        <p:nvSpPr>
          <p:cNvPr id="5" name="TextBox 4"/>
          <p:cNvSpPr txBox="1"/>
          <p:nvPr/>
        </p:nvSpPr>
        <p:spPr>
          <a:xfrm>
            <a:off x="1600200" y="3562350"/>
            <a:ext cx="5715000" cy="923330"/>
          </a:xfrm>
          <a:prstGeom prst="rect">
            <a:avLst/>
          </a:prstGeom>
          <a:noFill/>
        </p:spPr>
        <p:txBody>
          <a:bodyPr wrap="square" rtlCol="0">
            <a:spAutoFit/>
          </a:bodyPr>
          <a:lstStyle/>
          <a:p>
            <a:r>
              <a:rPr lang="en-US" sz="1800" dirty="0" smtClean="0">
                <a:latin typeface="Comic Sans MS" pitchFamily="66" charset="0"/>
              </a:rPr>
              <a:t> How are the challenges of the 2 girls the same? </a:t>
            </a:r>
          </a:p>
          <a:p>
            <a:endParaRPr lang="en-US" sz="1800" dirty="0" smtClean="0">
              <a:latin typeface="Comic Sans MS" pitchFamily="66" charset="0"/>
            </a:endParaRPr>
          </a:p>
          <a:p>
            <a:r>
              <a:rPr lang="en-US" sz="1800" dirty="0" smtClean="0">
                <a:latin typeface="Comic Sans MS" pitchFamily="66" charset="0"/>
              </a:rPr>
              <a:t>How are their challenges different from the boy?</a:t>
            </a:r>
            <a:endParaRPr lang="en-US" sz="1800" dirty="0">
              <a:latin typeface="Comic Sans MS" pitchFamily="66" charset="0"/>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p:nvPr/>
        </p:nvSpPr>
        <p:spPr>
          <a:xfrm>
            <a:off x="1226525" y="606675"/>
            <a:ext cx="6040200" cy="659399"/>
          </a:xfrm>
          <a:prstGeom prst="rect">
            <a:avLst/>
          </a:prstGeom>
          <a:noFill/>
          <a:ln>
            <a:noFill/>
          </a:ln>
        </p:spPr>
        <p:txBody>
          <a:bodyPr lIns="91425" tIns="91425" rIns="91425" bIns="91425" anchor="t" anchorCtr="0">
            <a:noAutofit/>
          </a:bodyPr>
          <a:lstStyle/>
          <a:p>
            <a:pPr>
              <a:spcBef>
                <a:spcPts val="0"/>
              </a:spcBef>
              <a:buNone/>
            </a:pPr>
            <a:r>
              <a:rPr lang="en" sz="2400">
                <a:latin typeface="Comic Sans MS"/>
                <a:ea typeface="Comic Sans MS"/>
                <a:cs typeface="Comic Sans MS"/>
                <a:sym typeface="Comic Sans MS"/>
              </a:rPr>
              <a:t>Unit 6….Your last unit in 5th grade….</a:t>
            </a:r>
          </a:p>
        </p:txBody>
      </p:sp>
      <p:sp>
        <p:nvSpPr>
          <p:cNvPr id="98" name="Shape 98"/>
          <p:cNvSpPr txBox="1"/>
          <p:nvPr/>
        </p:nvSpPr>
        <p:spPr>
          <a:xfrm>
            <a:off x="461525" y="1635375"/>
            <a:ext cx="6805199" cy="3138900"/>
          </a:xfrm>
          <a:prstGeom prst="rect">
            <a:avLst/>
          </a:prstGeom>
          <a:noFill/>
          <a:ln>
            <a:noFill/>
          </a:ln>
        </p:spPr>
        <p:txBody>
          <a:bodyPr lIns="91425" tIns="91425" rIns="91425" bIns="91425" anchor="ctr" anchorCtr="0">
            <a:noAutofit/>
          </a:bodyPr>
          <a:lstStyle/>
          <a:p>
            <a:pPr lvl="0" rtl="0">
              <a:spcBef>
                <a:spcPts val="0"/>
              </a:spcBef>
              <a:buNone/>
            </a:pPr>
            <a:endParaRPr sz="3000" dirty="0">
              <a:latin typeface="Comic Sans MS"/>
              <a:ea typeface="Comic Sans MS"/>
              <a:cs typeface="Comic Sans MS"/>
              <a:sym typeface="Comic Sans MS"/>
            </a:endParaRPr>
          </a:p>
          <a:p>
            <a:pPr marL="457200" lvl="0" indent="-419100" rtl="0">
              <a:spcBef>
                <a:spcPts val="0"/>
              </a:spcBef>
              <a:buClr>
                <a:srgbClr val="000000"/>
              </a:buClr>
              <a:buSzPct val="100000"/>
              <a:buFont typeface="Comic Sans MS"/>
              <a:buAutoNum type="arabicPeriod"/>
            </a:pPr>
            <a:r>
              <a:rPr lang="en" sz="3000" dirty="0">
                <a:latin typeface="Comic Sans MS"/>
                <a:ea typeface="Comic Sans MS"/>
                <a:cs typeface="Comic Sans MS"/>
                <a:sym typeface="Comic Sans MS"/>
              </a:rPr>
              <a:t> How do dramatic events influence the people we will become? </a:t>
            </a:r>
          </a:p>
          <a:p>
            <a:pPr lvl="0" rtl="0">
              <a:spcBef>
                <a:spcPts val="0"/>
              </a:spcBef>
              <a:buNone/>
            </a:pPr>
            <a:endParaRPr sz="3000" dirty="0">
              <a:latin typeface="Comic Sans MS"/>
              <a:ea typeface="Comic Sans MS"/>
              <a:cs typeface="Comic Sans MS"/>
              <a:sym typeface="Comic Sans MS"/>
            </a:endParaRPr>
          </a:p>
          <a:p>
            <a:pPr marL="457200" lvl="0" indent="-419100" rtl="0">
              <a:spcBef>
                <a:spcPts val="0"/>
              </a:spcBef>
              <a:buClr>
                <a:srgbClr val="000000"/>
              </a:buClr>
              <a:buSzPct val="100000"/>
            </a:pPr>
            <a:r>
              <a:rPr lang="en" sz="3000" dirty="0" smtClean="0">
                <a:latin typeface="Comic Sans MS"/>
                <a:ea typeface="Comic Sans MS"/>
                <a:cs typeface="Comic Sans MS"/>
                <a:sym typeface="Comic Sans MS"/>
              </a:rPr>
              <a:t>2. How </a:t>
            </a:r>
            <a:r>
              <a:rPr lang="en" sz="3000" dirty="0">
                <a:latin typeface="Comic Sans MS"/>
                <a:ea typeface="Comic Sans MS"/>
                <a:cs typeface="Comic Sans MS"/>
                <a:sym typeface="Comic Sans MS"/>
              </a:rPr>
              <a:t>do life experiences shape our journey from childhood into adolescence?</a:t>
            </a:r>
          </a:p>
        </p:txBody>
      </p:sp>
      <p:sp>
        <p:nvSpPr>
          <p:cNvPr id="99" name="Shape 99"/>
          <p:cNvSpPr txBox="1"/>
          <p:nvPr/>
        </p:nvSpPr>
        <p:spPr>
          <a:xfrm>
            <a:off x="804500" y="1358400"/>
            <a:ext cx="6950400" cy="553799"/>
          </a:xfrm>
          <a:prstGeom prst="rect">
            <a:avLst/>
          </a:prstGeom>
          <a:noFill/>
          <a:ln>
            <a:noFill/>
          </a:ln>
        </p:spPr>
        <p:txBody>
          <a:bodyPr lIns="91425" tIns="91425" rIns="91425" bIns="91425" anchor="t" anchorCtr="0">
            <a:noAutofit/>
          </a:bodyPr>
          <a:lstStyle/>
          <a:p>
            <a:pPr>
              <a:spcBef>
                <a:spcPts val="0"/>
              </a:spcBef>
              <a:buNone/>
            </a:pPr>
            <a:r>
              <a:rPr lang="en" sz="2400">
                <a:latin typeface="Comic Sans MS"/>
                <a:ea typeface="Comic Sans MS"/>
                <a:cs typeface="Comic Sans MS"/>
                <a:sym typeface="Comic Sans MS"/>
              </a:rPr>
              <a:t>The Essential Questions for this unit:</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khaki">
  <a:themeElements>
    <a:clrScheme name="Custom 349">
      <a:dk1>
        <a:srgbClr val="262626"/>
      </a:dk1>
      <a:lt1>
        <a:srgbClr val="E6D6BD"/>
      </a:lt1>
      <a:dk2>
        <a:srgbClr val="535353"/>
      </a:dk2>
      <a:lt2>
        <a:srgbClr val="B4AD9E"/>
      </a:lt2>
      <a:accent1>
        <a:srgbClr val="ADB48E"/>
      </a:accent1>
      <a:accent2>
        <a:srgbClr val="867961"/>
      </a:accent2>
      <a:accent3>
        <a:srgbClr val="CBB680"/>
      </a:accent3>
      <a:accent4>
        <a:srgbClr val="78A3C0"/>
      </a:accent4>
      <a:accent5>
        <a:srgbClr val="C0AE91"/>
      </a:accent5>
      <a:accent6>
        <a:srgbClr val="668874"/>
      </a:accent6>
      <a:hlink>
        <a:srgbClr val="4B94B3"/>
      </a:hlink>
      <a:folHlink>
        <a:srgbClr val="41414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514</Words>
  <Application>Microsoft Office PowerPoint</Application>
  <PresentationFormat>On-screen Show (16:9)</PresentationFormat>
  <Paragraphs>53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khaki</vt:lpstr>
      <vt:lpstr>Coming of Age</vt:lpstr>
      <vt:lpstr>Slide 2</vt:lpstr>
      <vt:lpstr>Slide 3</vt:lpstr>
      <vt:lpstr>Slide 4</vt:lpstr>
      <vt:lpstr>Slide 5</vt:lpstr>
      <vt:lpstr>Patience Beard</vt:lpstr>
      <vt:lpstr>2CMNU</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Coming of Age</dc:title>
  <dc:creator>Jones_Lea Ellen (L1JONES)</dc:creator>
  <cp:lastModifiedBy>st</cp:lastModifiedBy>
  <cp:revision>3</cp:revision>
  <dcterms:modified xsi:type="dcterms:W3CDTF">2015-04-13T18:39:09Z</dcterms:modified>
</cp:coreProperties>
</file>