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33"/>
  </p:notesMasterIdLst>
  <p:handoutMasterIdLst>
    <p:handoutMasterId r:id="rId34"/>
  </p:handoutMasterIdLst>
  <p:sldIdLst>
    <p:sldId id="256" r:id="rId5"/>
    <p:sldId id="281" r:id="rId6"/>
    <p:sldId id="285" r:id="rId7"/>
    <p:sldId id="286" r:id="rId8"/>
    <p:sldId id="257" r:id="rId9"/>
    <p:sldId id="258" r:id="rId10"/>
    <p:sldId id="282" r:id="rId11"/>
    <p:sldId id="260" r:id="rId12"/>
    <p:sldId id="261" r:id="rId13"/>
    <p:sldId id="262" r:id="rId14"/>
    <p:sldId id="283" r:id="rId15"/>
    <p:sldId id="284" r:id="rId16"/>
    <p:sldId id="263" r:id="rId17"/>
    <p:sldId id="264" r:id="rId18"/>
    <p:sldId id="265" r:id="rId19"/>
    <p:sldId id="266" r:id="rId20"/>
    <p:sldId id="267" r:id="rId21"/>
    <p:sldId id="268" r:id="rId22"/>
    <p:sldId id="270" r:id="rId23"/>
    <p:sldId id="271" r:id="rId24"/>
    <p:sldId id="272" r:id="rId25"/>
    <p:sldId id="273" r:id="rId26"/>
    <p:sldId id="274" r:id="rId27"/>
    <p:sldId id="275" r:id="rId28"/>
    <p:sldId id="276" r:id="rId29"/>
    <p:sldId id="278" r:id="rId30"/>
    <p:sldId id="279" r:id="rId31"/>
    <p:sldId id="280"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3" autoAdjust="0"/>
    <p:restoredTop sz="94660"/>
  </p:normalViewPr>
  <p:slideViewPr>
    <p:cSldViewPr>
      <p:cViewPr>
        <p:scale>
          <a:sx n="94" d="100"/>
          <a:sy n="94" d="100"/>
        </p:scale>
        <p:origin x="-480" y="-2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04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604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04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D86A7FCB-D887-4E18-948E-E9180E1B4C2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54B3FA31-263E-43A6-B66C-8BB61225AF1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18EED1C-1074-4112-9A61-63BFE1245E6F}" type="slidenum">
              <a:rPr lang="en-US" smtClean="0"/>
              <a:pPr/>
              <a:t>1</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8968D6B-45CA-4145-9064-48093BE069E7}" type="slidenum">
              <a:rPr lang="en-US" smtClean="0"/>
              <a:pPr/>
              <a:t>14</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230F0BE-C965-4910-9DA4-31AAF9FB9247}" type="slidenum">
              <a:rPr lang="en-US" smtClean="0"/>
              <a:pPr/>
              <a:t>15</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0B011EB-9313-4488-9A7D-E15AB2E0FD43}" type="slidenum">
              <a:rPr lang="en-US" smtClean="0"/>
              <a:pPr/>
              <a:t>16</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1323B72-95A7-4B94-A309-1ADA398BD341}" type="slidenum">
              <a:rPr lang="en-US" smtClean="0"/>
              <a:pPr/>
              <a:t>17</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A213F84-4894-4349-A0BE-A177C7797FCD}" type="slidenum">
              <a:rPr lang="en-US" smtClean="0"/>
              <a:pPr/>
              <a:t>18</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1A192B5-7CA7-48E4-8C1C-380F749B5930}" type="slidenum">
              <a:rPr lang="en-US" smtClean="0"/>
              <a:pPr/>
              <a:t>19</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7EF312C-7C0D-4628-B89C-6A49103AEFD3}" type="slidenum">
              <a:rPr lang="en-US" smtClean="0"/>
              <a:pPr/>
              <a:t>20</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14335B6-63EF-440A-B4B9-B94330A7BDFE}" type="slidenum">
              <a:rPr lang="en-US" smtClean="0"/>
              <a:pPr/>
              <a:t>21</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04B13F7-5B11-448B-B285-474437CE768F}" type="slidenum">
              <a:rPr lang="en-US" smtClean="0"/>
              <a:pPr/>
              <a:t>22</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3AB7894-9B36-40BE-8440-7B766B5D3A9C}" type="slidenum">
              <a:rPr lang="en-US" smtClean="0"/>
              <a:pPr/>
              <a:t>23</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1D5BD241-CDCD-4407-B002-93C6A5BEB9D5}" type="slidenum">
              <a:rPr lang="en-US" smtClean="0"/>
              <a:pPr/>
              <a:t>5</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D95CCD1-F95C-4D0D-AE58-A1E6C35BA829}" type="slidenum">
              <a:rPr lang="en-US" smtClean="0"/>
              <a:pPr/>
              <a:t>24</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32C69BE-55C9-4471-BF3E-DEC476BB7F35}" type="slidenum">
              <a:rPr lang="en-US" smtClean="0"/>
              <a:pPr/>
              <a:t>25</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3A03823-5AB9-40B6-94A1-FBF2788A0193}" type="slidenum">
              <a:rPr lang="en-US" smtClean="0"/>
              <a:pPr/>
              <a:t>26</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1F36FD3D-DB0E-4C01-AE40-25D982DAC674}" type="slidenum">
              <a:rPr lang="en-US" smtClean="0"/>
              <a:pPr/>
              <a:t>27</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D3FE9F4-97D3-41A1-8ECE-4EA13FF61877}" type="slidenum">
              <a:rPr lang="en-US" smtClean="0"/>
              <a:pPr/>
              <a:t>28</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2F770F5-BDAA-4569-9BEF-7B0AAFB206F4}" type="slidenum">
              <a:rPr lang="en-US" smtClean="0"/>
              <a:pPr/>
              <a:t>6</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smtClean="0"/>
          </a:p>
        </p:txBody>
      </p:sp>
      <p:sp>
        <p:nvSpPr>
          <p:cNvPr id="35844" name="Slide Number Placeholder 3"/>
          <p:cNvSpPr>
            <a:spLocks noGrp="1"/>
          </p:cNvSpPr>
          <p:nvPr>
            <p:ph type="sldNum" sz="quarter" idx="5"/>
          </p:nvPr>
        </p:nvSpPr>
        <p:spPr>
          <a:noFill/>
        </p:spPr>
        <p:txBody>
          <a:bodyPr/>
          <a:lstStyle/>
          <a:p>
            <a:fld id="{614351A8-A85F-4F89-887D-715C79E35911}" type="slidenum">
              <a:rPr lang="en-US" smtClean="0"/>
              <a:pPr/>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473FC6B-2B66-442E-AAA5-BE9F27944457}" type="slidenum">
              <a:rPr lang="en-US" smtClean="0"/>
              <a:pPr/>
              <a:t>8</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946B1C7-480F-4EF8-83FF-96D0153DA8FB}" type="slidenum">
              <a:rPr lang="en-US" smtClean="0"/>
              <a:pPr/>
              <a:t>9</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2DD0DCB-BA5A-4233-9EEE-6239749F2C81}" type="slidenum">
              <a:rPr lang="en-US" smtClean="0"/>
              <a:pPr/>
              <a:t>10</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smtClean="0"/>
          </a:p>
        </p:txBody>
      </p:sp>
      <p:sp>
        <p:nvSpPr>
          <p:cNvPr id="39940" name="Slide Number Placeholder 3"/>
          <p:cNvSpPr>
            <a:spLocks noGrp="1"/>
          </p:cNvSpPr>
          <p:nvPr>
            <p:ph type="sldNum" sz="quarter" idx="5"/>
          </p:nvPr>
        </p:nvSpPr>
        <p:spPr>
          <a:noFill/>
        </p:spPr>
        <p:txBody>
          <a:bodyPr/>
          <a:lstStyle/>
          <a:p>
            <a:fld id="{D08DCB69-FF69-483E-8950-1A0ED5BC077D}" type="slidenum">
              <a:rPr lang="en-US" smtClean="0"/>
              <a:pPr/>
              <a:t>12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7D363E0-745D-472C-9A6E-2786C1C56740}" type="slidenum">
              <a:rPr lang="en-US" smtClean="0"/>
              <a:pPr/>
              <a:t>13</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8"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0"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1"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2"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3"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22"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sp>
        <p:nvSpPr>
          <p:cNvPr id="7189" name="Rectangle 21"/>
          <p:cNvSpPr>
            <a:spLocks noGrp="1" noChangeArrowheads="1"/>
          </p:cNvSpPr>
          <p:nvPr>
            <p:ph type="ctrTitle" sz="quarter"/>
          </p:nvPr>
        </p:nvSpPr>
        <p:spPr>
          <a:xfrm>
            <a:off x="685800" y="1828800"/>
            <a:ext cx="7772400" cy="1736725"/>
          </a:xfrm>
        </p:spPr>
        <p:txBody>
          <a:bodyPr/>
          <a:lstStyle>
            <a:lvl1pPr>
              <a:defRPr sz="5400"/>
            </a:lvl1pPr>
          </a:lstStyle>
          <a:p>
            <a:r>
              <a:rPr lang="en-US"/>
              <a:t>Click to edit Master title style</a:t>
            </a:r>
          </a:p>
        </p:txBody>
      </p:sp>
      <p:sp>
        <p:nvSpPr>
          <p:cNvPr id="7190"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3" name="Rectangle 23"/>
          <p:cNvSpPr>
            <a:spLocks noGrp="1" noChangeArrowheads="1"/>
          </p:cNvSpPr>
          <p:nvPr>
            <p:ph type="dt" sz="quarter" idx="10"/>
          </p:nvPr>
        </p:nvSpPr>
        <p:spPr/>
        <p:txBody>
          <a:bodyPr/>
          <a:lstStyle>
            <a:lvl1pPr>
              <a:defRPr/>
            </a:lvl1pPr>
          </a:lstStyle>
          <a:p>
            <a:pPr>
              <a:defRPr/>
            </a:pPr>
            <a:endParaRPr lang="en-US"/>
          </a:p>
        </p:txBody>
      </p:sp>
      <p:sp>
        <p:nvSpPr>
          <p:cNvPr id="24" name="Rectangle 24"/>
          <p:cNvSpPr>
            <a:spLocks noGrp="1" noChangeArrowheads="1"/>
          </p:cNvSpPr>
          <p:nvPr>
            <p:ph type="ftr" sz="quarter" idx="11"/>
          </p:nvPr>
        </p:nvSpPr>
        <p:spPr/>
        <p:txBody>
          <a:bodyPr/>
          <a:lstStyle>
            <a:lvl1pPr>
              <a:defRPr/>
            </a:lvl1pPr>
          </a:lstStyle>
          <a:p>
            <a:pPr>
              <a:defRPr/>
            </a:pPr>
            <a:endParaRPr lang="en-US"/>
          </a:p>
        </p:txBody>
      </p:sp>
      <p:sp>
        <p:nvSpPr>
          <p:cNvPr id="25" name="Rectangle 25"/>
          <p:cNvSpPr>
            <a:spLocks noGrp="1" noChangeArrowheads="1"/>
          </p:cNvSpPr>
          <p:nvPr>
            <p:ph type="sldNum" sz="quarter" idx="12"/>
          </p:nvPr>
        </p:nvSpPr>
        <p:spPr/>
        <p:txBody>
          <a:bodyPr/>
          <a:lstStyle>
            <a:lvl1pPr>
              <a:defRPr/>
            </a:lvl1pPr>
          </a:lstStyle>
          <a:p>
            <a:pPr>
              <a:defRPr/>
            </a:pPr>
            <a:fld id="{F9014A8F-A78D-4624-B24B-0EA0A7C1C72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8579A523-E1EC-4769-B064-6953C5E1186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ED220CDC-3B74-4C1D-9ABC-5E938D56530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325CB66D-7BFC-4AF9-BFC6-D7CF507BBA1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1172A5C9-0B89-479F-BDFA-4D94C38F70F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44345D1F-5AE2-441E-B4DB-511050280E5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p>
        </p:txBody>
      </p:sp>
      <p:sp>
        <p:nvSpPr>
          <p:cNvPr id="9" name="Rectangle 25"/>
          <p:cNvSpPr>
            <a:spLocks noGrp="1" noChangeArrowheads="1"/>
          </p:cNvSpPr>
          <p:nvPr>
            <p:ph type="sldNum" sz="quarter" idx="12"/>
          </p:nvPr>
        </p:nvSpPr>
        <p:spPr>
          <a:ln/>
        </p:spPr>
        <p:txBody>
          <a:bodyPr/>
          <a:lstStyle>
            <a:lvl1pPr>
              <a:defRPr/>
            </a:lvl1pPr>
          </a:lstStyle>
          <a:p>
            <a:pPr>
              <a:defRPr/>
            </a:pPr>
            <a:fld id="{2CCFD4C6-14A6-458D-9E2B-130FCFAA1B8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pPr>
              <a:defRPr/>
            </a:pPr>
            <a:fld id="{C8BD54DE-D677-4611-9794-EEC5E8421D3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p>
        </p:txBody>
      </p:sp>
      <p:sp>
        <p:nvSpPr>
          <p:cNvPr id="4" name="Rectangle 25"/>
          <p:cNvSpPr>
            <a:spLocks noGrp="1" noChangeArrowheads="1"/>
          </p:cNvSpPr>
          <p:nvPr>
            <p:ph type="sldNum" sz="quarter" idx="12"/>
          </p:nvPr>
        </p:nvSpPr>
        <p:spPr>
          <a:ln/>
        </p:spPr>
        <p:txBody>
          <a:bodyPr/>
          <a:lstStyle>
            <a:lvl1pPr>
              <a:defRPr/>
            </a:lvl1pPr>
          </a:lstStyle>
          <a:p>
            <a:pPr>
              <a:defRPr/>
            </a:pPr>
            <a:fld id="{7F09FA3E-1940-496D-B50F-87DF314F8F9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6EEB6DBF-3648-446D-A059-5971F507232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F3921DC0-447F-4D2D-94E5-DC83A4785D0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6147"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1033"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34"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035"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036"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037"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38"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39"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40"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a:p>
          </p:txBody>
        </p:sp>
        <p:sp>
          <p:nvSpPr>
            <p:cNvPr id="1041"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a:p>
          </p:txBody>
        </p:sp>
        <p:sp>
          <p:nvSpPr>
            <p:cNvPr id="1042"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a:p>
          </p:txBody>
        </p:sp>
        <p:sp>
          <p:nvSpPr>
            <p:cNvPr id="6158"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6159"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6160"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046"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a:p>
          </p:txBody>
        </p:sp>
        <p:sp>
          <p:nvSpPr>
            <p:cNvPr id="1047"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6163"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1049"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sp>
        <p:nvSpPr>
          <p:cNvPr id="6165"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66"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67"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pPr>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pPr>
              <a:defRPr/>
            </a:pPr>
            <a:endParaRPr lang="en-US"/>
          </a:p>
        </p:txBody>
      </p:sp>
      <p:sp>
        <p:nvSpPr>
          <p:cNvPr id="6169"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pPr>
              <a:defRPr/>
            </a:pPr>
            <a:fld id="{C430DC72-1402-4F66-AA5E-A82E100A48B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533400"/>
            <a:ext cx="7772400" cy="1736725"/>
          </a:xfrm>
        </p:spPr>
        <p:txBody>
          <a:bodyPr/>
          <a:lstStyle/>
          <a:p>
            <a:pPr eaLnBrk="1" hangingPunct="1">
              <a:defRPr/>
            </a:pPr>
            <a:r>
              <a:rPr lang="en-US" smtClean="0"/>
              <a:t>Literary Conflict </a:t>
            </a:r>
          </a:p>
        </p:txBody>
      </p:sp>
      <p:pic>
        <p:nvPicPr>
          <p:cNvPr id="3075" name="Picture 4" descr="MP910216497[1]"/>
          <p:cNvPicPr>
            <a:picLocks noChangeAspect="1" noChangeArrowheads="1"/>
          </p:cNvPicPr>
          <p:nvPr/>
        </p:nvPicPr>
        <p:blipFill>
          <a:blip r:embed="rId3" cstate="print"/>
          <a:srcRect/>
          <a:stretch>
            <a:fillRect/>
          </a:stretch>
        </p:blipFill>
        <p:spPr bwMode="auto">
          <a:xfrm>
            <a:off x="2133600" y="1981200"/>
            <a:ext cx="5486400" cy="4122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mtClean="0"/>
              <a:t>Internal</a:t>
            </a:r>
          </a:p>
        </p:txBody>
      </p:sp>
      <p:sp>
        <p:nvSpPr>
          <p:cNvPr id="19459" name="Rectangle 3"/>
          <p:cNvSpPr>
            <a:spLocks noGrp="1" noChangeArrowheads="1"/>
          </p:cNvSpPr>
          <p:nvPr>
            <p:ph type="body" idx="1"/>
          </p:nvPr>
        </p:nvSpPr>
        <p:spPr/>
        <p:txBody>
          <a:bodyPr/>
          <a:lstStyle/>
          <a:p>
            <a:pPr algn="ctr" eaLnBrk="1" hangingPunct="1">
              <a:buFont typeface="Wingdings" pitchFamily="2" charset="2"/>
              <a:buNone/>
              <a:defRPr/>
            </a:pPr>
            <a:r>
              <a:rPr lang="en-US" dirty="0" smtClean="0"/>
              <a:t>Internal Conflict takes place </a:t>
            </a:r>
            <a:r>
              <a:rPr lang="en-US" i="1" u="sng" dirty="0" smtClean="0"/>
              <a:t>inside</a:t>
            </a:r>
            <a:r>
              <a:rPr lang="en-US" dirty="0" smtClean="0"/>
              <a:t> of the body/mind.</a:t>
            </a:r>
          </a:p>
          <a:p>
            <a:pPr algn="ctr" eaLnBrk="1" hangingPunct="1">
              <a:buFont typeface="Wingdings" pitchFamily="2" charset="2"/>
              <a:buNone/>
              <a:defRPr/>
            </a:pPr>
            <a:endParaRPr lang="en-US" sz="6000" dirty="0" smtClean="0"/>
          </a:p>
        </p:txBody>
      </p:sp>
      <p:pic>
        <p:nvPicPr>
          <p:cNvPr id="12292" name="Picture 6" descr="MP900401561[1]"/>
          <p:cNvPicPr>
            <a:picLocks noChangeAspect="1" noChangeArrowheads="1"/>
          </p:cNvPicPr>
          <p:nvPr/>
        </p:nvPicPr>
        <p:blipFill>
          <a:blip r:embed="rId3" cstate="print"/>
          <a:srcRect/>
          <a:stretch>
            <a:fillRect/>
          </a:stretch>
        </p:blipFill>
        <p:spPr bwMode="auto">
          <a:xfrm>
            <a:off x="2286000" y="3352800"/>
            <a:ext cx="3902075" cy="260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Internal</a:t>
            </a:r>
          </a:p>
        </p:txBody>
      </p:sp>
      <p:sp>
        <p:nvSpPr>
          <p:cNvPr id="3" name="Content Placeholder 2"/>
          <p:cNvSpPr>
            <a:spLocks noGrp="1"/>
          </p:cNvSpPr>
          <p:nvPr>
            <p:ph idx="1"/>
          </p:nvPr>
        </p:nvSpPr>
        <p:spPr/>
        <p:txBody>
          <a:bodyPr/>
          <a:lstStyle/>
          <a:p>
            <a:pPr algn="ctr" eaLnBrk="1" hangingPunct="1">
              <a:defRPr/>
            </a:pPr>
            <a:r>
              <a:rPr lang="en-US" sz="2800" dirty="0" smtClean="0"/>
              <a:t>There is one type of internal conflict.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0" y="274638"/>
            <a:ext cx="8229600" cy="1143000"/>
          </a:xfrm>
        </p:spPr>
        <p:txBody>
          <a:bodyPr/>
          <a:lstStyle/>
          <a:p>
            <a:pPr eaLnBrk="1" hangingPunct="1">
              <a:defRPr/>
            </a:pPr>
            <a:r>
              <a:rPr lang="en-US"/>
              <a:t>Man vs. Self</a:t>
            </a:r>
          </a:p>
        </p:txBody>
      </p:sp>
      <p:sp>
        <p:nvSpPr>
          <p:cNvPr id="14339" name="Rectangle 3"/>
          <p:cNvSpPr>
            <a:spLocks noGrp="1" noChangeArrowheads="1"/>
          </p:cNvSpPr>
          <p:nvPr>
            <p:ph type="body" sz="half" idx="4294967295"/>
          </p:nvPr>
        </p:nvSpPr>
        <p:spPr>
          <a:xfrm>
            <a:off x="0" y="1295400"/>
            <a:ext cx="8915400" cy="1600200"/>
          </a:xfrm>
        </p:spPr>
        <p:txBody>
          <a:bodyPr/>
          <a:lstStyle/>
          <a:p>
            <a:pPr algn="ctr" eaLnBrk="1" hangingPunct="1">
              <a:buFontTx/>
              <a:buNone/>
              <a:defRPr/>
            </a:pPr>
            <a:r>
              <a:rPr lang="en-US" sz="2800" dirty="0"/>
              <a:t>The struggle or opposition is within one character--making a </a:t>
            </a:r>
            <a:r>
              <a:rPr lang="en-US" sz="2800" dirty="0" smtClean="0"/>
              <a:t>tough </a:t>
            </a:r>
            <a:r>
              <a:rPr lang="en-US" sz="2800" dirty="0"/>
              <a:t>decision, for example</a:t>
            </a:r>
            <a:r>
              <a:rPr lang="en-US" sz="2800" dirty="0" smtClean="0"/>
              <a:t>. A character struggling to overcome fear, addiction, emotional damage or other crippling personal issue. </a:t>
            </a:r>
            <a:endParaRPr lang="en-US" sz="2800" dirty="0"/>
          </a:p>
          <a:p>
            <a:pPr algn="ctr" eaLnBrk="1" hangingPunct="1">
              <a:buFontTx/>
              <a:buNone/>
              <a:defRPr/>
            </a:pPr>
            <a:endParaRPr lang="en-US" sz="2800" dirty="0"/>
          </a:p>
        </p:txBody>
      </p:sp>
      <p:pic>
        <p:nvPicPr>
          <p:cNvPr id="14340" name="Picture 5" descr="MP900442402[1]"/>
          <p:cNvPicPr>
            <a:picLocks noChangeAspect="1" noChangeArrowheads="1"/>
          </p:cNvPicPr>
          <p:nvPr/>
        </p:nvPicPr>
        <p:blipFill>
          <a:blip r:embed="rId3" cstate="print"/>
          <a:srcRect/>
          <a:stretch>
            <a:fillRect/>
          </a:stretch>
        </p:blipFill>
        <p:spPr bwMode="auto">
          <a:xfrm>
            <a:off x="838200" y="3657600"/>
            <a:ext cx="3657600" cy="2438400"/>
          </a:xfrm>
          <a:prstGeom prst="rect">
            <a:avLst/>
          </a:prstGeom>
          <a:noFill/>
          <a:ln w="9525">
            <a:noFill/>
            <a:miter lim="800000"/>
            <a:headEnd/>
            <a:tailEnd/>
          </a:ln>
        </p:spPr>
      </p:pic>
      <p:pic>
        <p:nvPicPr>
          <p:cNvPr id="14341" name="Picture 6" descr="tough decision.bmp"/>
          <p:cNvPicPr>
            <a:picLocks noChangeAspect="1"/>
          </p:cNvPicPr>
          <p:nvPr/>
        </p:nvPicPr>
        <p:blipFill>
          <a:blip r:embed="rId4" cstate="print"/>
          <a:srcRect/>
          <a:stretch>
            <a:fillRect/>
          </a:stretch>
        </p:blipFill>
        <p:spPr bwMode="auto">
          <a:xfrm>
            <a:off x="5486400" y="3886200"/>
            <a:ext cx="240030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down)">
                                      <p:cBhvr>
                                        <p:cTn id="7" dur="580">
                                          <p:stCondLst>
                                            <p:cond delay="0"/>
                                          </p:stCondLst>
                                        </p:cTn>
                                        <p:tgtEl>
                                          <p:spTgt spid="14339">
                                            <p:txEl>
                                              <p:pRg st="0" end="0"/>
                                            </p:txEl>
                                          </p:spTgt>
                                        </p:tgtEl>
                                      </p:cBhvr>
                                    </p:animEffect>
                                    <p:anim calcmode="lin" valueType="num">
                                      <p:cBhvr>
                                        <p:cTn id="8" dur="1822" tmFilter="0,0; 0.14,0.36; 0.43,0.73; 0.71,0.91; 1.0,1.0">
                                          <p:stCondLst>
                                            <p:cond delay="0"/>
                                          </p:stCondLst>
                                        </p:cTn>
                                        <p:tgtEl>
                                          <p:spTgt spid="1433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33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33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33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33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4339">
                                            <p:txEl>
                                              <p:pRg st="0" end="0"/>
                                            </p:txEl>
                                          </p:spTgt>
                                        </p:tgtEl>
                                      </p:cBhvr>
                                      <p:to x="100000" y="60000"/>
                                    </p:animScale>
                                    <p:animScale>
                                      <p:cBhvr>
                                        <p:cTn id="14" dur="166" decel="50000">
                                          <p:stCondLst>
                                            <p:cond delay="676"/>
                                          </p:stCondLst>
                                        </p:cTn>
                                        <p:tgtEl>
                                          <p:spTgt spid="14339">
                                            <p:txEl>
                                              <p:pRg st="0" end="0"/>
                                            </p:txEl>
                                          </p:spTgt>
                                        </p:tgtEl>
                                      </p:cBhvr>
                                      <p:to x="100000" y="100000"/>
                                    </p:animScale>
                                    <p:animScale>
                                      <p:cBhvr>
                                        <p:cTn id="15" dur="26">
                                          <p:stCondLst>
                                            <p:cond delay="1312"/>
                                          </p:stCondLst>
                                        </p:cTn>
                                        <p:tgtEl>
                                          <p:spTgt spid="14339">
                                            <p:txEl>
                                              <p:pRg st="0" end="0"/>
                                            </p:txEl>
                                          </p:spTgt>
                                        </p:tgtEl>
                                      </p:cBhvr>
                                      <p:to x="100000" y="80000"/>
                                    </p:animScale>
                                    <p:animScale>
                                      <p:cBhvr>
                                        <p:cTn id="16" dur="166" decel="50000">
                                          <p:stCondLst>
                                            <p:cond delay="1338"/>
                                          </p:stCondLst>
                                        </p:cTn>
                                        <p:tgtEl>
                                          <p:spTgt spid="14339">
                                            <p:txEl>
                                              <p:pRg st="0" end="0"/>
                                            </p:txEl>
                                          </p:spTgt>
                                        </p:tgtEl>
                                      </p:cBhvr>
                                      <p:to x="100000" y="100000"/>
                                    </p:animScale>
                                    <p:animScale>
                                      <p:cBhvr>
                                        <p:cTn id="17" dur="26">
                                          <p:stCondLst>
                                            <p:cond delay="1642"/>
                                          </p:stCondLst>
                                        </p:cTn>
                                        <p:tgtEl>
                                          <p:spTgt spid="14339">
                                            <p:txEl>
                                              <p:pRg st="0" end="0"/>
                                            </p:txEl>
                                          </p:spTgt>
                                        </p:tgtEl>
                                      </p:cBhvr>
                                      <p:to x="100000" y="90000"/>
                                    </p:animScale>
                                    <p:animScale>
                                      <p:cBhvr>
                                        <p:cTn id="18" dur="166" decel="50000">
                                          <p:stCondLst>
                                            <p:cond delay="1668"/>
                                          </p:stCondLst>
                                        </p:cTn>
                                        <p:tgtEl>
                                          <p:spTgt spid="14339">
                                            <p:txEl>
                                              <p:pRg st="0" end="0"/>
                                            </p:txEl>
                                          </p:spTgt>
                                        </p:tgtEl>
                                      </p:cBhvr>
                                      <p:to x="100000" y="100000"/>
                                    </p:animScale>
                                    <p:animScale>
                                      <p:cBhvr>
                                        <p:cTn id="19" dur="26">
                                          <p:stCondLst>
                                            <p:cond delay="1808"/>
                                          </p:stCondLst>
                                        </p:cTn>
                                        <p:tgtEl>
                                          <p:spTgt spid="14339">
                                            <p:txEl>
                                              <p:pRg st="0" end="0"/>
                                            </p:txEl>
                                          </p:spTgt>
                                        </p:tgtEl>
                                      </p:cBhvr>
                                      <p:to x="100000" y="95000"/>
                                    </p:animScale>
                                    <p:animScale>
                                      <p:cBhvr>
                                        <p:cTn id="20" dur="166" decel="50000">
                                          <p:stCondLst>
                                            <p:cond delay="1834"/>
                                          </p:stCondLst>
                                        </p:cTn>
                                        <p:tgtEl>
                                          <p:spTgt spid="14339">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mtClean="0"/>
              <a:t>Internal</a:t>
            </a:r>
          </a:p>
        </p:txBody>
      </p:sp>
      <p:sp>
        <p:nvSpPr>
          <p:cNvPr id="21507" name="Rectangle 3"/>
          <p:cNvSpPr>
            <a:spLocks noGrp="1" noChangeArrowheads="1"/>
          </p:cNvSpPr>
          <p:nvPr>
            <p:ph type="body" idx="1"/>
          </p:nvPr>
        </p:nvSpPr>
        <p:spPr>
          <a:xfrm>
            <a:off x="381000" y="1295400"/>
            <a:ext cx="8229600" cy="4530725"/>
          </a:xfrm>
        </p:spPr>
        <p:txBody>
          <a:bodyPr/>
          <a:lstStyle/>
          <a:p>
            <a:pPr algn="ctr" eaLnBrk="1" hangingPunct="1">
              <a:buFont typeface="Wingdings" pitchFamily="2" charset="2"/>
              <a:buNone/>
              <a:defRPr/>
            </a:pPr>
            <a:r>
              <a:rPr lang="en-US" sz="4400" b="1" dirty="0" smtClean="0"/>
              <a:t>Man vs. </a:t>
            </a:r>
            <a:r>
              <a:rPr lang="en-US" sz="4400" b="1" i="1" u="sng" dirty="0" smtClean="0"/>
              <a:t>Self</a:t>
            </a:r>
          </a:p>
          <a:p>
            <a:pPr algn="ctr" eaLnBrk="1" hangingPunct="1">
              <a:buFont typeface="Wingdings" pitchFamily="2" charset="2"/>
              <a:buNone/>
              <a:defRPr/>
            </a:pPr>
            <a:r>
              <a:rPr lang="en-US" dirty="0" smtClean="0"/>
              <a:t>	Some literary conflicts take the form of a character struggling to overcome fear, addiction, emotional damage or other crippling personal issue. </a:t>
            </a:r>
          </a:p>
        </p:txBody>
      </p:sp>
      <p:pic>
        <p:nvPicPr>
          <p:cNvPr id="15364" name="Picture 5" descr="MP900442402[1]"/>
          <p:cNvPicPr>
            <a:picLocks noChangeAspect="1" noChangeArrowheads="1"/>
          </p:cNvPicPr>
          <p:nvPr/>
        </p:nvPicPr>
        <p:blipFill>
          <a:blip r:embed="rId3" cstate="print"/>
          <a:srcRect/>
          <a:stretch>
            <a:fillRect/>
          </a:stretch>
        </p:blipFill>
        <p:spPr bwMode="auto">
          <a:xfrm>
            <a:off x="2895600" y="4114800"/>
            <a:ext cx="36576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mtClean="0"/>
              <a:t>Practice</a:t>
            </a:r>
          </a:p>
        </p:txBody>
      </p:sp>
      <p:sp>
        <p:nvSpPr>
          <p:cNvPr id="23555" name="Rectangle 3"/>
          <p:cNvSpPr>
            <a:spLocks noGrp="1" noChangeArrowheads="1"/>
          </p:cNvSpPr>
          <p:nvPr>
            <p:ph type="body" idx="1"/>
          </p:nvPr>
        </p:nvSpPr>
        <p:spPr/>
        <p:txBody>
          <a:bodyPr/>
          <a:lstStyle/>
          <a:p>
            <a:pPr algn="ctr" eaLnBrk="1" hangingPunct="1">
              <a:buFont typeface="Wingdings" pitchFamily="2" charset="2"/>
              <a:buNone/>
              <a:defRPr/>
            </a:pPr>
            <a:endParaRPr lang="en-US" sz="4800" smtClean="0"/>
          </a:p>
          <a:p>
            <a:pPr algn="ctr" eaLnBrk="1" hangingPunct="1">
              <a:buFont typeface="Wingdings" pitchFamily="2" charset="2"/>
              <a:buNone/>
              <a:defRPr/>
            </a:pPr>
            <a:r>
              <a:rPr lang="en-US" sz="4800" smtClean="0"/>
              <a:t>Decide what type of conflict is being illustrated in the following pictures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smtClean="0"/>
              <a:t>1. Man vs. ?</a:t>
            </a:r>
          </a:p>
        </p:txBody>
      </p:sp>
      <p:pic>
        <p:nvPicPr>
          <p:cNvPr id="17411" name="Picture 4" descr="the-man-boat-and-flooded-house"/>
          <p:cNvPicPr>
            <a:picLocks noGrp="1" noChangeAspect="1" noChangeArrowheads="1"/>
          </p:cNvPicPr>
          <p:nvPr>
            <p:ph type="body" idx="1"/>
          </p:nvPr>
        </p:nvPicPr>
        <p:blipFill>
          <a:blip r:embed="rId3" cstate="print"/>
          <a:srcRect/>
          <a:stretch>
            <a:fillRect/>
          </a:stretch>
        </p:blipFill>
        <p:spPr>
          <a:xfrm>
            <a:off x="1371600" y="1731963"/>
            <a:ext cx="6781800" cy="4521200"/>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mtClean="0"/>
              <a:t>2. Man vs. ?</a:t>
            </a:r>
          </a:p>
        </p:txBody>
      </p:sp>
      <p:pic>
        <p:nvPicPr>
          <p:cNvPr id="18435" name="Content Placeholder 6" descr="man against self.jpg"/>
          <p:cNvPicPr>
            <a:picLocks noGrp="1" noChangeAspect="1"/>
          </p:cNvPicPr>
          <p:nvPr>
            <p:ph idx="1"/>
          </p:nvPr>
        </p:nvPicPr>
        <p:blipFill>
          <a:blip r:embed="rId3" cstate="print"/>
          <a:srcRect/>
          <a:stretch>
            <a:fillRect/>
          </a:stretch>
        </p:blipFill>
        <p:spPr>
          <a:xfrm>
            <a:off x="2819400" y="1828800"/>
            <a:ext cx="2943225" cy="43815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smtClean="0"/>
              <a:t>3. Man vs. ?</a:t>
            </a:r>
          </a:p>
        </p:txBody>
      </p:sp>
      <p:pic>
        <p:nvPicPr>
          <p:cNvPr id="19459" name="Picture 4" descr="argument1227837759"/>
          <p:cNvPicPr>
            <a:picLocks noGrp="1" noChangeAspect="1" noChangeArrowheads="1"/>
          </p:cNvPicPr>
          <p:nvPr>
            <p:ph type="body" idx="1"/>
          </p:nvPr>
        </p:nvPicPr>
        <p:blipFill>
          <a:blip r:embed="rId3" cstate="print"/>
          <a:srcRect/>
          <a:stretch>
            <a:fillRect/>
          </a:stretch>
        </p:blipFill>
        <p:spPr>
          <a:xfrm>
            <a:off x="1600200" y="1447800"/>
            <a:ext cx="6019800" cy="4518025"/>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smtClean="0"/>
              <a:t>4. Man vs. </a:t>
            </a:r>
          </a:p>
        </p:txBody>
      </p:sp>
      <p:pic>
        <p:nvPicPr>
          <p:cNvPr id="20483" name="Picture 4" descr="crowe_wideweb__430x316"/>
          <p:cNvPicPr>
            <a:picLocks noGrp="1" noChangeAspect="1" noChangeArrowheads="1"/>
          </p:cNvPicPr>
          <p:nvPr>
            <p:ph type="body" idx="1"/>
          </p:nvPr>
        </p:nvPicPr>
        <p:blipFill>
          <a:blip r:embed="rId3" cstate="print"/>
          <a:srcRect/>
          <a:stretch>
            <a:fillRect/>
          </a:stretch>
        </p:blipFill>
        <p:spPr>
          <a:xfrm>
            <a:off x="1295400" y="1371600"/>
            <a:ext cx="6477000" cy="4759325"/>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dirty="0" smtClean="0"/>
              <a:t>5. Man vs. ?</a:t>
            </a:r>
          </a:p>
        </p:txBody>
      </p:sp>
      <p:pic>
        <p:nvPicPr>
          <p:cNvPr id="21507" name="Picture 4" descr="300px-Kangaroo"/>
          <p:cNvPicPr>
            <a:picLocks noGrp="1" noChangeAspect="1" noChangeArrowheads="1"/>
          </p:cNvPicPr>
          <p:nvPr>
            <p:ph type="body" idx="1"/>
          </p:nvPr>
        </p:nvPicPr>
        <p:blipFill>
          <a:blip r:embed="rId3" cstate="print"/>
          <a:srcRect/>
          <a:stretch>
            <a:fillRect/>
          </a:stretch>
        </p:blipFill>
        <p:spPr>
          <a:xfrm>
            <a:off x="2590800" y="1295400"/>
            <a:ext cx="4143375" cy="487680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Conflict</a:t>
            </a:r>
          </a:p>
        </p:txBody>
      </p:sp>
      <p:sp>
        <p:nvSpPr>
          <p:cNvPr id="3" name="Content Placeholder 2"/>
          <p:cNvSpPr>
            <a:spLocks noGrp="1"/>
          </p:cNvSpPr>
          <p:nvPr>
            <p:ph idx="1"/>
          </p:nvPr>
        </p:nvSpPr>
        <p:spPr/>
        <p:txBody>
          <a:bodyPr/>
          <a:lstStyle/>
          <a:p>
            <a:pPr eaLnBrk="1" hangingPunct="1">
              <a:defRPr/>
            </a:pPr>
            <a:r>
              <a:rPr lang="en-US" dirty="0" smtClean="0"/>
              <a:t>In a story, conflict is the </a:t>
            </a:r>
            <a:r>
              <a:rPr lang="en-US" i="1" dirty="0" smtClean="0"/>
              <a:t>struggle </a:t>
            </a:r>
            <a:r>
              <a:rPr lang="en-US" dirty="0" smtClean="0"/>
              <a:t>between </a:t>
            </a:r>
            <a:r>
              <a:rPr lang="en-US" i="1" dirty="0" smtClean="0"/>
              <a:t>opposing</a:t>
            </a:r>
            <a:r>
              <a:rPr lang="en-US" dirty="0" smtClean="0"/>
              <a:t> forces.</a:t>
            </a:r>
          </a:p>
        </p:txBody>
      </p:sp>
      <p:pic>
        <p:nvPicPr>
          <p:cNvPr id="4100" name="Picture 4" descr="conflict 1.jpg"/>
          <p:cNvPicPr>
            <a:picLocks noChangeAspect="1"/>
          </p:cNvPicPr>
          <p:nvPr/>
        </p:nvPicPr>
        <p:blipFill>
          <a:blip r:embed="rId2" cstate="print"/>
          <a:srcRect/>
          <a:stretch>
            <a:fillRect/>
          </a:stretch>
        </p:blipFill>
        <p:spPr bwMode="auto">
          <a:xfrm>
            <a:off x="2438400" y="3276600"/>
            <a:ext cx="37973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dirty="0" smtClean="0"/>
              <a:t>6. Man vs. ?</a:t>
            </a:r>
          </a:p>
        </p:txBody>
      </p:sp>
      <p:pic>
        <p:nvPicPr>
          <p:cNvPr id="22531" name="Picture 4" descr="b0000640_10415272"/>
          <p:cNvPicPr>
            <a:picLocks noGrp="1" noChangeAspect="1" noChangeArrowheads="1"/>
          </p:cNvPicPr>
          <p:nvPr>
            <p:ph type="body" idx="1"/>
          </p:nvPr>
        </p:nvPicPr>
        <p:blipFill>
          <a:blip r:embed="rId3" cstate="print"/>
          <a:srcRect/>
          <a:stretch>
            <a:fillRect/>
          </a:stretch>
        </p:blipFill>
        <p:spPr>
          <a:xfrm>
            <a:off x="1524000" y="1595438"/>
            <a:ext cx="6477000" cy="4287837"/>
          </a:xfr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dirty="0" smtClean="0"/>
              <a:t>7. Man vs. ?</a:t>
            </a:r>
          </a:p>
        </p:txBody>
      </p:sp>
      <p:pic>
        <p:nvPicPr>
          <p:cNvPr id="23555" name="Picture 4" descr="wrestling04"/>
          <p:cNvPicPr>
            <a:picLocks noGrp="1" noChangeAspect="1" noChangeArrowheads="1"/>
          </p:cNvPicPr>
          <p:nvPr>
            <p:ph type="body" idx="1"/>
          </p:nvPr>
        </p:nvPicPr>
        <p:blipFill>
          <a:blip r:embed="rId3" cstate="print"/>
          <a:srcRect/>
          <a:stretch>
            <a:fillRect/>
          </a:stretch>
        </p:blipFill>
        <p:spPr>
          <a:xfrm>
            <a:off x="2362200" y="1447800"/>
            <a:ext cx="4278313" cy="4724400"/>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smtClean="0"/>
              <a:t>Practice</a:t>
            </a:r>
          </a:p>
        </p:txBody>
      </p:sp>
      <p:sp>
        <p:nvSpPr>
          <p:cNvPr id="41987" name="Rectangle 3"/>
          <p:cNvSpPr>
            <a:spLocks noGrp="1" noChangeArrowheads="1"/>
          </p:cNvSpPr>
          <p:nvPr>
            <p:ph type="body" idx="1"/>
          </p:nvPr>
        </p:nvSpPr>
        <p:spPr/>
        <p:txBody>
          <a:bodyPr/>
          <a:lstStyle/>
          <a:p>
            <a:pPr algn="ctr" eaLnBrk="1" hangingPunct="1">
              <a:buFont typeface="Wingdings" pitchFamily="2" charset="2"/>
              <a:buNone/>
              <a:defRPr/>
            </a:pPr>
            <a:r>
              <a:rPr lang="en-US" sz="5400" smtClean="0"/>
              <a:t>Now that you have mastered pictures, let’s try some text!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dirty="0" smtClean="0"/>
              <a:t>8. Man vs. ?</a:t>
            </a:r>
          </a:p>
        </p:txBody>
      </p:sp>
      <p:sp>
        <p:nvSpPr>
          <p:cNvPr id="44035" name="Rectangle 3"/>
          <p:cNvSpPr>
            <a:spLocks noGrp="1" noChangeArrowheads="1"/>
          </p:cNvSpPr>
          <p:nvPr>
            <p:ph type="body" idx="1"/>
          </p:nvPr>
        </p:nvSpPr>
        <p:spPr/>
        <p:txBody>
          <a:bodyPr/>
          <a:lstStyle/>
          <a:p>
            <a:pPr algn="ctr" eaLnBrk="1" hangingPunct="1">
              <a:buFont typeface="Wingdings" pitchFamily="2" charset="2"/>
              <a:buNone/>
              <a:defRPr/>
            </a:pPr>
            <a:r>
              <a:rPr lang="en-US" sz="3600" i="1" smtClean="0"/>
              <a:t>“If she had only proceeded more slowly.</a:t>
            </a:r>
          </a:p>
          <a:p>
            <a:pPr algn="ctr" eaLnBrk="1" hangingPunct="1">
              <a:buFont typeface="Wingdings" pitchFamily="2" charset="2"/>
              <a:buNone/>
              <a:defRPr/>
            </a:pPr>
            <a:r>
              <a:rPr lang="en-US" sz="3600" i="1" smtClean="0"/>
              <a:t>If she had only taken the Southerly route, avoiding the icebergs. If only the watch had had a pair of binoculars.”</a:t>
            </a:r>
          </a:p>
          <a:p>
            <a:pPr algn="ctr" eaLnBrk="1" hangingPunct="1">
              <a:buFont typeface="Wingdings" pitchFamily="2" charset="2"/>
              <a:buNone/>
              <a:defRPr/>
            </a:pPr>
            <a:endParaRPr lang="en-US" sz="3600" i="1" smtClean="0"/>
          </a:p>
          <a:p>
            <a:pPr algn="ctr" eaLnBrk="1" hangingPunct="1">
              <a:buFont typeface="Wingdings" pitchFamily="2" charset="2"/>
              <a:buNone/>
              <a:defRPr/>
            </a:pPr>
            <a:r>
              <a:rPr lang="en-US" sz="3600" i="1" smtClean="0"/>
              <a:t>			(news story about the Titanic)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dirty="0" smtClean="0"/>
              <a:t>9. Man vs. ?</a:t>
            </a:r>
          </a:p>
        </p:txBody>
      </p:sp>
      <p:sp>
        <p:nvSpPr>
          <p:cNvPr id="46083" name="Rectangle 3"/>
          <p:cNvSpPr>
            <a:spLocks noGrp="1" noChangeArrowheads="1"/>
          </p:cNvSpPr>
          <p:nvPr>
            <p:ph type="body" idx="1"/>
          </p:nvPr>
        </p:nvSpPr>
        <p:spPr/>
        <p:txBody>
          <a:bodyPr/>
          <a:lstStyle/>
          <a:p>
            <a:pPr algn="ctr" eaLnBrk="1" hangingPunct="1">
              <a:buFont typeface="Wingdings" pitchFamily="2" charset="2"/>
              <a:buNone/>
              <a:defRPr/>
            </a:pPr>
            <a:r>
              <a:rPr lang="en-US" sz="3600" i="1" smtClean="0"/>
              <a:t>Charles decided to break all the rules the day he decided to steal that car. He was immediately arrested and sent to jail to await his trial. He should have known better than to mess with the “rules.”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dirty="0" smtClean="0"/>
              <a:t>10. Man vs. ?</a:t>
            </a:r>
          </a:p>
        </p:txBody>
      </p:sp>
      <p:sp>
        <p:nvSpPr>
          <p:cNvPr id="48131" name="Rectangle 3"/>
          <p:cNvSpPr>
            <a:spLocks noGrp="1" noChangeArrowheads="1"/>
          </p:cNvSpPr>
          <p:nvPr>
            <p:ph type="body" idx="1"/>
          </p:nvPr>
        </p:nvSpPr>
        <p:spPr>
          <a:xfrm>
            <a:off x="381000" y="1676400"/>
            <a:ext cx="8229600" cy="4530725"/>
          </a:xfrm>
        </p:spPr>
        <p:txBody>
          <a:bodyPr/>
          <a:lstStyle/>
          <a:p>
            <a:pPr algn="ctr" eaLnBrk="1" hangingPunct="1">
              <a:buFont typeface="Wingdings" pitchFamily="2" charset="2"/>
              <a:buNone/>
              <a:defRPr/>
            </a:pPr>
            <a:r>
              <a:rPr lang="en-US" sz="5400" i="1" smtClean="0"/>
              <a:t>“I don’t care who you talk to!” screamed Sarah to West. “I just wish I had never met you!”</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dirty="0" smtClean="0"/>
              <a:t>11. Man vs. ?</a:t>
            </a:r>
          </a:p>
        </p:txBody>
      </p:sp>
      <p:sp>
        <p:nvSpPr>
          <p:cNvPr id="52227" name="Rectangle 3"/>
          <p:cNvSpPr>
            <a:spLocks noGrp="1" noChangeArrowheads="1"/>
          </p:cNvSpPr>
          <p:nvPr>
            <p:ph type="body" idx="1"/>
          </p:nvPr>
        </p:nvSpPr>
        <p:spPr/>
        <p:txBody>
          <a:bodyPr/>
          <a:lstStyle/>
          <a:p>
            <a:pPr algn="ctr" eaLnBrk="1" hangingPunct="1">
              <a:buFont typeface="Wingdings" pitchFamily="2" charset="2"/>
              <a:buNone/>
              <a:defRPr/>
            </a:pPr>
            <a:r>
              <a:rPr lang="en-US" sz="4400" i="1" smtClean="0"/>
              <a:t>After the light in the cave was completely gone Tom began to stumble through the cave blindly cutting his hands on what appeared to be sharp rocks.</a:t>
            </a:r>
            <a:r>
              <a:rPr lang="en-US" sz="4400" smtClean="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dirty="0" smtClean="0"/>
              <a:t>12. Man vs. ?</a:t>
            </a:r>
          </a:p>
        </p:txBody>
      </p:sp>
      <p:sp>
        <p:nvSpPr>
          <p:cNvPr id="54275" name="Rectangle 3"/>
          <p:cNvSpPr>
            <a:spLocks noGrp="1" noChangeArrowheads="1"/>
          </p:cNvSpPr>
          <p:nvPr>
            <p:ph type="body" idx="1"/>
          </p:nvPr>
        </p:nvSpPr>
        <p:spPr/>
        <p:txBody>
          <a:bodyPr/>
          <a:lstStyle/>
          <a:p>
            <a:pPr algn="ctr" eaLnBrk="1" hangingPunct="1">
              <a:buFont typeface="Wingdings" pitchFamily="2" charset="2"/>
              <a:buNone/>
              <a:defRPr/>
            </a:pPr>
            <a:r>
              <a:rPr lang="en-US" sz="4400" i="1" dirty="0" smtClean="0"/>
              <a:t>Tom found a dry spot to sit down in the dark and began to feel guilty over an argument he had had earlier in the day with his mother in which he had said, “I hope I never see you again!”</a:t>
            </a:r>
            <a:r>
              <a:rPr lang="en-US" sz="4400" dirty="0" smtClean="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US" dirty="0" smtClean="0"/>
              <a:t>13. Man vs. ?</a:t>
            </a:r>
          </a:p>
        </p:txBody>
      </p:sp>
      <p:sp>
        <p:nvSpPr>
          <p:cNvPr id="56323" name="Rectangle 3"/>
          <p:cNvSpPr>
            <a:spLocks noGrp="1" noChangeArrowheads="1"/>
          </p:cNvSpPr>
          <p:nvPr>
            <p:ph type="body" idx="1"/>
          </p:nvPr>
        </p:nvSpPr>
        <p:spPr/>
        <p:txBody>
          <a:bodyPr/>
          <a:lstStyle/>
          <a:p>
            <a:pPr algn="ctr" eaLnBrk="1" hangingPunct="1">
              <a:buFont typeface="Wingdings" pitchFamily="2" charset="2"/>
              <a:buNone/>
              <a:defRPr/>
            </a:pPr>
            <a:r>
              <a:rPr lang="en-US" sz="3600" i="1" dirty="0" smtClean="0"/>
              <a:t>Tom’s mother was upset that he wanted to skip going to college in order to go exploring  in all of the world’s greatest caves before he turned thirty. Tom didn’t understand what the big deal was and wanted to run his own life.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Protagonist</a:t>
            </a:r>
            <a:endParaRPr lang="en-US" dirty="0"/>
          </a:p>
        </p:txBody>
      </p:sp>
      <p:sp>
        <p:nvSpPr>
          <p:cNvPr id="3" name="Content Placeholder 2"/>
          <p:cNvSpPr>
            <a:spLocks noGrp="1"/>
          </p:cNvSpPr>
          <p:nvPr>
            <p:ph idx="1"/>
          </p:nvPr>
        </p:nvSpPr>
        <p:spPr/>
        <p:txBody>
          <a:bodyPr/>
          <a:lstStyle/>
          <a:p>
            <a:pPr>
              <a:defRPr/>
            </a:pPr>
            <a:r>
              <a:rPr lang="en-US" dirty="0" smtClean="0"/>
              <a:t>The </a:t>
            </a:r>
            <a:r>
              <a:rPr lang="en-US" i="1" u="sng" dirty="0" smtClean="0"/>
              <a:t>main </a:t>
            </a:r>
            <a:r>
              <a:rPr lang="en-US" dirty="0" smtClean="0"/>
              <a:t>character</a:t>
            </a:r>
          </a:p>
          <a:p>
            <a:pPr>
              <a:defRPr/>
            </a:pPr>
            <a:endParaRPr lang="en-US" dirty="0" smtClean="0"/>
          </a:p>
          <a:p>
            <a:pPr>
              <a:defRPr/>
            </a:pPr>
            <a:endParaRPr lang="en-US" dirty="0"/>
          </a:p>
        </p:txBody>
      </p:sp>
      <p:pic>
        <p:nvPicPr>
          <p:cNvPr id="5124" name="Picture 3" descr="harry potter.bmp"/>
          <p:cNvPicPr>
            <a:picLocks noChangeAspect="1"/>
          </p:cNvPicPr>
          <p:nvPr/>
        </p:nvPicPr>
        <p:blipFill>
          <a:blip r:embed="rId2" cstate="print"/>
          <a:srcRect/>
          <a:stretch>
            <a:fillRect/>
          </a:stretch>
        </p:blipFill>
        <p:spPr bwMode="auto">
          <a:xfrm>
            <a:off x="3505200" y="2514600"/>
            <a:ext cx="2438400" cy="324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Antagonist</a:t>
            </a:r>
            <a:endParaRPr lang="en-US" dirty="0"/>
          </a:p>
        </p:txBody>
      </p:sp>
      <p:sp>
        <p:nvSpPr>
          <p:cNvPr id="3" name="Content Placeholder 2"/>
          <p:cNvSpPr>
            <a:spLocks noGrp="1"/>
          </p:cNvSpPr>
          <p:nvPr>
            <p:ph idx="1"/>
          </p:nvPr>
        </p:nvSpPr>
        <p:spPr/>
        <p:txBody>
          <a:bodyPr/>
          <a:lstStyle/>
          <a:p>
            <a:pPr algn="ctr">
              <a:defRPr/>
            </a:pPr>
            <a:r>
              <a:rPr lang="en-US" dirty="0" smtClean="0"/>
              <a:t>The character in </a:t>
            </a:r>
            <a:r>
              <a:rPr lang="en-US" i="1" u="sng" dirty="0" smtClean="0"/>
              <a:t>conflict</a:t>
            </a:r>
            <a:r>
              <a:rPr lang="en-US" dirty="0" smtClean="0"/>
              <a:t> with the main character</a:t>
            </a:r>
          </a:p>
          <a:p>
            <a:pPr>
              <a:buFont typeface="Wingdings" pitchFamily="2" charset="2"/>
              <a:buNone/>
              <a:defRPr/>
            </a:pPr>
            <a:endParaRPr lang="en-US" dirty="0" smtClean="0"/>
          </a:p>
          <a:p>
            <a:pPr>
              <a:defRPr/>
            </a:pPr>
            <a:endParaRPr lang="en-US" dirty="0"/>
          </a:p>
        </p:txBody>
      </p:sp>
      <p:pic>
        <p:nvPicPr>
          <p:cNvPr id="6148" name="Picture 3" descr="joker.bmp"/>
          <p:cNvPicPr>
            <a:picLocks noChangeAspect="1"/>
          </p:cNvPicPr>
          <p:nvPr/>
        </p:nvPicPr>
        <p:blipFill>
          <a:blip r:embed="rId2" cstate="print"/>
          <a:srcRect/>
          <a:stretch>
            <a:fillRect/>
          </a:stretch>
        </p:blipFill>
        <p:spPr bwMode="auto">
          <a:xfrm>
            <a:off x="2743200" y="2971800"/>
            <a:ext cx="2667000" cy="2586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dirty="0" smtClean="0"/>
              <a:t>External</a:t>
            </a:r>
          </a:p>
        </p:txBody>
      </p:sp>
      <p:sp>
        <p:nvSpPr>
          <p:cNvPr id="8196" name="Rectangle 4"/>
          <p:cNvSpPr>
            <a:spLocks noGrp="1" noChangeArrowheads="1"/>
          </p:cNvSpPr>
          <p:nvPr>
            <p:ph type="body" sz="half" idx="1"/>
          </p:nvPr>
        </p:nvSpPr>
        <p:spPr>
          <a:xfrm>
            <a:off x="609600" y="1524000"/>
            <a:ext cx="7162800" cy="4606925"/>
          </a:xfrm>
        </p:spPr>
        <p:txBody>
          <a:bodyPr/>
          <a:lstStyle/>
          <a:p>
            <a:pPr algn="ctr" eaLnBrk="1" hangingPunct="1">
              <a:buFont typeface="Wingdings" pitchFamily="2" charset="2"/>
              <a:buNone/>
              <a:defRPr/>
            </a:pPr>
            <a:r>
              <a:rPr lang="en-US" sz="2400" dirty="0" smtClean="0"/>
              <a:t>External Conflict takes place </a:t>
            </a:r>
            <a:r>
              <a:rPr lang="en-US" sz="2400" i="1" u="sng" dirty="0" smtClean="0"/>
              <a:t>outside </a:t>
            </a:r>
            <a:r>
              <a:rPr lang="en-US" sz="2400" dirty="0" smtClean="0"/>
              <a:t>of the body</a:t>
            </a:r>
          </a:p>
        </p:txBody>
      </p:sp>
      <p:pic>
        <p:nvPicPr>
          <p:cNvPr id="7172" name="Picture 9" descr="MP900442223[1]"/>
          <p:cNvPicPr>
            <a:picLocks noChangeAspect="1" noChangeArrowheads="1"/>
          </p:cNvPicPr>
          <p:nvPr/>
        </p:nvPicPr>
        <p:blipFill>
          <a:blip r:embed="rId3" cstate="print"/>
          <a:srcRect/>
          <a:stretch>
            <a:fillRect/>
          </a:stretch>
        </p:blipFill>
        <p:spPr bwMode="auto">
          <a:xfrm>
            <a:off x="2438400" y="2667000"/>
            <a:ext cx="3814763" cy="254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mtClean="0"/>
              <a:t>External </a:t>
            </a:r>
          </a:p>
        </p:txBody>
      </p:sp>
      <p:sp>
        <p:nvSpPr>
          <p:cNvPr id="10243" name="Rectangle 3"/>
          <p:cNvSpPr>
            <a:spLocks noGrp="1" noChangeArrowheads="1"/>
          </p:cNvSpPr>
          <p:nvPr>
            <p:ph type="body" idx="1"/>
          </p:nvPr>
        </p:nvSpPr>
        <p:spPr/>
        <p:txBody>
          <a:bodyPr/>
          <a:lstStyle/>
          <a:p>
            <a:pPr algn="ctr" eaLnBrk="1" hangingPunct="1">
              <a:buFont typeface="Wingdings" pitchFamily="2" charset="2"/>
              <a:buNone/>
              <a:defRPr/>
            </a:pPr>
            <a:endParaRPr lang="en-US" sz="6000" smtClean="0"/>
          </a:p>
          <a:p>
            <a:pPr algn="ctr" eaLnBrk="1" hangingPunct="1">
              <a:buFont typeface="Wingdings" pitchFamily="2" charset="2"/>
              <a:buNone/>
              <a:defRPr/>
            </a:pPr>
            <a:r>
              <a:rPr lang="en-US" sz="6000" smtClean="0"/>
              <a:t>There are three types of external conflict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274638"/>
            <a:ext cx="8229600" cy="1143000"/>
          </a:xfrm>
        </p:spPr>
        <p:txBody>
          <a:bodyPr/>
          <a:lstStyle/>
          <a:p>
            <a:pPr eaLnBrk="1" hangingPunct="1">
              <a:defRPr/>
            </a:pPr>
            <a:r>
              <a:rPr lang="en-US" dirty="0"/>
              <a:t>Man vs. </a:t>
            </a:r>
            <a:r>
              <a:rPr lang="en-US" i="1" u="sng" dirty="0"/>
              <a:t>Man</a:t>
            </a:r>
          </a:p>
        </p:txBody>
      </p:sp>
      <p:sp>
        <p:nvSpPr>
          <p:cNvPr id="9219" name="Rectangle 3"/>
          <p:cNvSpPr>
            <a:spLocks noGrp="1" noChangeArrowheads="1"/>
          </p:cNvSpPr>
          <p:nvPr>
            <p:ph type="body" sz="half" idx="4294967295"/>
          </p:nvPr>
        </p:nvSpPr>
        <p:spPr>
          <a:xfrm>
            <a:off x="990600" y="1600200"/>
            <a:ext cx="6324600" cy="4525963"/>
          </a:xfrm>
        </p:spPr>
        <p:txBody>
          <a:bodyPr/>
          <a:lstStyle/>
          <a:p>
            <a:pPr algn="ctr" eaLnBrk="1" hangingPunct="1">
              <a:buFontTx/>
              <a:buNone/>
              <a:defRPr/>
            </a:pPr>
            <a:r>
              <a:rPr lang="en-US" sz="2800" dirty="0"/>
              <a:t>The </a:t>
            </a:r>
            <a:r>
              <a:rPr lang="en-US" sz="2800" dirty="0" smtClean="0"/>
              <a:t>struggle </a:t>
            </a:r>
            <a:r>
              <a:rPr lang="en-US" sz="2800" dirty="0"/>
              <a:t>is between two or more characters in the story.</a:t>
            </a:r>
          </a:p>
          <a:p>
            <a:pPr algn="ctr" eaLnBrk="1" hangingPunct="1">
              <a:buFontTx/>
              <a:buNone/>
              <a:defRPr/>
            </a:pPr>
            <a:endParaRPr lang="en-US" sz="2800" dirty="0"/>
          </a:p>
          <a:p>
            <a:pPr algn="ctr" eaLnBrk="1" hangingPunct="1">
              <a:buFontTx/>
              <a:buNone/>
              <a:defRPr/>
            </a:pPr>
            <a:endParaRPr lang="en-US" sz="2800" dirty="0"/>
          </a:p>
        </p:txBody>
      </p:sp>
      <p:pic>
        <p:nvPicPr>
          <p:cNvPr id="9220" name="Picture 8" descr="PCDMC"/>
          <p:cNvPicPr>
            <a:picLocks noGrp="1" noChangeAspect="1" noChangeArrowheads="1"/>
          </p:cNvPicPr>
          <p:nvPr>
            <p:ph sz="half" idx="4294967295"/>
          </p:nvPr>
        </p:nvPicPr>
        <p:blipFill>
          <a:blip r:embed="rId3" cstate="print"/>
          <a:srcRect/>
          <a:stretch>
            <a:fillRect/>
          </a:stretch>
        </p:blipFill>
        <p:spPr>
          <a:xfrm>
            <a:off x="381000" y="2590800"/>
            <a:ext cx="3124200" cy="2078038"/>
          </a:xfrm>
        </p:spPr>
      </p:pic>
      <p:pic>
        <p:nvPicPr>
          <p:cNvPr id="9221" name="Picture 13" descr="peter-pan-dvd-300a021507"/>
          <p:cNvPicPr>
            <a:picLocks noChangeAspect="1" noChangeArrowheads="1"/>
          </p:cNvPicPr>
          <p:nvPr/>
        </p:nvPicPr>
        <p:blipFill>
          <a:blip r:embed="rId4" cstate="print"/>
          <a:srcRect/>
          <a:stretch>
            <a:fillRect/>
          </a:stretch>
        </p:blipFill>
        <p:spPr bwMode="auto">
          <a:xfrm>
            <a:off x="2438400" y="4419600"/>
            <a:ext cx="2857500" cy="2143125"/>
          </a:xfrm>
          <a:prstGeom prst="rect">
            <a:avLst/>
          </a:prstGeom>
          <a:noFill/>
          <a:ln w="9525">
            <a:noFill/>
            <a:miter lim="800000"/>
            <a:headEnd/>
            <a:tailEnd/>
          </a:ln>
        </p:spPr>
      </p:pic>
      <p:pic>
        <p:nvPicPr>
          <p:cNvPr id="9222" name="Picture 11" descr="cos_duel"/>
          <p:cNvPicPr>
            <a:picLocks noChangeAspect="1" noChangeArrowheads="1"/>
          </p:cNvPicPr>
          <p:nvPr/>
        </p:nvPicPr>
        <p:blipFill>
          <a:blip r:embed="rId5" cstate="print"/>
          <a:srcRect/>
          <a:stretch>
            <a:fillRect/>
          </a:stretch>
        </p:blipFill>
        <p:spPr bwMode="auto">
          <a:xfrm>
            <a:off x="5181600" y="3276600"/>
            <a:ext cx="3505200" cy="2501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down)">
                                      <p:cBhvr>
                                        <p:cTn id="7" dur="580">
                                          <p:stCondLst>
                                            <p:cond delay="0"/>
                                          </p:stCondLst>
                                        </p:cTn>
                                        <p:tgtEl>
                                          <p:spTgt spid="9219">
                                            <p:txEl>
                                              <p:pRg st="0" end="0"/>
                                            </p:txEl>
                                          </p:spTgt>
                                        </p:tgtEl>
                                      </p:cBhvr>
                                    </p:animEffect>
                                    <p:anim calcmode="lin" valueType="num">
                                      <p:cBhvr>
                                        <p:cTn id="8" dur="1822" tmFilter="0,0; 0.14,0.36; 0.43,0.73; 0.71,0.91; 1.0,1.0">
                                          <p:stCondLst>
                                            <p:cond delay="0"/>
                                          </p:stCondLst>
                                        </p:cTn>
                                        <p:tgtEl>
                                          <p:spTgt spid="921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21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21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21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21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9219">
                                            <p:txEl>
                                              <p:pRg st="0" end="0"/>
                                            </p:txEl>
                                          </p:spTgt>
                                        </p:tgtEl>
                                      </p:cBhvr>
                                      <p:to x="100000" y="60000"/>
                                    </p:animScale>
                                    <p:animScale>
                                      <p:cBhvr>
                                        <p:cTn id="14" dur="166" decel="50000">
                                          <p:stCondLst>
                                            <p:cond delay="676"/>
                                          </p:stCondLst>
                                        </p:cTn>
                                        <p:tgtEl>
                                          <p:spTgt spid="9219">
                                            <p:txEl>
                                              <p:pRg st="0" end="0"/>
                                            </p:txEl>
                                          </p:spTgt>
                                        </p:tgtEl>
                                      </p:cBhvr>
                                      <p:to x="100000" y="100000"/>
                                    </p:animScale>
                                    <p:animScale>
                                      <p:cBhvr>
                                        <p:cTn id="15" dur="26">
                                          <p:stCondLst>
                                            <p:cond delay="1312"/>
                                          </p:stCondLst>
                                        </p:cTn>
                                        <p:tgtEl>
                                          <p:spTgt spid="9219">
                                            <p:txEl>
                                              <p:pRg st="0" end="0"/>
                                            </p:txEl>
                                          </p:spTgt>
                                        </p:tgtEl>
                                      </p:cBhvr>
                                      <p:to x="100000" y="80000"/>
                                    </p:animScale>
                                    <p:animScale>
                                      <p:cBhvr>
                                        <p:cTn id="16" dur="166" decel="50000">
                                          <p:stCondLst>
                                            <p:cond delay="1338"/>
                                          </p:stCondLst>
                                        </p:cTn>
                                        <p:tgtEl>
                                          <p:spTgt spid="9219">
                                            <p:txEl>
                                              <p:pRg st="0" end="0"/>
                                            </p:txEl>
                                          </p:spTgt>
                                        </p:tgtEl>
                                      </p:cBhvr>
                                      <p:to x="100000" y="100000"/>
                                    </p:animScale>
                                    <p:animScale>
                                      <p:cBhvr>
                                        <p:cTn id="17" dur="26">
                                          <p:stCondLst>
                                            <p:cond delay="1642"/>
                                          </p:stCondLst>
                                        </p:cTn>
                                        <p:tgtEl>
                                          <p:spTgt spid="9219">
                                            <p:txEl>
                                              <p:pRg st="0" end="0"/>
                                            </p:txEl>
                                          </p:spTgt>
                                        </p:tgtEl>
                                      </p:cBhvr>
                                      <p:to x="100000" y="90000"/>
                                    </p:animScale>
                                    <p:animScale>
                                      <p:cBhvr>
                                        <p:cTn id="18" dur="166" decel="50000">
                                          <p:stCondLst>
                                            <p:cond delay="1668"/>
                                          </p:stCondLst>
                                        </p:cTn>
                                        <p:tgtEl>
                                          <p:spTgt spid="9219">
                                            <p:txEl>
                                              <p:pRg st="0" end="0"/>
                                            </p:txEl>
                                          </p:spTgt>
                                        </p:tgtEl>
                                      </p:cBhvr>
                                      <p:to x="100000" y="100000"/>
                                    </p:animScale>
                                    <p:animScale>
                                      <p:cBhvr>
                                        <p:cTn id="19" dur="26">
                                          <p:stCondLst>
                                            <p:cond delay="1808"/>
                                          </p:stCondLst>
                                        </p:cTn>
                                        <p:tgtEl>
                                          <p:spTgt spid="9219">
                                            <p:txEl>
                                              <p:pRg st="0" end="0"/>
                                            </p:txEl>
                                          </p:spTgt>
                                        </p:tgtEl>
                                      </p:cBhvr>
                                      <p:to x="100000" y="95000"/>
                                    </p:animScale>
                                    <p:animScale>
                                      <p:cBhvr>
                                        <p:cTn id="20" dur="166" decel="50000">
                                          <p:stCondLst>
                                            <p:cond delay="1834"/>
                                          </p:stCondLst>
                                        </p:cTn>
                                        <p:tgtEl>
                                          <p:spTgt spid="9219">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dirty="0" smtClean="0"/>
              <a:t>External</a:t>
            </a:r>
          </a:p>
        </p:txBody>
      </p:sp>
      <p:sp>
        <p:nvSpPr>
          <p:cNvPr id="14339" name="Rectangle 3"/>
          <p:cNvSpPr>
            <a:spLocks noGrp="1" noChangeArrowheads="1"/>
          </p:cNvSpPr>
          <p:nvPr>
            <p:ph type="body" idx="1"/>
          </p:nvPr>
        </p:nvSpPr>
        <p:spPr/>
        <p:txBody>
          <a:bodyPr/>
          <a:lstStyle/>
          <a:p>
            <a:pPr algn="ctr" eaLnBrk="1" hangingPunct="1">
              <a:buFont typeface="Wingdings" pitchFamily="2" charset="2"/>
              <a:buNone/>
              <a:defRPr/>
            </a:pPr>
            <a:r>
              <a:rPr lang="en-US" sz="4800" b="1" dirty="0" smtClean="0"/>
              <a:t>Man vs. </a:t>
            </a:r>
            <a:r>
              <a:rPr lang="en-US" sz="4800" b="1" i="1" u="sng" dirty="0" smtClean="0"/>
              <a:t>Nature</a:t>
            </a:r>
          </a:p>
          <a:p>
            <a:pPr algn="ctr" eaLnBrk="1" hangingPunct="1">
              <a:buFont typeface="Wingdings" pitchFamily="2" charset="2"/>
              <a:buNone/>
              <a:defRPr/>
            </a:pPr>
            <a:r>
              <a:rPr lang="en-US" dirty="0" smtClean="0"/>
              <a:t>This type of conflict pits a story's main character or characters against a natural force such as a flood, predatory animal, or disease epidemic. </a:t>
            </a:r>
          </a:p>
        </p:txBody>
      </p:sp>
      <p:pic>
        <p:nvPicPr>
          <p:cNvPr id="10244" name="Picture 5" descr="MP900400391[1]"/>
          <p:cNvPicPr>
            <a:picLocks noChangeAspect="1" noChangeArrowheads="1"/>
          </p:cNvPicPr>
          <p:nvPr/>
        </p:nvPicPr>
        <p:blipFill>
          <a:blip r:embed="rId3" cstate="print"/>
          <a:srcRect/>
          <a:stretch>
            <a:fillRect/>
          </a:stretch>
        </p:blipFill>
        <p:spPr bwMode="auto">
          <a:xfrm>
            <a:off x="4953000" y="3962400"/>
            <a:ext cx="3902075" cy="2600325"/>
          </a:xfrm>
          <a:prstGeom prst="rect">
            <a:avLst/>
          </a:prstGeom>
          <a:noFill/>
          <a:ln w="9525">
            <a:noFill/>
            <a:miter lim="800000"/>
            <a:headEnd/>
            <a:tailEnd/>
          </a:ln>
        </p:spPr>
      </p:pic>
      <p:pic>
        <p:nvPicPr>
          <p:cNvPr id="10245" name="Picture 6" descr="MC900140563[1]"/>
          <p:cNvPicPr>
            <a:picLocks noChangeAspect="1" noChangeArrowheads="1"/>
          </p:cNvPicPr>
          <p:nvPr/>
        </p:nvPicPr>
        <p:blipFill>
          <a:blip r:embed="rId4" cstate="print"/>
          <a:srcRect/>
          <a:stretch>
            <a:fillRect/>
          </a:stretch>
        </p:blipFill>
        <p:spPr bwMode="auto">
          <a:xfrm>
            <a:off x="1447800" y="3886200"/>
            <a:ext cx="1693863" cy="260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smtClean="0"/>
              <a:t>External</a:t>
            </a:r>
          </a:p>
        </p:txBody>
      </p:sp>
      <p:sp>
        <p:nvSpPr>
          <p:cNvPr id="16387" name="Rectangle 3"/>
          <p:cNvSpPr>
            <a:spLocks noGrp="1" noChangeArrowheads="1"/>
          </p:cNvSpPr>
          <p:nvPr>
            <p:ph type="body" idx="1"/>
          </p:nvPr>
        </p:nvSpPr>
        <p:spPr/>
        <p:txBody>
          <a:bodyPr/>
          <a:lstStyle/>
          <a:p>
            <a:pPr algn="ctr" eaLnBrk="1" hangingPunct="1">
              <a:buFont typeface="Wingdings" pitchFamily="2" charset="2"/>
              <a:buNone/>
              <a:defRPr/>
            </a:pPr>
            <a:r>
              <a:rPr lang="en-US" sz="4400" b="1" dirty="0" smtClean="0"/>
              <a:t>Man Against </a:t>
            </a:r>
            <a:r>
              <a:rPr lang="en-US" sz="4400" b="1" i="1" u="sng" dirty="0" smtClean="0"/>
              <a:t>Society</a:t>
            </a:r>
          </a:p>
          <a:p>
            <a:pPr algn="ctr" eaLnBrk="1" hangingPunct="1">
              <a:buFont typeface="Wingdings" pitchFamily="2" charset="2"/>
              <a:buNone/>
              <a:defRPr/>
            </a:pPr>
            <a:r>
              <a:rPr lang="en-US" dirty="0" smtClean="0"/>
              <a:t>In many stories, the protagonist battles against element of government or culture.</a:t>
            </a:r>
          </a:p>
        </p:txBody>
      </p:sp>
      <p:pic>
        <p:nvPicPr>
          <p:cNvPr id="11268" name="Picture 8" descr="MC910216363[1]"/>
          <p:cNvPicPr>
            <a:picLocks noChangeAspect="1" noChangeArrowheads="1"/>
          </p:cNvPicPr>
          <p:nvPr/>
        </p:nvPicPr>
        <p:blipFill>
          <a:blip r:embed="rId3" cstate="print"/>
          <a:srcRect/>
          <a:stretch>
            <a:fillRect/>
          </a:stretch>
        </p:blipFill>
        <p:spPr bwMode="auto">
          <a:xfrm>
            <a:off x="2971800" y="3657600"/>
            <a:ext cx="3505200" cy="305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DFE30678B2FF54990C27F8C935BC29F" ma:contentTypeVersion="1" ma:contentTypeDescription="Create a new document." ma:contentTypeScope="" ma:versionID="ae7681ccfa6dc3176b6bc41bacc15aa5">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DFED735-03F5-4C0C-BDF0-84336A155DB8}">
  <ds:schemaRefs>
    <ds:schemaRef ds:uri="http://schemas.microsoft.com/sharepoint/v3/contenttype/forms"/>
  </ds:schemaRefs>
</ds:datastoreItem>
</file>

<file path=customXml/itemProps2.xml><?xml version="1.0" encoding="utf-8"?>
<ds:datastoreItem xmlns:ds="http://schemas.openxmlformats.org/officeDocument/2006/customXml" ds:itemID="{A2FAD4E1-D51D-4323-AE06-E33DD7EE10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165446-AAE5-47E5-90E4-70231904ADB6}">
  <ds:schemaRefs>
    <ds:schemaRef ds:uri="http://schemas.microsoft.com/office/2006/metadata/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Maple</Template>
  <TotalTime>97</TotalTime>
  <Words>516</Words>
  <Application>Microsoft Office PowerPoint</Application>
  <PresentationFormat>On-screen Show (4:3)</PresentationFormat>
  <Paragraphs>80</Paragraphs>
  <Slides>28</Slides>
  <Notes>24</Notes>
  <HiddenSlides>2</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Maple</vt:lpstr>
      <vt:lpstr>Literary Conflict </vt:lpstr>
      <vt:lpstr>Conflict</vt:lpstr>
      <vt:lpstr>Protagonist</vt:lpstr>
      <vt:lpstr>Antagonist</vt:lpstr>
      <vt:lpstr>External</vt:lpstr>
      <vt:lpstr>External </vt:lpstr>
      <vt:lpstr>Man vs. Man</vt:lpstr>
      <vt:lpstr>External</vt:lpstr>
      <vt:lpstr>External</vt:lpstr>
      <vt:lpstr>Internal</vt:lpstr>
      <vt:lpstr>Internal</vt:lpstr>
      <vt:lpstr>Man vs. Self</vt:lpstr>
      <vt:lpstr>Internal</vt:lpstr>
      <vt:lpstr>Practice</vt:lpstr>
      <vt:lpstr>1. Man vs. ?</vt:lpstr>
      <vt:lpstr>2. Man vs. ?</vt:lpstr>
      <vt:lpstr>3. Man vs. ?</vt:lpstr>
      <vt:lpstr>4. Man vs. </vt:lpstr>
      <vt:lpstr>5. Man vs. ?</vt:lpstr>
      <vt:lpstr>6. Man vs. ?</vt:lpstr>
      <vt:lpstr>7. Man vs. ?</vt:lpstr>
      <vt:lpstr>Practice</vt:lpstr>
      <vt:lpstr>8. Man vs. ?</vt:lpstr>
      <vt:lpstr>9. Man vs. ?</vt:lpstr>
      <vt:lpstr>10. Man vs. ?</vt:lpstr>
      <vt:lpstr>11. Man vs. ?</vt:lpstr>
      <vt:lpstr>12. Man vs. ?</vt:lpstr>
      <vt:lpstr>13. Man vs.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Literary Conflict</dc:title>
  <dc:creator>kmpotter</dc:creator>
  <cp:lastModifiedBy>Susan</cp:lastModifiedBy>
  <cp:revision>15</cp:revision>
  <dcterms:created xsi:type="dcterms:W3CDTF">2010-08-04T01:21:22Z</dcterms:created>
  <dcterms:modified xsi:type="dcterms:W3CDTF">2014-01-19T14:20:21Z</dcterms:modified>
</cp:coreProperties>
</file>