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9"/>
  </p:notesMasterIdLst>
  <p:handoutMasterIdLst>
    <p:handoutMasterId r:id="rId90"/>
  </p:handoutMasterIdLst>
  <p:sldIdLst>
    <p:sldId id="256" r:id="rId2"/>
    <p:sldId id="369" r:id="rId3"/>
    <p:sldId id="257" r:id="rId4"/>
    <p:sldId id="370" r:id="rId5"/>
    <p:sldId id="371" r:id="rId6"/>
    <p:sldId id="372" r:id="rId7"/>
    <p:sldId id="373" r:id="rId8"/>
    <p:sldId id="374" r:id="rId9"/>
    <p:sldId id="481" r:id="rId10"/>
    <p:sldId id="376" r:id="rId11"/>
    <p:sldId id="377" r:id="rId12"/>
    <p:sldId id="378" r:id="rId13"/>
    <p:sldId id="379" r:id="rId14"/>
    <p:sldId id="482" r:id="rId15"/>
    <p:sldId id="380" r:id="rId16"/>
    <p:sldId id="381" r:id="rId17"/>
    <p:sldId id="382" r:id="rId18"/>
    <p:sldId id="383" r:id="rId19"/>
    <p:sldId id="384" r:id="rId20"/>
    <p:sldId id="483" r:id="rId21"/>
    <p:sldId id="385" r:id="rId22"/>
    <p:sldId id="386" r:id="rId23"/>
    <p:sldId id="387" r:id="rId24"/>
    <p:sldId id="485" r:id="rId25"/>
    <p:sldId id="484" r:id="rId26"/>
    <p:sldId id="389" r:id="rId27"/>
    <p:sldId id="390" r:id="rId28"/>
    <p:sldId id="391" r:id="rId29"/>
    <p:sldId id="392" r:id="rId30"/>
    <p:sldId id="393" r:id="rId31"/>
    <p:sldId id="394" r:id="rId32"/>
    <p:sldId id="395" r:id="rId33"/>
    <p:sldId id="396" r:id="rId34"/>
    <p:sldId id="397" r:id="rId35"/>
    <p:sldId id="486" r:id="rId36"/>
    <p:sldId id="398" r:id="rId37"/>
    <p:sldId id="399" r:id="rId38"/>
    <p:sldId id="487" r:id="rId39"/>
    <p:sldId id="400" r:id="rId40"/>
    <p:sldId id="401" r:id="rId41"/>
    <p:sldId id="402" r:id="rId42"/>
    <p:sldId id="403" r:id="rId43"/>
    <p:sldId id="488" r:id="rId44"/>
    <p:sldId id="404" r:id="rId45"/>
    <p:sldId id="405" r:id="rId46"/>
    <p:sldId id="406" r:id="rId47"/>
    <p:sldId id="407" r:id="rId48"/>
    <p:sldId id="408" r:id="rId49"/>
    <p:sldId id="409" r:id="rId50"/>
    <p:sldId id="489" r:id="rId51"/>
    <p:sldId id="411" r:id="rId52"/>
    <p:sldId id="412" r:id="rId53"/>
    <p:sldId id="415" r:id="rId54"/>
    <p:sldId id="416" r:id="rId55"/>
    <p:sldId id="490" r:id="rId56"/>
    <p:sldId id="419" r:id="rId57"/>
    <p:sldId id="420" r:id="rId58"/>
    <p:sldId id="421" r:id="rId59"/>
    <p:sldId id="422" r:id="rId60"/>
    <p:sldId id="491" r:id="rId61"/>
    <p:sldId id="423" r:id="rId62"/>
    <p:sldId id="424" r:id="rId63"/>
    <p:sldId id="425" r:id="rId64"/>
    <p:sldId id="426" r:id="rId65"/>
    <p:sldId id="427" r:id="rId66"/>
    <p:sldId id="428" r:id="rId67"/>
    <p:sldId id="429" r:id="rId68"/>
    <p:sldId id="431" r:id="rId69"/>
    <p:sldId id="432" r:id="rId70"/>
    <p:sldId id="492" r:id="rId71"/>
    <p:sldId id="433" r:id="rId72"/>
    <p:sldId id="434" r:id="rId73"/>
    <p:sldId id="493" r:id="rId74"/>
    <p:sldId id="435" r:id="rId75"/>
    <p:sldId id="436" r:id="rId76"/>
    <p:sldId id="437" r:id="rId77"/>
    <p:sldId id="438" r:id="rId78"/>
    <p:sldId id="439" r:id="rId79"/>
    <p:sldId id="440" r:id="rId80"/>
    <p:sldId id="441" r:id="rId81"/>
    <p:sldId id="442" r:id="rId82"/>
    <p:sldId id="494" r:id="rId83"/>
    <p:sldId id="443" r:id="rId84"/>
    <p:sldId id="495" r:id="rId85"/>
    <p:sldId id="444" r:id="rId86"/>
    <p:sldId id="445" r:id="rId87"/>
    <p:sldId id="446" r:id="rId8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3" autoAdjust="0"/>
    <p:restoredTop sz="94690" autoAdjust="0"/>
  </p:normalViewPr>
  <p:slideViewPr>
    <p:cSldViewPr>
      <p:cViewPr varScale="1">
        <p:scale>
          <a:sx n="71" d="100"/>
          <a:sy n="71" d="100"/>
        </p:scale>
        <p:origin x="-4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2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60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3905A-B041-49F6-A76D-758D340D9714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C6334-1E54-4AA8-ABEE-F541E0B5F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C72DD-D08B-4398-BCDD-1E64D4B965A3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58615-D8B1-467F-BA13-782BB6C529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58615-D8B1-467F-BA13-782BB6C529A2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143000"/>
            <a:ext cx="7467600" cy="1470025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0480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53312-E9C6-47E8-9264-176809245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2134C-CF2F-46E0-BA56-22326D530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74638"/>
            <a:ext cx="53340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05E5D-8376-41B5-8B7E-EE48E67EE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56034-9D66-4E08-8350-8234A32AFE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3F8CD-2B94-47E8-A5CE-680F68964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82CE1-2E7E-4C2F-9ED4-8EA64D03F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F5BB5-F537-4AD0-86BE-8C4F03044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80245-82C8-4FC6-A6F8-DD91C7C5B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396A0-1552-42E2-8732-2AB6B4859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7AC4F-D4FA-4412-A423-B76326DD4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FC535-B3E2-4D48-9A89-E5DCE22001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74638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239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245225"/>
            <a:ext cx="1905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B65182A-73D2-4903-A0E5-767F39154F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search.yahoo.com/images/view;_ylt=A0PDoKwTBn5Q0HEApfGJzbkF;_ylu=X3oDMTBlMTQ4cGxyBHNlYwNzcgRzbGsDaW1n?back=http://images.search.yahoo.com/search/images?p=birchbark+tree&amp;ni=44&amp;tab=organic&amp;ri=1&amp;w=550&amp;h=367&amp;imgurl=www.aurora.edu/images/museum/birchbark.jpeg&amp;rurl=http://www.aurora.edu/museum/pretour.html&amp;size=107.7+KB&amp;name=birch+bark+the+birch+bark+tree+is+native+to+the+northeast+woodlands+...&amp;p=birchbark+tree&amp;oid=c62372fcd71a3f80b782c63786b2663e&amp;fr2=&amp;fr=&amp;rw=birch+bark+tree&amp;tt=birch+bark+the+birch+bark+tree+is+native+to+the+northeast+woodlands+...&amp;b=0&amp;ni=44&amp;no=1&amp;ts=&amp;tab=organic&amp;sigr=119dh5usn&amp;sigb=12kl5s9sa&amp;sigi=11b9gg1bj&amp;.crumb=fiGozvF7r/.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search.yahoo.com/images/view;_ylt=A0PDoYDfCH5QGwgABMCJzbkF;_ylu=X3oDMTBlMTQ4cGxyBHNlYwNzcgRzbGsDaW1n?back=http://images.search.yahoo.com/search/images?p=makuk&amp;n=30&amp;ei=utf-8&amp;y=Search&amp;tab=organic&amp;ri=3&amp;w=3264&amp;h=2448&amp;imgurl=www.adirondackfolkschool.org/wp-content/uploads/2010/03/Makuk.jpg&amp;rurl=http://www.adirondackfolkschool.org/index.php/courses/by-theme/baskerty/&amp;size=926.7+KB&amp;name=Makuk&amp;p=makuk&amp;oid=a55277fdf4699bdb790722b90de6f69b&amp;fr2=&amp;fr=&amp;tt=Makuk&amp;b=0&amp;ni=48&amp;no=3&amp;ts=&amp;tab=organic&amp;sigr=128c2epq2&amp;sigb=12s5esslm&amp;sigi=1211idigk&amp;.crumb=fiGozvF7r/.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//upload.wikimedia.org/wikipedia/commons/e/ec/Voyageur_canoe.jpg" TargetMode="Externa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images.search.yahoo.com/images/view;_ylt=A0PDoQ17G35QfhMAsgmJzbkF;_ylu=X3oDMTBlMTQ4cGxyBHNlYwNzcgRzbGsDaW1n?back=http://images.search.yahoo.com/search/images?p=toboggan&amp;n=30&amp;ei=utf-8&amp;y=Search&amp;tab=organic&amp;ri=5&amp;w=220&amp;h=220&amp;imgurl=www.apnmag.com/winter_2007/toboggan.jpg&amp;rurl=http://www.apnmag.com/winter_2007/costellosledding.php&amp;size=5+KB&amp;name=The+classic+toboggan&amp;p=toboggan&amp;oid=a77bcb74586967f44a9c38774d312f96&amp;fr2=&amp;fr=&amp;tt=The+classic+toboggan&amp;b=0&amp;ni=44&amp;no=5&amp;ts=&amp;tab=organic&amp;sigr=11mup90dj&amp;sigb=12vctdt3q&amp;sigi=117rmi8j8&amp;.crumb=fiGozvF7r/." TargetMode="Externa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search.yahoo.com/images/view;_ylt=A0PDoQ2tG35Q93oADt2JzbkF;_ylu=X3oDMTBlMTQ4cGxyBHNlYwNzcgRzbGsDaW1n?back=http://images.search.yahoo.com/search/images?p=intricate&amp;n=30&amp;ei=utf-8&amp;y=Search&amp;tab=organic&amp;ri=36&amp;w=380&amp;h=380&amp;imgurl=i.istockimg.com/file_thumbview_approve/733091/2/stock-illustration-733091-intricate-maze.jpg&amp;rurl=http://www.istockphoto.com/stock-illustration-733091-intricate-maze.php&amp;size=91.5+KB&amp;name=Intricate+Maze+Royalty+Free+Stock+Vector+Art+Illustration&amp;p=intricate&amp;oid=b6ffb2630ec2d041090b084e4d9c3ccf&amp;fr2=&amp;fr=&amp;tt=Intricate+Maze+Royalty+Free+Stock+Vector+Art+Illustration&amp;b=31&amp;ni=48&amp;no=36&amp;ts=&amp;tab=organic&amp;sigr=127pvsjp7&amp;sigb=131knha28&amp;sigi=12scee939&amp;.crumb=fiGozvF7r/.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en.wikipedia.org/wiki/File:Hemorrhagic_smallpox.jpg" TargetMode="Externa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//upload.wikimedia.org/wikipedia/commons/f/f5/House_Sparrow_mar08.jpg" TargetMode="Externa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6.jpe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7" Type="http://schemas.openxmlformats.org/officeDocument/2006/relationships/image" Target="../media/image8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gif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The </a:t>
            </a:r>
            <a:r>
              <a:rPr lang="en-US" cap="small" dirty="0" err="1" smtClean="0">
                <a:latin typeface="Adobe Garamond Pro Bold" pitchFamily="18" charset="0"/>
              </a:rPr>
              <a:t>Birchbark</a:t>
            </a:r>
            <a:r>
              <a:rPr lang="en-US" cap="small" dirty="0" smtClean="0">
                <a:latin typeface="Adobe Garamond Pro Bold" pitchFamily="18" charset="0"/>
              </a:rPr>
              <a:t> House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cap="small" dirty="0" smtClean="0">
                <a:latin typeface="Adobe Garamond Pro Bold" pitchFamily="18" charset="0"/>
              </a:rPr>
              <a:t>by Louise </a:t>
            </a:r>
            <a:r>
              <a:rPr lang="en-US" cap="small" dirty="0" err="1" smtClean="0">
                <a:latin typeface="Adobe Garamond Pro Bold" pitchFamily="18" charset="0"/>
              </a:rPr>
              <a:t>Erdrich</a:t>
            </a:r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Vocabulary</a:t>
            </a:r>
          </a:p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J. Humble 2012</a:t>
            </a:r>
            <a:endParaRPr 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err="1" smtClean="0">
                <a:latin typeface="Adobe Garamond Pro Bold" pitchFamily="18" charset="0"/>
              </a:rPr>
              <a:t>Birchbark</a:t>
            </a:r>
            <a:r>
              <a:rPr lang="en-US" cap="small" dirty="0" smtClean="0">
                <a:latin typeface="Adobe Garamond Pro Bold" pitchFamily="18" charset="0"/>
              </a:rPr>
              <a:t/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Strong, water-resistant cardboard-like bark which is easily sewn, cut, and bent</a:t>
            </a:r>
            <a:endParaRPr lang="en-US" dirty="0" smtClean="0"/>
          </a:p>
        </p:txBody>
      </p:sp>
      <p:pic>
        <p:nvPicPr>
          <p:cNvPr id="12291" name="Picture 4" descr="http://thumbs.ifood.tv/files/images/editor/images/birch-b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752600"/>
            <a:ext cx="571500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6" descr="http://ts3.mm.bing.net/th?id=I.4928969642411630&amp;pid=15.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600200"/>
            <a:ext cx="35433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Lake Superior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largest of the 5 Great Lakes</a:t>
            </a:r>
            <a:endParaRPr lang="en-US" dirty="0" smtClean="0"/>
          </a:p>
        </p:txBody>
      </p:sp>
      <p:pic>
        <p:nvPicPr>
          <p:cNvPr id="13315" name="Picture 4" descr="http://www1.american.edu/TED/images4/g_lak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828800"/>
            <a:ext cx="564832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1447800" y="2057400"/>
            <a:ext cx="2743200" cy="914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Awl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long pointed spike</a:t>
            </a:r>
            <a:endParaRPr lang="en-US" dirty="0" smtClean="0"/>
          </a:p>
        </p:txBody>
      </p:sp>
      <p:pic>
        <p:nvPicPr>
          <p:cNvPr id="14339" name="Picture 4" descr="http://rmsboulder.com/images/products/detail/AW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600200"/>
            <a:ext cx="4572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http://p2.la-img.com/377/9835/2133286_3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752600"/>
            <a:ext cx="3733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err="1" smtClean="0">
                <a:latin typeface="Adobe Garamond Pro Bold" pitchFamily="18" charset="0"/>
              </a:rPr>
              <a:t>Makuk</a:t>
            </a:r>
            <a:r>
              <a:rPr lang="en-US" cap="small" dirty="0" smtClean="0">
                <a:latin typeface="Adobe Garamond Pro Bold" pitchFamily="18" charset="0"/>
              </a:rPr>
              <a:t/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err="1" smtClean="0">
                <a:latin typeface="Adobe Garamond Pro Bold" pitchFamily="18" charset="0"/>
              </a:rPr>
              <a:t>birchbark</a:t>
            </a:r>
            <a:r>
              <a:rPr lang="en-US" sz="2400" cap="small" dirty="0" smtClean="0">
                <a:latin typeface="Adobe Garamond Pro Bold" pitchFamily="18" charset="0"/>
              </a:rPr>
              <a:t> container</a:t>
            </a:r>
            <a:endParaRPr lang="en-US" dirty="0" smtClean="0"/>
          </a:p>
        </p:txBody>
      </p:sp>
      <p:pic>
        <p:nvPicPr>
          <p:cNvPr id="15363" name="Picture 6" descr="http://ts1.mm.bing.net/th?id=I.4546786298169376&amp;pid=15.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00025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en-US" cap="small" dirty="0" smtClean="0">
                <a:latin typeface="Adobe Garamond Pro" pitchFamily="18" charset="0"/>
              </a:rPr>
              <a:t>Chapter 2</a:t>
            </a:r>
            <a:br>
              <a:rPr lang="en-US" cap="small" dirty="0" smtClean="0">
                <a:latin typeface="Adobe Garamond Pro" pitchFamily="18" charset="0"/>
              </a:rPr>
            </a:br>
            <a:r>
              <a:rPr lang="en-US" cap="small" dirty="0" smtClean="0">
                <a:latin typeface="Adobe Garamond Pro" pitchFamily="18" charset="0"/>
              </a:rPr>
              <a:t>The Return</a:t>
            </a:r>
            <a:br>
              <a:rPr lang="en-US" cap="small" dirty="0" smtClean="0">
                <a:latin typeface="Adobe Garamond Pro" pitchFamily="18" charset="0"/>
              </a:rPr>
            </a:br>
            <a:r>
              <a:rPr lang="en-US" cap="small" dirty="0" smtClean="0">
                <a:latin typeface="Adobe Garamond Pro" pitchFamily="18" charset="0"/>
              </a:rPr>
              <a:t>Summer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plunder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to take wrongly</a:t>
            </a:r>
            <a:endParaRPr lang="en-US" dirty="0" smtClean="0"/>
          </a:p>
        </p:txBody>
      </p:sp>
      <p:pic>
        <p:nvPicPr>
          <p:cNvPr id="17411" name="Picture 4" descr="http://ts2.mm.bing.net/th?id=I.4949770141107001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676400"/>
            <a:ext cx="4572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Pell-mell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reckless hurried manner</a:t>
            </a:r>
            <a:endParaRPr lang="en-US" dirty="0" smtClean="0"/>
          </a:p>
        </p:txBody>
      </p:sp>
      <p:pic>
        <p:nvPicPr>
          <p:cNvPr id="18435" name="Picture 4" descr="http://www.nuthousepunks.com/blog/wp-content/uploads/2012/02/hurried-rabbit-300x2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905000"/>
            <a:ext cx="44037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/>
              </a:rPr>
              <a:t>mock</a:t>
            </a:r>
            <a:br>
              <a:rPr lang="en-US" cap="small" dirty="0" smtClean="0">
                <a:latin typeface="Adobe Garamond Pro Bold"/>
              </a:rPr>
            </a:br>
            <a:r>
              <a:rPr lang="en-US" sz="2400" cap="small" dirty="0" smtClean="0">
                <a:latin typeface="Adobe Garamond Pro Bold"/>
              </a:rPr>
              <a:t>mimic; imitate</a:t>
            </a:r>
            <a:endParaRPr lang="en-US" dirty="0" smtClean="0">
              <a:latin typeface="Adobe Garamond Pro Bold"/>
            </a:endParaRPr>
          </a:p>
        </p:txBody>
      </p:sp>
      <p:pic>
        <p:nvPicPr>
          <p:cNvPr id="19459" name="Picture 4" descr="http://ts1.mm.bing.net/th?id=I.4963754557178648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057400"/>
            <a:ext cx="5562600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Sift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to separate wanted items from unwanted items</a:t>
            </a:r>
            <a:endParaRPr lang="en-US" dirty="0" smtClean="0"/>
          </a:p>
        </p:txBody>
      </p:sp>
      <p:pic>
        <p:nvPicPr>
          <p:cNvPr id="20483" name="Picture 4" descr="http://mayblerose.files.wordpress.com/2010/07/sponge-cake-sift-flo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3488" y="1905000"/>
            <a:ext cx="413702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abruptly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quickly</a:t>
            </a:r>
            <a:endParaRPr lang="en-US" dirty="0" smtClean="0"/>
          </a:p>
        </p:txBody>
      </p:sp>
      <p:pic>
        <p:nvPicPr>
          <p:cNvPr id="21507" name="Picture 4" descr="http://activerain.com/image_store/uploads/8/2/6/7/0/ar1215654547076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843088"/>
            <a:ext cx="335280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en-US" cap="small" dirty="0" smtClean="0">
                <a:latin typeface="Adobe Garamond Pro" pitchFamily="18" charset="0"/>
              </a:rPr>
              <a:t>The Girl from Spirit Island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en-US" cap="small" dirty="0" smtClean="0">
                <a:latin typeface="Adobe Garamond Pro" pitchFamily="18" charset="0"/>
              </a:rPr>
              <a:t>Chapter 3</a:t>
            </a:r>
            <a:br>
              <a:rPr lang="en-US" cap="small" dirty="0" smtClean="0">
                <a:latin typeface="Adobe Garamond Pro" pitchFamily="18" charset="0"/>
              </a:rPr>
            </a:br>
            <a:r>
              <a:rPr lang="en-US" cap="small" dirty="0" smtClean="0">
                <a:latin typeface="Adobe Garamond Pro" pitchFamily="18" charset="0"/>
              </a:rPr>
              <a:t>The Return</a:t>
            </a:r>
            <a:br>
              <a:rPr lang="en-US" cap="small" dirty="0" smtClean="0">
                <a:latin typeface="Adobe Garamond Pro" pitchFamily="18" charset="0"/>
              </a:rPr>
            </a:br>
            <a:r>
              <a:rPr lang="en-US" cap="small" dirty="0" smtClean="0">
                <a:latin typeface="Adobe Garamond Pro" pitchFamily="18" charset="0"/>
              </a:rPr>
              <a:t>Summer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err="1" smtClean="0">
                <a:latin typeface="Adobe Garamond Pro Bold" pitchFamily="18" charset="0"/>
              </a:rPr>
              <a:t>tikinagun</a:t>
            </a:r>
            <a:r>
              <a:rPr lang="en-US" cap="small" dirty="0" smtClean="0">
                <a:latin typeface="Adobe Garamond Pro Bold" pitchFamily="18" charset="0"/>
              </a:rPr>
              <a:t/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cradle for a baby</a:t>
            </a:r>
            <a:endParaRPr lang="en-US" dirty="0" smtClean="0"/>
          </a:p>
        </p:txBody>
      </p:sp>
      <p:pic>
        <p:nvPicPr>
          <p:cNvPr id="23555" name="Picture 4" descr="http://ts3.mm.bing.net/th?id=I.4605189247141326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600200"/>
            <a:ext cx="3810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hysterical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uncontrollable emotion</a:t>
            </a:r>
            <a:endParaRPr lang="en-US" dirty="0" smtClean="0"/>
          </a:p>
        </p:txBody>
      </p:sp>
      <p:pic>
        <p:nvPicPr>
          <p:cNvPr id="24579" name="Picture 4" descr="http://ts2.mm.bing.net/th?id=I.4846222776992841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7900" y="1981200"/>
            <a:ext cx="4648200" cy="38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brandished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shake or wave a weapon</a:t>
            </a:r>
            <a:endParaRPr lang="en-US" dirty="0" smtClean="0"/>
          </a:p>
        </p:txBody>
      </p:sp>
      <p:pic>
        <p:nvPicPr>
          <p:cNvPr id="25603" name="Picture 4" descr="http://t2.gstatic.com/images?q=tbn:ANd9GcRb49uF6S1O7rFvUtfXRE_M-5OHNx8fBq921D0WUy0EJNQrKVpbb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828800"/>
            <a:ext cx="3352800" cy="459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scolded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find fault; use harsh language</a:t>
            </a:r>
            <a:endParaRPr lang="en-US" dirty="0" smtClean="0"/>
          </a:p>
        </p:txBody>
      </p:sp>
      <p:pic>
        <p:nvPicPr>
          <p:cNvPr id="27651" name="Picture 2" descr="http://ts3.mm.bing.net/th?id=I.4736499265372638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3050" y="1905000"/>
            <a:ext cx="35179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en-US" cap="small" dirty="0" smtClean="0">
                <a:latin typeface="Adobe Garamond Pro" pitchFamily="18" charset="0"/>
              </a:rPr>
              <a:t>Chapter 4</a:t>
            </a:r>
            <a:br>
              <a:rPr lang="en-US" cap="small" dirty="0" smtClean="0">
                <a:latin typeface="Adobe Garamond Pro" pitchFamily="18" charset="0"/>
              </a:rPr>
            </a:br>
            <a:r>
              <a:rPr lang="en-US" cap="small" dirty="0" err="1" smtClean="0">
                <a:latin typeface="Adobe Garamond Pro" pitchFamily="18" charset="0"/>
              </a:rPr>
              <a:t>Andeg</a:t>
            </a:r>
            <a:r>
              <a:rPr lang="en-US" cap="small" dirty="0" smtClean="0">
                <a:latin typeface="Adobe Garamond Pro" pitchFamily="18" charset="0"/>
              </a:rPr>
              <a:t/>
            </a:r>
            <a:br>
              <a:rPr lang="en-US" cap="small" dirty="0" smtClean="0">
                <a:latin typeface="Adobe Garamond Pro" pitchFamily="18" charset="0"/>
              </a:rPr>
            </a:br>
            <a:r>
              <a:rPr lang="en-US" cap="small" dirty="0" smtClean="0">
                <a:latin typeface="Adobe Garamond Pro" pitchFamily="18" charset="0"/>
              </a:rPr>
              <a:t>Summer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shrewdness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quick; perceptive; discriminating</a:t>
            </a:r>
            <a:endParaRPr lang="en-US" dirty="0" smtClean="0"/>
          </a:p>
        </p:txBody>
      </p:sp>
      <p:pic>
        <p:nvPicPr>
          <p:cNvPr id="29700" name="Picture 4" descr="http://t0.gstatic.com/images?q=tbn:ANd9GcRl5ssPCxlRtp3ChebSHZ8NVzCXzRbJ3kyl--V2KmFWsCY6g9YYa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828800"/>
            <a:ext cx="3352800" cy="43010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Bandolier bag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bag for various items, usually medicine</a:t>
            </a:r>
            <a:endParaRPr lang="en-US" dirty="0" smtClean="0"/>
          </a:p>
        </p:txBody>
      </p:sp>
      <p:pic>
        <p:nvPicPr>
          <p:cNvPr id="30723" name="Picture 4" descr="http://t1.gstatic.com/images?q=tbn:ANd9GcRQVx246t8UB5XbqSVFnUIh3yioOgN9Jk2ekpWD-pPHIIsVZL1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00200"/>
            <a:ext cx="27638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6" descr="http://t2.gstatic.com/images?q=tbn:ANd9GcRkf5pwWlM0mfhSiZCufQf9yQ99I4qRC2idi9QmW7ppI-XTysHg0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804988"/>
            <a:ext cx="14097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ferocious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violently cruel</a:t>
            </a:r>
            <a:endParaRPr lang="en-US" dirty="0" smtClean="0"/>
          </a:p>
        </p:txBody>
      </p:sp>
      <p:pic>
        <p:nvPicPr>
          <p:cNvPr id="31747" name="Picture 4" descr="http://ts3.mm.bing.net/th?id=I.5001464376132026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905000"/>
            <a:ext cx="5384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betraying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to be disloyal</a:t>
            </a:r>
            <a:endParaRPr lang="en-US" dirty="0" smtClean="0"/>
          </a:p>
        </p:txBody>
      </p:sp>
      <p:pic>
        <p:nvPicPr>
          <p:cNvPr id="32771" name="Picture 4" descr="http://ts1.mm.bing.net/th?id=I.4809595326759852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905000"/>
            <a:ext cx="434340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err="1" smtClean="0">
                <a:latin typeface="Adobe Garamond Pro Bold" pitchFamily="18" charset="0"/>
              </a:rPr>
              <a:t>Anishinabe</a:t>
            </a:r>
            <a:r>
              <a:rPr lang="en-US" cap="small" dirty="0" smtClean="0">
                <a:latin typeface="Adobe Garamond Pro Bold" pitchFamily="18" charset="0"/>
              </a:rPr>
              <a:t/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name the members of the </a:t>
            </a:r>
            <a:r>
              <a:rPr lang="en-US" sz="2400" cap="small" dirty="0" err="1" smtClean="0">
                <a:latin typeface="Adobe Garamond Pro Bold" pitchFamily="18" charset="0"/>
              </a:rPr>
              <a:t>Ojibwe</a:t>
            </a:r>
            <a:r>
              <a:rPr lang="en-US" sz="2400" cap="small" dirty="0" smtClean="0">
                <a:latin typeface="Adobe Garamond Pro Bold" pitchFamily="18" charset="0"/>
              </a:rPr>
              <a:t> tribe used to refer to themselves</a:t>
            </a:r>
            <a:endParaRPr lang="en-US" dirty="0" smtClean="0"/>
          </a:p>
        </p:txBody>
      </p:sp>
      <p:pic>
        <p:nvPicPr>
          <p:cNvPr id="5123" name="Picture 2" descr="http://www.zhaxizhuoma.net/IMAGES/PRESENTATIONS/DC-Anishinaabe7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447800"/>
            <a:ext cx="42005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http://www.ojibwe.org/home/images/rez_map/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4113" y="1752600"/>
            <a:ext cx="449421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muck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filth, dirt, or slime</a:t>
            </a:r>
            <a:endParaRPr lang="en-US" dirty="0" smtClean="0"/>
          </a:p>
        </p:txBody>
      </p:sp>
      <p:pic>
        <p:nvPicPr>
          <p:cNvPr id="33795" name="Picture 4" descr="http://ts2.mm.bing.net/th?id=I.4683555215639905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1700" y="2286000"/>
            <a:ext cx="4800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sensation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a feeling through the senses</a:t>
            </a:r>
            <a:endParaRPr lang="en-US" dirty="0" smtClean="0"/>
          </a:p>
        </p:txBody>
      </p:sp>
      <p:pic>
        <p:nvPicPr>
          <p:cNvPr id="34819" name="Picture 8" descr="http://ts2.mm.bing.net/th?id=I.4832508974991205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905000"/>
            <a:ext cx="5410200" cy="41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quarrel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an angry dispute or disagreement</a:t>
            </a:r>
            <a:endParaRPr lang="en-US" dirty="0" smtClean="0"/>
          </a:p>
        </p:txBody>
      </p:sp>
      <p:pic>
        <p:nvPicPr>
          <p:cNvPr id="35843" name="Picture 4" descr="http://ts2.mm.bing.net/th?id=I.4889644889146293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1663" y="1981200"/>
            <a:ext cx="54006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dismay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to alarm or surprise</a:t>
            </a:r>
            <a:endParaRPr lang="en-US" dirty="0" smtClean="0"/>
          </a:p>
        </p:txBody>
      </p:sp>
      <p:pic>
        <p:nvPicPr>
          <p:cNvPr id="36867" name="Picture 6" descr="http://ts4.mm.bing.net/th?id=I.4705064399078051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9350" y="2514600"/>
            <a:ext cx="43053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condemned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unfavorable judgment</a:t>
            </a:r>
            <a:endParaRPr lang="en-US" dirty="0" smtClean="0"/>
          </a:p>
        </p:txBody>
      </p:sp>
      <p:pic>
        <p:nvPicPr>
          <p:cNvPr id="37891" name="Picture 4" descr="http://ts3.mm.bing.net/th?id=I.5012755830932442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2163" y="2133600"/>
            <a:ext cx="50196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en-US" cap="small" dirty="0" smtClean="0">
                <a:latin typeface="Adobe Garamond Pro" pitchFamily="18" charset="0"/>
              </a:rPr>
              <a:t>Chapter 5</a:t>
            </a:r>
            <a:br>
              <a:rPr lang="en-US" cap="small" dirty="0" smtClean="0">
                <a:latin typeface="Adobe Garamond Pro" pitchFamily="18" charset="0"/>
              </a:rPr>
            </a:br>
            <a:r>
              <a:rPr lang="en-US" cap="small" dirty="0" smtClean="0">
                <a:latin typeface="Adobe Garamond Pro" pitchFamily="18" charset="0"/>
              </a:rPr>
              <a:t>Fishtail’s Pipe</a:t>
            </a:r>
            <a:br>
              <a:rPr lang="en-US" cap="small" dirty="0" smtClean="0">
                <a:latin typeface="Adobe Garamond Pro" pitchFamily="18" charset="0"/>
              </a:rPr>
            </a:br>
            <a:r>
              <a:rPr lang="en-US" cap="small" dirty="0" smtClean="0">
                <a:latin typeface="Adobe Garamond Pro" pitchFamily="18" charset="0"/>
              </a:rPr>
              <a:t>Fall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cache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stockpile, reserve, store</a:t>
            </a:r>
            <a:endParaRPr lang="en-US" dirty="0" smtClean="0"/>
          </a:p>
        </p:txBody>
      </p:sp>
      <p:pic>
        <p:nvPicPr>
          <p:cNvPr id="39939" name="Picture 4" descr="http://ts1.mm.bing.net/th?id=I.4819508083032480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0125" y="2286000"/>
            <a:ext cx="46640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clan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group of people</a:t>
            </a:r>
            <a:endParaRPr lang="en-US" dirty="0" smtClean="0"/>
          </a:p>
        </p:txBody>
      </p:sp>
      <p:pic>
        <p:nvPicPr>
          <p:cNvPr id="40963" name="Picture 4" descr="http://ts4.mm.bing.net/th?id=I.4690882434499163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7550" y="1981200"/>
            <a:ext cx="51689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en-US" cap="small" dirty="0" smtClean="0">
                <a:latin typeface="Adobe Garamond Pro" pitchFamily="18" charset="0"/>
              </a:rPr>
              <a:t>Chapter 6</a:t>
            </a:r>
            <a:br>
              <a:rPr lang="en-US" cap="small" dirty="0" smtClean="0">
                <a:latin typeface="Adobe Garamond Pro" pitchFamily="18" charset="0"/>
              </a:rPr>
            </a:br>
            <a:r>
              <a:rPr lang="en-US" cap="small" dirty="0" smtClean="0">
                <a:latin typeface="Adobe Garamond Pro" pitchFamily="18" charset="0"/>
              </a:rPr>
              <a:t>Pinch</a:t>
            </a:r>
            <a:br>
              <a:rPr lang="en-US" cap="small" dirty="0" smtClean="0">
                <a:latin typeface="Adobe Garamond Pro" pitchFamily="18" charset="0"/>
              </a:rPr>
            </a:br>
            <a:r>
              <a:rPr lang="en-US" cap="small" dirty="0" smtClean="0">
                <a:latin typeface="Adobe Garamond Pro" pitchFamily="18" charset="0"/>
              </a:rPr>
              <a:t>Fall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sheaves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a bundle, cluster, or collection</a:t>
            </a:r>
            <a:endParaRPr lang="en-US" dirty="0" smtClean="0"/>
          </a:p>
        </p:txBody>
      </p:sp>
      <p:pic>
        <p:nvPicPr>
          <p:cNvPr id="43011" name="Picture 4" descr="http://ts4.mm.bing.net/th?id=I.4634648404625051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0574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Voyageurs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people who engaged in the transportation of furs by canoe during the fur trade era</a:t>
            </a:r>
            <a:endParaRPr lang="en-US" cap="small" dirty="0" smtClean="0">
              <a:latin typeface="Adobe Garamond Pro Bold" pitchFamily="18" charset="0"/>
            </a:endParaRPr>
          </a:p>
        </p:txBody>
      </p:sp>
      <p:pic>
        <p:nvPicPr>
          <p:cNvPr id="6147" name="Picture 2" descr="File:Voyageur cano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362200"/>
            <a:ext cx="57150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seize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take possession or control of</a:t>
            </a:r>
            <a:endParaRPr lang="en-US" dirty="0" smtClean="0"/>
          </a:p>
        </p:txBody>
      </p:sp>
      <p:pic>
        <p:nvPicPr>
          <p:cNvPr id="44036" name="Picture 4" descr="http://t0.gstatic.com/images?q=tbn:ANd9GcTNvS57ZJ0Jpe2kTy4gMqYP7bmI0JgbILMQxHK0-P_wD-lRMT6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905000"/>
            <a:ext cx="5286528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bannock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a flat cake</a:t>
            </a:r>
            <a:endParaRPr lang="en-US" dirty="0" smtClean="0"/>
          </a:p>
        </p:txBody>
      </p:sp>
      <p:pic>
        <p:nvPicPr>
          <p:cNvPr id="45059" name="Picture 4" descr="http://ts4.mm.bing.net/th?id=I.5038620154923523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4400" y="2209800"/>
            <a:ext cx="4775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vigilance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being watchful</a:t>
            </a:r>
            <a:endParaRPr lang="en-US" dirty="0" smtClean="0"/>
          </a:p>
        </p:txBody>
      </p:sp>
      <p:pic>
        <p:nvPicPr>
          <p:cNvPr id="46083" name="Picture 4" descr="http://ts2.mm.bing.net/th?id=I.4624812959925245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2325" y="2209800"/>
            <a:ext cx="4959350" cy="356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en-US" cap="small" dirty="0" smtClean="0">
                <a:latin typeface="Adobe Garamond Pro" pitchFamily="18" charset="0"/>
              </a:rPr>
              <a:t>Chapter 7</a:t>
            </a:r>
            <a:br>
              <a:rPr lang="en-US" cap="small" dirty="0" smtClean="0">
                <a:latin typeface="Adobe Garamond Pro" pitchFamily="18" charset="0"/>
              </a:rPr>
            </a:br>
            <a:r>
              <a:rPr lang="en-US" cap="small" dirty="0" smtClean="0">
                <a:latin typeface="Adobe Garamond Pro" pitchFamily="18" charset="0"/>
              </a:rPr>
              <a:t>The Move</a:t>
            </a:r>
            <a:br>
              <a:rPr lang="en-US" cap="small" dirty="0" smtClean="0">
                <a:latin typeface="Adobe Garamond Pro" pitchFamily="18" charset="0"/>
              </a:rPr>
            </a:br>
            <a:r>
              <a:rPr lang="en-US" cap="small" dirty="0" smtClean="0">
                <a:latin typeface="Adobe Garamond Pro" pitchFamily="18" charset="0"/>
              </a:rPr>
              <a:t>Fall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parched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to make dry, hot, or thirsty</a:t>
            </a:r>
            <a:endParaRPr lang="en-US" dirty="0" smtClean="0"/>
          </a:p>
        </p:txBody>
      </p:sp>
      <p:pic>
        <p:nvPicPr>
          <p:cNvPr id="48131" name="Picture 4" descr="http://ts2.mm.bing.net/th?id=I.4574265500895121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66888"/>
            <a:ext cx="539115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6" descr="http://t1.gstatic.com/images?q=tbn:ANd9GcSz-0pvU7yt89BJlupbZKsztSDsTopsn_h9tuo-8Q5RBk7dfXG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095625"/>
            <a:ext cx="268605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caulking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to fill or close seams</a:t>
            </a:r>
            <a:endParaRPr lang="en-US" dirty="0" smtClean="0"/>
          </a:p>
        </p:txBody>
      </p:sp>
      <p:pic>
        <p:nvPicPr>
          <p:cNvPr id="49155" name="Picture 4" descr="http://t1.gstatic.com/images?q=tbn:ANd9GcTVpclenm0Odjol6ji8z14chC-jJrQisDmgbhETXvH65NYrxEz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0" y="23622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Lean-to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a shack or shed supported at one side by trees or posts</a:t>
            </a:r>
            <a:endParaRPr lang="en-US" dirty="0" smtClean="0"/>
          </a:p>
        </p:txBody>
      </p:sp>
      <p:pic>
        <p:nvPicPr>
          <p:cNvPr id="50179" name="Picture 4" descr="http://t3.gstatic.com/images?q=tbn:ANd9GcQRyJAjldOEGk547DRUDLtTPwvgW59_SekfcihVO7hXZKE7ZG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5100" y="1828800"/>
            <a:ext cx="3771900" cy="400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agility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ability to think or move quickly</a:t>
            </a:r>
            <a:endParaRPr lang="en-US" dirty="0" smtClean="0"/>
          </a:p>
        </p:txBody>
      </p:sp>
      <p:pic>
        <p:nvPicPr>
          <p:cNvPr id="51203" name="Picture 4" descr="http://t1.gstatic.com/images?q=tbn:ANd9GcSRiJMMkCzPYB305gfRpzbfU68JU-QRdp_P48VL4IvvZrJdIbIH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5050" y="1981200"/>
            <a:ext cx="45339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earnestly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serious purpose or effort</a:t>
            </a:r>
            <a:endParaRPr lang="en-US" dirty="0" smtClean="0"/>
          </a:p>
        </p:txBody>
      </p:sp>
      <p:pic>
        <p:nvPicPr>
          <p:cNvPr id="52227" name="Picture 4" descr="http://t1.gstatic.com/images?q=tbn:ANd9GcS7M3C_EYlWVYFwSlZkKgY6lpe5f--UlXdFVbUwBLTxc29Yzv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5788" y="2057400"/>
            <a:ext cx="54324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hearth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the floor of a fireplace</a:t>
            </a:r>
            <a:endParaRPr lang="en-US" dirty="0" smtClean="0"/>
          </a:p>
        </p:txBody>
      </p:sp>
      <p:pic>
        <p:nvPicPr>
          <p:cNvPr id="53251" name="Picture 4" descr="http://t3.gstatic.com/images?q=tbn:ANd9GcSnUxT9UwMsUpRWc2QTBGyq5QMaPkE4uQ86qC29NORmzZ74hpOk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2025" y="2057400"/>
            <a:ext cx="46799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err="1" smtClean="0">
                <a:latin typeface="Adobe Garamond Pro Bold" pitchFamily="18" charset="0"/>
              </a:rPr>
              <a:t>makazins</a:t>
            </a:r>
            <a:r>
              <a:rPr lang="en-US" cap="small" dirty="0" smtClean="0">
                <a:latin typeface="Adobe Garamond Pro Bold" pitchFamily="18" charset="0"/>
              </a:rPr>
              <a:t> (moccasins)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shoes made of soft skin or leather</a:t>
            </a:r>
            <a:endParaRPr lang="en-US" dirty="0" smtClean="0"/>
          </a:p>
        </p:txBody>
      </p:sp>
      <p:pic>
        <p:nvPicPr>
          <p:cNvPr id="7171" name="Picture 2" descr="http://images.quickblogcast.com/0/4/4/2/5/261718-252440/Moccasins.jpg?a=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1600200"/>
            <a:ext cx="614362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en-US" cap="small" dirty="0" smtClean="0">
                <a:latin typeface="Adobe Garamond Pro" pitchFamily="18" charset="0"/>
              </a:rPr>
              <a:t>Chapter 8</a:t>
            </a:r>
            <a:br>
              <a:rPr lang="en-US" cap="small" dirty="0" smtClean="0">
                <a:latin typeface="Adobe Garamond Pro" pitchFamily="18" charset="0"/>
              </a:rPr>
            </a:br>
            <a:r>
              <a:rPr lang="en-US" cap="small" dirty="0" smtClean="0">
                <a:latin typeface="Adobe Garamond Pro" pitchFamily="18" charset="0"/>
              </a:rPr>
              <a:t>First Snow</a:t>
            </a:r>
            <a:br>
              <a:rPr lang="en-US" cap="small" dirty="0" smtClean="0">
                <a:latin typeface="Adobe Garamond Pro" pitchFamily="18" charset="0"/>
              </a:rPr>
            </a:br>
            <a:r>
              <a:rPr lang="en-US" cap="small" dirty="0" smtClean="0">
                <a:latin typeface="Adobe Garamond Pro" pitchFamily="18" charset="0"/>
              </a:rPr>
              <a:t>Fall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toboggans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long, narrow, flat-bottom sled</a:t>
            </a:r>
            <a:endParaRPr lang="en-US" dirty="0" smtClean="0"/>
          </a:p>
        </p:txBody>
      </p:sp>
      <p:pic>
        <p:nvPicPr>
          <p:cNvPr id="55299" name="Picture 4" descr="http://ts4.mm.bing.net/th?id=H.5034329465619847&amp;pid=15.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209800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intricate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complex; complicated; hard to make;</a:t>
            </a:r>
            <a:endParaRPr lang="en-US" dirty="0" smtClean="0"/>
          </a:p>
        </p:txBody>
      </p:sp>
      <p:pic>
        <p:nvPicPr>
          <p:cNvPr id="56323" name="Picture 4" descr="http://ts4.mm.bing.net/th?id=I.4999355545092711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200"/>
            <a:ext cx="21907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6" descr="http://ts4.mm.bing.net/th?id=I.4687639733666847&amp;pid=15.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0475" y="1885950"/>
            <a:ext cx="298132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8" descr="http://ts4.mm.bing.net/th?id=I.4623575992239355&amp;pid=15.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4343400"/>
            <a:ext cx="28575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10" descr="http://ts2.mm.bing.net/th?id=I.4504360608859501&amp;pid=15.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3886200"/>
            <a:ext cx="28575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treaties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agreement between two or more people or groups</a:t>
            </a:r>
            <a:endParaRPr lang="en-US" dirty="0" smtClean="0"/>
          </a:p>
        </p:txBody>
      </p:sp>
      <p:pic>
        <p:nvPicPr>
          <p:cNvPr id="57347" name="Picture 4" descr="http://ts3.mm.bing.net/th?id=I.4951290581156034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357438"/>
            <a:ext cx="4679950" cy="35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peculiar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strange</a:t>
            </a:r>
            <a:endParaRPr lang="en-US" dirty="0" smtClean="0"/>
          </a:p>
        </p:txBody>
      </p:sp>
      <p:pic>
        <p:nvPicPr>
          <p:cNvPr id="58371" name="Picture 4" descr="http://ts2.mm.bing.net/th?id=I.4592085295957013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6763" y="1524000"/>
            <a:ext cx="50704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en-US" cap="small" dirty="0" smtClean="0">
                <a:latin typeface="Adobe Garamond Pro" pitchFamily="18" charset="0"/>
              </a:rPr>
              <a:t>Chapter 9</a:t>
            </a:r>
            <a:br>
              <a:rPr lang="en-US" cap="small" dirty="0" smtClean="0">
                <a:latin typeface="Adobe Garamond Pro" pitchFamily="18" charset="0"/>
              </a:rPr>
            </a:br>
            <a:r>
              <a:rPr lang="en-US" cap="small" dirty="0" smtClean="0">
                <a:latin typeface="Adobe Garamond Pro" pitchFamily="18" charset="0"/>
              </a:rPr>
              <a:t>The Blue Ferns</a:t>
            </a:r>
            <a:br>
              <a:rPr lang="en-US" cap="small" dirty="0" smtClean="0">
                <a:latin typeface="Adobe Garamond Pro" pitchFamily="18" charset="0"/>
              </a:rPr>
            </a:br>
            <a:r>
              <a:rPr lang="en-US" cap="small" dirty="0" smtClean="0">
                <a:latin typeface="Adobe Garamond Pro" pitchFamily="18" charset="0"/>
              </a:rPr>
              <a:t>Winter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solemnly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serious tone or mood</a:t>
            </a:r>
            <a:endParaRPr lang="en-US" dirty="0" smtClean="0"/>
          </a:p>
        </p:txBody>
      </p:sp>
      <p:pic>
        <p:nvPicPr>
          <p:cNvPr id="61444" name="Picture 4" descr="http://ts4.mm.bing.net/th?id=I.4939878844728455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905000"/>
            <a:ext cx="4114800" cy="4142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Lynx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wild cat with long legs, short tail; grayish-brown fur with white marks</a:t>
            </a:r>
            <a:endParaRPr lang="en-US" dirty="0" smtClean="0"/>
          </a:p>
        </p:txBody>
      </p:sp>
      <p:pic>
        <p:nvPicPr>
          <p:cNvPr id="62468" name="Picture 4" descr="http://ts4.mm.bing.net/th?id=I.4765632023823459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209800"/>
            <a:ext cx="4914900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Compelling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having a powerful effect</a:t>
            </a:r>
            <a:endParaRPr lang="en-US" dirty="0" smtClean="0"/>
          </a:p>
        </p:txBody>
      </p:sp>
      <p:pic>
        <p:nvPicPr>
          <p:cNvPr id="63492" name="Picture 4" descr="http://ts2.mm.bing.net/th?id=I.4516188957313965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09800"/>
            <a:ext cx="6507586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Inevitable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unable to avoid, evade, or escape; sure to occur</a:t>
            </a:r>
            <a:endParaRPr lang="en-US" dirty="0" smtClean="0"/>
          </a:p>
        </p:txBody>
      </p:sp>
      <p:pic>
        <p:nvPicPr>
          <p:cNvPr id="64516" name="Picture 4" descr="http://ts3.mm.bing.net/th?id=I.4833638551652254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752600"/>
            <a:ext cx="3107622" cy="4495800"/>
          </a:xfrm>
          <a:prstGeom prst="rect">
            <a:avLst/>
          </a:prstGeom>
          <a:noFill/>
        </p:spPr>
      </p:pic>
      <p:pic>
        <p:nvPicPr>
          <p:cNvPr id="64518" name="Picture 6" descr="http://ts1.mm.bing.net/th?id=I.4628656964699252&amp;pid=15.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8194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Smallpox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infectious disease that causes spots or bumps</a:t>
            </a:r>
            <a:endParaRPr lang="en-US" dirty="0" smtClean="0"/>
          </a:p>
        </p:txBody>
      </p:sp>
      <p:pic>
        <p:nvPicPr>
          <p:cNvPr id="8195" name="Picture 2" descr="http://upload.wikimedia.org/wikipedia/commons/thumb/d/dd/Hemorrhagic_smallpox.jpg/220px-Hemorrhagic_smallpox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0" y="1600200"/>
            <a:ext cx="2857500" cy="46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en-US" cap="small" dirty="0" smtClean="0">
                <a:latin typeface="Adobe Garamond Pro" pitchFamily="18" charset="0"/>
              </a:rPr>
              <a:t>Chapter 10</a:t>
            </a:r>
            <a:br>
              <a:rPr lang="en-US" cap="small" dirty="0" smtClean="0">
                <a:latin typeface="Adobe Garamond Pro" pitchFamily="18" charset="0"/>
              </a:rPr>
            </a:br>
            <a:r>
              <a:rPr lang="en-US" cap="small" dirty="0" smtClean="0">
                <a:latin typeface="Adobe Garamond Pro" pitchFamily="18" charset="0"/>
              </a:rPr>
              <a:t>The Visitor</a:t>
            </a:r>
            <a:br>
              <a:rPr lang="en-US" cap="small" dirty="0" smtClean="0">
                <a:latin typeface="Adobe Garamond Pro" pitchFamily="18" charset="0"/>
              </a:rPr>
            </a:br>
            <a:r>
              <a:rPr lang="en-US" cap="small" dirty="0" smtClean="0">
                <a:latin typeface="Adobe Garamond Pro" pitchFamily="18" charset="0"/>
              </a:rPr>
              <a:t>Winter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dignity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a sign of respect; acting with respect</a:t>
            </a:r>
            <a:endParaRPr lang="en-US" dirty="0" smtClean="0"/>
          </a:p>
        </p:txBody>
      </p:sp>
      <p:pic>
        <p:nvPicPr>
          <p:cNvPr id="65540" name="Picture 4" descr="http://ts2.mm.bing.net/th?id=I.4871966839670837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752600"/>
            <a:ext cx="3276600" cy="42187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Feeble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weak</a:t>
            </a:r>
            <a:endParaRPr lang="en-US" dirty="0" smtClean="0"/>
          </a:p>
        </p:txBody>
      </p:sp>
      <p:pic>
        <p:nvPicPr>
          <p:cNvPr id="66564" name="Picture 4" descr="http://ts3.mm.bing.net/th?id=I.4849306585662270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057400"/>
            <a:ext cx="4123516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purified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to clean</a:t>
            </a:r>
            <a:endParaRPr lang="en-US" dirty="0" smtClean="0"/>
          </a:p>
        </p:txBody>
      </p:sp>
      <p:pic>
        <p:nvPicPr>
          <p:cNvPr id="67588" name="Picture 4" descr="http://ts2.mm.bing.net/th?id=I.4689804407277309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828800"/>
            <a:ext cx="3886200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taut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tight; tense; tidy</a:t>
            </a:r>
            <a:endParaRPr lang="en-US" dirty="0" smtClean="0"/>
          </a:p>
        </p:txBody>
      </p:sp>
      <p:pic>
        <p:nvPicPr>
          <p:cNvPr id="68612" name="Picture 4" descr="http://ts4.mm.bing.net/th?id=I.4918163511641203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524000"/>
            <a:ext cx="35433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Thrashed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to beat soundly in punishment; to toss</a:t>
            </a:r>
            <a:endParaRPr lang="en-US" dirty="0" smtClean="0"/>
          </a:p>
        </p:txBody>
      </p:sp>
      <p:pic>
        <p:nvPicPr>
          <p:cNvPr id="69636" name="Picture 4" descr="http://ts2.mm.bing.net/th?id=I.4957900553586045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981200"/>
            <a:ext cx="5334000" cy="3000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Nourishing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promoting life, growth, or strength</a:t>
            </a:r>
            <a:endParaRPr lang="en-US" dirty="0" smtClean="0"/>
          </a:p>
        </p:txBody>
      </p:sp>
      <p:pic>
        <p:nvPicPr>
          <p:cNvPr id="70662" name="Picture 6" descr="http://ts2.mm.bing.net/th?id=I.4768771658155177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600200"/>
            <a:ext cx="2971800" cy="4457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Oblivion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state of being forgotten or unknown</a:t>
            </a:r>
            <a:endParaRPr lang="en-US" dirty="0" smtClean="0"/>
          </a:p>
        </p:txBody>
      </p:sp>
      <p:pic>
        <p:nvPicPr>
          <p:cNvPr id="71684" name="Picture 4" descr="http://ts1.mm.bing.net/th?id=I.4990735536227048&amp;pid=15.1"/>
          <p:cNvPicPr>
            <a:picLocks noChangeAspect="1" noChangeArrowheads="1"/>
          </p:cNvPicPr>
          <p:nvPr/>
        </p:nvPicPr>
        <p:blipFill>
          <a:blip r:embed="rId2" cstate="print"/>
          <a:srcRect l="5470" r="34359"/>
          <a:stretch>
            <a:fillRect/>
          </a:stretch>
        </p:blipFill>
        <p:spPr bwMode="auto">
          <a:xfrm>
            <a:off x="2743200" y="2133600"/>
            <a:ext cx="335280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Reluctant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unwilling</a:t>
            </a:r>
            <a:endParaRPr lang="en-US" dirty="0" smtClean="0"/>
          </a:p>
        </p:txBody>
      </p:sp>
      <p:pic>
        <p:nvPicPr>
          <p:cNvPr id="73732" name="Picture 4" descr="http://ts4.mm.bing.net/th?id=I.4854336020481287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600200"/>
            <a:ext cx="4127498" cy="2971800"/>
          </a:xfrm>
          <a:prstGeom prst="rect">
            <a:avLst/>
          </a:prstGeom>
          <a:noFill/>
        </p:spPr>
      </p:pic>
      <p:pic>
        <p:nvPicPr>
          <p:cNvPr id="73734" name="Picture 6" descr="http://ts1.mm.bing.net/th?id=I.4810776435294500&amp;pid=15.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895600"/>
            <a:ext cx="2857500" cy="2152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Wary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watchful; cautious</a:t>
            </a:r>
            <a:endParaRPr lang="en-US" dirty="0" smtClean="0"/>
          </a:p>
        </p:txBody>
      </p:sp>
      <p:pic>
        <p:nvPicPr>
          <p:cNvPr id="74756" name="Picture 4" descr="http://ts2.mm.bing.net/th?id=I.4889361473078673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828800"/>
            <a:ext cx="5562600" cy="370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sparrows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small, plump, brown-grey birds with short tails and stubby, powerful beaks</a:t>
            </a:r>
            <a:endParaRPr lang="en-US" cap="small" dirty="0" smtClean="0">
              <a:latin typeface="Adobe Garamond Pro Bold" pitchFamily="18" charset="0"/>
            </a:endParaRPr>
          </a:p>
        </p:txBody>
      </p:sp>
      <p:pic>
        <p:nvPicPr>
          <p:cNvPr id="9219" name="Picture 2" descr="File:House Sparrow mar0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6900" y="2057400"/>
            <a:ext cx="5410200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en-US" cap="small" dirty="0" smtClean="0">
                <a:latin typeface="Adobe Garamond Pro" pitchFamily="18" charset="0"/>
              </a:rPr>
              <a:t>Chapter 11</a:t>
            </a:r>
            <a:br>
              <a:rPr lang="en-US" cap="small" dirty="0" smtClean="0">
                <a:latin typeface="Adobe Garamond Pro" pitchFamily="18" charset="0"/>
              </a:rPr>
            </a:br>
            <a:r>
              <a:rPr lang="en-US" cap="small" dirty="0" smtClean="0">
                <a:latin typeface="Adobe Garamond Pro" pitchFamily="18" charset="0"/>
              </a:rPr>
              <a:t>Hunger</a:t>
            </a:r>
            <a:br>
              <a:rPr lang="en-US" cap="small" dirty="0" smtClean="0">
                <a:latin typeface="Adobe Garamond Pro" pitchFamily="18" charset="0"/>
              </a:rPr>
            </a:br>
            <a:r>
              <a:rPr lang="en-US" cap="small" dirty="0" smtClean="0">
                <a:latin typeface="Adobe Garamond Pro" pitchFamily="18" charset="0"/>
              </a:rPr>
              <a:t>Winter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Lance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long wooden shaft with a pointed metal head</a:t>
            </a:r>
            <a:endParaRPr lang="en-US" dirty="0" smtClean="0"/>
          </a:p>
        </p:txBody>
      </p:sp>
      <p:pic>
        <p:nvPicPr>
          <p:cNvPr id="75780" name="Picture 4" descr="http://etc.usf.edu/clipart/19200/19211/lance_19211_l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068836" y="588764"/>
            <a:ext cx="4225528" cy="6400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exert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to put forth or into use; exercise; vigorous action</a:t>
            </a:r>
            <a:endParaRPr lang="en-US" dirty="0" smtClean="0"/>
          </a:p>
        </p:txBody>
      </p:sp>
      <p:pic>
        <p:nvPicPr>
          <p:cNvPr id="76808" name="Picture 8" descr="http://farm7.staticflickr.com/6159/6182646183_b46eda449f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676400"/>
            <a:ext cx="3438525" cy="45751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en-US" cap="small" dirty="0" smtClean="0">
                <a:latin typeface="Adobe Garamond Pro" pitchFamily="18" charset="0"/>
              </a:rPr>
              <a:t>Chapter 12</a:t>
            </a:r>
            <a:br>
              <a:rPr lang="en-US" cap="small" dirty="0" smtClean="0">
                <a:latin typeface="Adobe Garamond Pro" pitchFamily="18" charset="0"/>
              </a:rPr>
            </a:br>
            <a:r>
              <a:rPr lang="en-US" cap="small" dirty="0" smtClean="0">
                <a:latin typeface="Adobe Garamond Pro" pitchFamily="18" charset="0"/>
              </a:rPr>
              <a:t>Maple Sugar Time</a:t>
            </a:r>
            <a:br>
              <a:rPr lang="en-US" cap="small" dirty="0" smtClean="0">
                <a:latin typeface="Adobe Garamond Pro" pitchFamily="18" charset="0"/>
              </a:rPr>
            </a:br>
            <a:r>
              <a:rPr lang="en-US" cap="small" dirty="0" smtClean="0">
                <a:latin typeface="Adobe Garamond Pro" pitchFamily="18" charset="0"/>
              </a:rPr>
              <a:t>Spring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horizon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where the earth and sky meet</a:t>
            </a:r>
            <a:endParaRPr lang="en-US" dirty="0" smtClean="0"/>
          </a:p>
        </p:txBody>
      </p:sp>
      <p:pic>
        <p:nvPicPr>
          <p:cNvPr id="77828" name="Picture 4" descr="http://www.public-domain-image.com/nature-landscape/hill/slides/pastureland-with-a-tree-on-horiz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905000"/>
            <a:ext cx="6096000" cy="4062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humble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not proud; courteously respectful; feeling of insignificance</a:t>
            </a:r>
            <a:endParaRPr lang="en-US" dirty="0" smtClean="0"/>
          </a:p>
        </p:txBody>
      </p:sp>
      <p:pic>
        <p:nvPicPr>
          <p:cNvPr id="78852" name="Picture 4" descr="http://t3.gstatic.com/images?q=tbn:ANd9GcTBwUM7PXvqUTLJg3NhEHKixOvMuBY10INgguTZtmTgS9_RmUGcD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600200"/>
            <a:ext cx="2743200" cy="47763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sap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a solution that goes through (circulates) in a plant</a:t>
            </a:r>
            <a:endParaRPr lang="en-US" dirty="0" smtClean="0"/>
          </a:p>
        </p:txBody>
      </p:sp>
      <p:pic>
        <p:nvPicPr>
          <p:cNvPr id="79878" name="Picture 6" descr="http://t0.gstatic.com/images?q=tbn:ANd9GcT5nQne6ytyH_NmHL8H5qB4Xb10yJtzEqlKVO7PsDDa9tfGmrn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971800"/>
            <a:ext cx="2209800" cy="2066925"/>
          </a:xfrm>
          <a:prstGeom prst="rect">
            <a:avLst/>
          </a:prstGeom>
          <a:noFill/>
        </p:spPr>
      </p:pic>
      <p:pic>
        <p:nvPicPr>
          <p:cNvPr id="79880" name="Picture 8" descr="http://t0.gstatic.com/images?q=tbn:ANd9GcQjwNrMCYLLkfEZh2KG-d4gyUQqbrS5VRepJFvQLSNj3jxcHhK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524000"/>
            <a:ext cx="2609850" cy="1752600"/>
          </a:xfrm>
          <a:prstGeom prst="rect">
            <a:avLst/>
          </a:prstGeom>
          <a:noFill/>
        </p:spPr>
      </p:pic>
      <p:pic>
        <p:nvPicPr>
          <p:cNvPr id="79882" name="Picture 10" descr="http://t2.gstatic.com/images?q=tbn:ANd9GcRTrvaqnvcGESfWhgnnuo-ThzSYtw6pssxfSbelpLHJXNgldRE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657600"/>
            <a:ext cx="1857375" cy="2457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Trough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a long, narrow, open boxlike shape</a:t>
            </a:r>
            <a:endParaRPr lang="en-US" dirty="0" smtClean="0"/>
          </a:p>
        </p:txBody>
      </p:sp>
      <p:pic>
        <p:nvPicPr>
          <p:cNvPr id="80900" name="Picture 4" descr="http://t3.gstatic.com/images?q=tbn:ANd9GcTEyyvPCapx73bNM0sjznwZW0svyakfkv_7cxqJwhbf_FG0NzKlD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981200"/>
            <a:ext cx="4953000" cy="3284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Mallet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a hammer-like tool </a:t>
            </a:r>
            <a:endParaRPr lang="en-US" dirty="0" smtClean="0"/>
          </a:p>
        </p:txBody>
      </p:sp>
      <p:pic>
        <p:nvPicPr>
          <p:cNvPr id="81924" name="Picture 4" descr="http://t0.gstatic.com/images?q=tbn:ANd9GcT237Ql8kuWSHyAV0eJwLEycLdAFGPqRkmJk3wQzlS6yeHIo7k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057400"/>
            <a:ext cx="4592379" cy="2705100"/>
          </a:xfrm>
          <a:prstGeom prst="rect">
            <a:avLst/>
          </a:prstGeom>
          <a:noFill/>
        </p:spPr>
      </p:pic>
      <p:pic>
        <p:nvPicPr>
          <p:cNvPr id="81926" name="Picture 6" descr="http://t0.gstatic.com/images?q=tbn:ANd9GcSiAUoMYdX_vCJtm9_safsFU59MQ-AySQ-Tye5HUY44vAWCcXB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73380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Wigwam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an American Indian house, usually rounded shape made of bark or skins</a:t>
            </a:r>
            <a:endParaRPr lang="en-US" dirty="0" smtClean="0"/>
          </a:p>
        </p:txBody>
      </p:sp>
      <p:pic>
        <p:nvPicPr>
          <p:cNvPr id="82948" name="Picture 4" descr="http://t2.gstatic.com/images?q=tbn:ANd9GcSWshWZ4oyXgzk1-Lo3d0TGFPaax8dMIujl9tKzvNKvAjUz0jw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905000"/>
            <a:ext cx="2466975" cy="1847851"/>
          </a:xfrm>
          <a:prstGeom prst="rect">
            <a:avLst/>
          </a:prstGeom>
          <a:noFill/>
        </p:spPr>
      </p:pic>
      <p:pic>
        <p:nvPicPr>
          <p:cNvPr id="82950" name="Picture 6" descr="http://t2.gstatic.com/images?q=tbn:ANd9GcRAuLxNJ37zwHAaqV3uVY8a0UWRzgJuSWyYz23TYef0KSRu0l1U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743200"/>
            <a:ext cx="2428875" cy="1885950"/>
          </a:xfrm>
          <a:prstGeom prst="rect">
            <a:avLst/>
          </a:prstGeom>
          <a:noFill/>
        </p:spPr>
      </p:pic>
      <p:pic>
        <p:nvPicPr>
          <p:cNvPr id="82952" name="Picture 8" descr="http://t3.gstatic.com/images?q=tbn:ANd9GcSmo-faE-7ShbYzuSQr2ugxcA6ACYqvCSKGJ9ETRaA9LQb14Opjt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4495800"/>
            <a:ext cx="2828925" cy="1619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grimaced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b="1" cap="small" dirty="0" smtClean="0">
                <a:latin typeface="Adobe Garamond Pro Bold" pitchFamily="18" charset="0"/>
              </a:rPr>
              <a:t>A type of facial expression usually of disgust, disapproval, or pain</a:t>
            </a:r>
            <a:endParaRPr lang="en-US" dirty="0" smtClean="0"/>
          </a:p>
        </p:txBody>
      </p:sp>
      <p:pic>
        <p:nvPicPr>
          <p:cNvPr id="10243" name="Picture 2" descr="http://farm8.staticflickr.com/7119/7678883072_6c684df106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752600"/>
            <a:ext cx="6781800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Holy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entitled to worship</a:t>
            </a:r>
            <a:endParaRPr lang="en-US" dirty="0" smtClean="0"/>
          </a:p>
        </p:txBody>
      </p:sp>
      <p:pic>
        <p:nvPicPr>
          <p:cNvPr id="83972" name="Picture 4" descr="http://t2.gstatic.com/images?q=tbn:ANd9GcRYPDxFNr8m8nTYT-ntXmXfapADeBIOaDQa3kcM0bvV0Cp2MQ-MV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752600"/>
            <a:ext cx="2619375" cy="1743076"/>
          </a:xfrm>
          <a:prstGeom prst="rect">
            <a:avLst/>
          </a:prstGeom>
          <a:noFill/>
        </p:spPr>
      </p:pic>
      <p:pic>
        <p:nvPicPr>
          <p:cNvPr id="83974" name="Picture 6" descr="http://t1.gstatic.com/images?q=tbn:ANd9GcSbD-MWBcbFSLTCyf2IisiA8-VzC0RyQvtDREtlnGtAQ5NGiYE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600200"/>
            <a:ext cx="2533650" cy="1809751"/>
          </a:xfrm>
          <a:prstGeom prst="rect">
            <a:avLst/>
          </a:prstGeom>
          <a:noFill/>
        </p:spPr>
      </p:pic>
      <p:pic>
        <p:nvPicPr>
          <p:cNvPr id="83976" name="Picture 8" descr="http://t0.gstatic.com/images?q=tbn:ANd9GcSKUyeHlQvhUjDtHi1ow26Kh0zh2ip9xobiy9Pg82wY7HMvUed9j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4038600"/>
            <a:ext cx="1524000" cy="2000251"/>
          </a:xfrm>
          <a:prstGeom prst="rect">
            <a:avLst/>
          </a:prstGeom>
          <a:noFill/>
        </p:spPr>
      </p:pic>
      <p:pic>
        <p:nvPicPr>
          <p:cNvPr id="83978" name="Picture 10" descr="http://t1.gstatic.com/images?q=tbn:ANd9GcT5BTcv1sMHKM7s-mew6IaY8Uy9BQGukQU49K9qeIalRKEwxt3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3733800"/>
            <a:ext cx="1847850" cy="2466975"/>
          </a:xfrm>
          <a:prstGeom prst="rect">
            <a:avLst/>
          </a:prstGeom>
          <a:noFill/>
        </p:spPr>
      </p:pic>
      <p:pic>
        <p:nvPicPr>
          <p:cNvPr id="83980" name="Picture 12" descr="http://t1.gstatic.com/images?q=tbn:ANd9GcS9GNGdALlaPZmOmzdxPErkbVb-bZS-NW_qauPBg2xS-JjJvhhX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3124200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Tallow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the fatty tissue of animals</a:t>
            </a:r>
            <a:endParaRPr lang="en-US" dirty="0" smtClean="0"/>
          </a:p>
        </p:txBody>
      </p:sp>
      <p:pic>
        <p:nvPicPr>
          <p:cNvPr id="84996" name="Picture 4" descr="http://t3.gstatic.com/images?q=tbn:ANd9GcTLnobVA5nrXVYmGjfOpy0aiNo15jD6kNUlrRp_9g5pHjvxSYVK2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667000"/>
            <a:ext cx="2228850" cy="2047876"/>
          </a:xfrm>
          <a:prstGeom prst="rect">
            <a:avLst/>
          </a:prstGeom>
          <a:noFill/>
        </p:spPr>
      </p:pic>
      <p:pic>
        <p:nvPicPr>
          <p:cNvPr id="84998" name="Picture 6" descr="http://t3.gstatic.com/images?q=tbn:ANd9GcTeqBBZOtgYzV12JLh5i_9s4CEbDJ93Jnij2qir131SXjWia5PUQ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071218"/>
            <a:ext cx="2447925" cy="3310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en-US" cap="small" dirty="0" smtClean="0">
                <a:latin typeface="Adobe Garamond Pro" pitchFamily="18" charset="0"/>
              </a:rPr>
              <a:t>Chapter 13</a:t>
            </a:r>
            <a:br>
              <a:rPr lang="en-US" cap="small" dirty="0" smtClean="0">
                <a:latin typeface="Adobe Garamond Pro" pitchFamily="18" charset="0"/>
              </a:rPr>
            </a:br>
            <a:r>
              <a:rPr lang="en-US" cap="small" dirty="0" smtClean="0">
                <a:latin typeface="Adobe Garamond Pro" pitchFamily="18" charset="0"/>
              </a:rPr>
              <a:t>One Horn’s Protection</a:t>
            </a:r>
            <a:br>
              <a:rPr lang="en-US" cap="small" dirty="0" smtClean="0">
                <a:latin typeface="Adobe Garamond Pro" pitchFamily="18" charset="0"/>
              </a:rPr>
            </a:br>
            <a:r>
              <a:rPr lang="en-US" cap="small" dirty="0" smtClean="0">
                <a:latin typeface="Adobe Garamond Pro" pitchFamily="18" charset="0"/>
              </a:rPr>
              <a:t>Spring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indistinguishable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identical; unable to figure out the differences</a:t>
            </a:r>
            <a:endParaRPr lang="en-US" dirty="0" smtClean="0"/>
          </a:p>
        </p:txBody>
      </p:sp>
      <p:pic>
        <p:nvPicPr>
          <p:cNvPr id="86020" name="Picture 4" descr="http://t1.gstatic.com/images?q=tbn:ANd9GcTtqYT2QylCn0Z5_HrLdtw_r81lHFI9lsdE1y73nn5sVkJsRaFS1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438400"/>
            <a:ext cx="2190750" cy="2085976"/>
          </a:xfrm>
          <a:prstGeom prst="rect">
            <a:avLst/>
          </a:prstGeom>
          <a:noFill/>
        </p:spPr>
      </p:pic>
      <p:pic>
        <p:nvPicPr>
          <p:cNvPr id="86022" name="Picture 6" descr="http://t0.gstatic.com/images?q=tbn:ANd9GcRwmOWc-1j12M2tPlYVYxvZfHEM8kj1ElR7v4UwpGJuTcmM445e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667000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en-US" cap="small" dirty="0" smtClean="0">
                <a:latin typeface="Adobe Garamond Pro" pitchFamily="18" charset="0"/>
              </a:rPr>
              <a:t>Chapter 14</a:t>
            </a:r>
            <a:br>
              <a:rPr lang="en-US" cap="small" dirty="0" smtClean="0">
                <a:latin typeface="Adobe Garamond Pro" pitchFamily="18" charset="0"/>
              </a:rPr>
            </a:br>
            <a:r>
              <a:rPr lang="en-US" cap="small" dirty="0" smtClean="0">
                <a:latin typeface="Adobe Garamond Pro" pitchFamily="18" charset="0"/>
              </a:rPr>
              <a:t>Full Circle</a:t>
            </a:r>
            <a:br>
              <a:rPr lang="en-US" cap="small" dirty="0" smtClean="0">
                <a:latin typeface="Adobe Garamond Pro" pitchFamily="18" charset="0"/>
              </a:rPr>
            </a:br>
            <a:r>
              <a:rPr lang="en-US" cap="small" dirty="0" smtClean="0">
                <a:latin typeface="Adobe Garamond Pro" pitchFamily="18" charset="0"/>
              </a:rPr>
              <a:t>Spring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poise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a dignified, self-confident manner;</a:t>
            </a:r>
            <a:endParaRPr lang="en-US" dirty="0" smtClean="0"/>
          </a:p>
        </p:txBody>
      </p:sp>
      <p:pic>
        <p:nvPicPr>
          <p:cNvPr id="87044" name="Picture 4" descr="http://t0.gstatic.com/images?q=tbn:ANd9GcQe0lUfQJiz3Nu4i35doRqSUZH7TO_nx-LBtNqnEcFSR5rLJW4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590800"/>
            <a:ext cx="1914525" cy="2865532"/>
          </a:xfrm>
          <a:prstGeom prst="rect">
            <a:avLst/>
          </a:prstGeom>
          <a:noFill/>
        </p:spPr>
      </p:pic>
      <p:pic>
        <p:nvPicPr>
          <p:cNvPr id="87048" name="Picture 8" descr="http://t3.gstatic.com/images?q=tbn:ANd9GcQaFDpaOhkpmNFXpf5BMuZhRlyb0jCfl5GV5wzMkYj3qC1E0Zf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905000"/>
            <a:ext cx="1752600" cy="2619375"/>
          </a:xfrm>
          <a:prstGeom prst="rect">
            <a:avLst/>
          </a:prstGeom>
          <a:noFill/>
        </p:spPr>
      </p:pic>
      <p:sp>
        <p:nvSpPr>
          <p:cNvPr id="87050" name="AutoShape 10" descr="data:image/jpeg;base64,/9j/4AAQSkZJRgABAQAAAQABAAD/2wCEAAkGBhQSERQUExQUFRQVFhcXFxgXFxccFxwcGhgXGhcUGBcXHCYeFxokHBUXHy8gJCcpLCwsFx4xNTAqNSYrLCkBCQoKDgwOGg8PGiwkHiQsLCksLCwsLCwsLCwsLCwsLCwsLCwsLCwsLCwsLCwsLCwsLCwsLCwsLCwsLCksLCwsLP/AABEIAJwA2wMBIgACEQEDEQH/xAAcAAACAgMBAQAAAAAAAAAAAAADBAIFAAEGBwj/xAA+EAABAwIDBAgFAQYFBQAAAAABAAIRAyEEEjEFQVFhBhMicYGRofAHMrHB0UIjUmKy4fEUcoKSohYXQ3PC/8QAGwEAAgMBAQEAAAAAAAAAAAAAAgMAAQQFBgf/xAAnEQACAgEDBAIDAAMAAAAAAAAAAQIRAxIhMQQTQVEFYSKhsTJxgf/aAAwDAQACEQMRAD8A83pODXW3aFSLtUJmqIU5boU9mbbiTawj8an1ShpmQP8AMjD8j7oWKN7ciPK6onkTxDdeSCGpp7rFpmdVB7LSJ8T/AESmhiC4FlnKuGEIyncTA8Fb7OYCx3ioYPDMcwkvawtNpm/clqVug2vJtlGKb3by7hcW0U2Yhpyl02ABjj4IVCvLS2Zkzw0UGNP4VbrktUWWDqcOKYLN+aUvSbkJEyLXGnNEdUbNg5Mx7JisitksXBBEa2mOMXW2NyNDQJgAeU39FGpXLrQfTdCnVeRccvfqo29f0Uo/h9mYnFtaxs89B3pdu1mzEWiZ8NESo9rg0axr4hFaQ0X0SpBhaNdjtCD3IeMxQZlJNh/ZCoVmEiNb+qU2jUBIvYIUtyCbtsGZBFiYnnH4SlTHEk5oMkHTn/RCxNO8tS4MGyckiDZJeW5RF/0jjuVo1tSnQ7UmX6EyQIg9yQ2ftDJJA0Ep+rtvMIe031gzv3Shd+iC5quc7UCXSYCJWpvd2jLhoCdYG63ch1a1hlkSQQeMW0URtcgBtgBxn3vULJMxpGUBwMaD6pjGYmALaiD4/dKOMdrSEKriA+BmOqiRGjVfHXEaBsAKQxJ/dP8AtKi7Bje73ZW1OuAAOsFgFG64IlZFroOnvgpddfRRrsMmOKgwkd6fbQFJknHXdeVtxzEGOSGGF2icbgyGpM5PgOKEHAipJggiCCAQma9cCnEMuf0iDym90q5ktePfBCb8r+8H35qXWxdeRrZz+yRyKUGLyEOAbbiJCNgDDwOISGIbYoYqpMt8BhjwXZjlEncITuEx7RfKHciSPoq2nguyDxvorXY2ALxUaTGVskgagbvNFJp8grYLX2u1whtJrba5nH6lKjFlBaFsIaotsscDipdDvD0TVaBoqdtk9Rr5hG9Mi62FTW1knPHBQqMzD5kDG1XNjKSCTusoMqOIEud5qSokboO3Zrv0ug8Y7/LVEqYd5jMWHvB+qVbSJ3ob9nO3FKp+xhvGYLUSLwZHIGyrxgRMElMDCPmIPqr5rmiNLDhCjbiTYqsDs2lvqQTuIga8UxicNTlzbEfwHy8VPHMzCLef2STezNpQW2GkRxVJoIDZsDrfuVS4XVw4lwIgpGhstxdBCbF0twWtwmFDHSKj3CIiBPmgGmM9pyzYkapmnSykj7I4YCZNoEqaiUJvN0VlOysKGHblEi/3Sr3QSBpzKFSvYtxaHC7tX4qTMKXmwT+F2XJkmN/NWlOiGiAIR6nIFpRK2jhA20LeLrNDbkBS2q8tBI3XVS5ocZN0MIai5OtxdrpLuBHv6INMfMP4fuE2zDtFzxS9KmcxtYgopqmSLslTpFrw7gBbwQcRhZnn+ZT3fy9FoPCFey2aoPAYJ3f1n0V2+mKNAtJipVBJt6D3xVFXaXw1u/WFbbGxDqpFJ5a9sEBxBziASACNfFEo3uDJlFC3C24XW4V0UY0IrGkIbV0Gx+i1avBAys/eI1/yjerosRp4Vtb5pzDcFbYLoqDBcCAeJM+S6XZXRNtO4Ha3uOvhwRsVgKjT2RIFpJCpUuQWpeDj3YOm15a1ggDfr3phmHHADwCsh0eqZiSWie8lEPRpx/V/xJ+4SHkiF25FYKjW755C6E/aI3Nae+Psrr/o+TLnOIjSwHfCWxPQqn+lwHI/kfhBriy+2znsZXnc250DQFHKi4zYbqThY68ZGhut5FbarYoBC2GFGhZCGyyoxWCMk6pZgF5V3USdTCtRpl2L9a6IB9hKuaCU7Vbu8EDIOCJIJs6ttnd4KISg1XRB4FSLka9C5eGLbREtPMFUlN0hXeMqAW3n8KintHvR43+TRUv8UTeLKLSpyotbARZEVEFUcjYHAmoSBuEoULv/AIXbKo1hXFRuZzchFyLHNP2WPqs3YxPJ6NGOOuSRx9fBdTlLnam0A/VGo43q3gNJDg4mzW7wRExK9nd0RwhiaLXRpN/qt7Q6PUHUqgbRpBzmkA5RM7r6rlYfmIyahpbbHZOmre1R4A9snxVlsvYFWv8AK0hv7xs3zOp7l2+z+gDaUOrRUcbx+gd+930XR1cHYGwtFtO5ek0nO7i8FN0e6EUKTM9QdY7i75R3N/K6anWaBayQdXDWZZ3oVKpJ4qmFHcbq1ZmNOKc2M0F4nQyq6pDRzTGDDpaG/NePqsubajbhV2ZtHDjrHAGL+HklauAIMZ9+5OViS7tayg4h+qytmjtxEKlEDUk+KVqRuCZrPSdRyoNQQGrUXKOGYudOrnfUrpcS+Gk8AVxtKt2RB96rX00U27MHWWktIwasarYcDvSrq5Qs44J8sEXwY1kl5HXU1B1EcPfsILap4ojcRxCS8M1wGskWQNMcFrqRwRs4P9VvIEt2uQ074N4jFnQIZxr+XkoNdyUoW3tgaxWvUJIJMwQpuwwklQcmQbJT2YxO0ANMIdQQEYlDcJUIBaxd58KHkV61jlNPWDAIc03OmkrimsX0PsjZdF+FpgU2hj6bSQBAu2ZjxXH+W6iOLEoSW0tv9UPwrfV6Kqp0kpB0FxAJgOjsTeBn+X1V70gpBlGmW7nDxlp3rzb4oYcURSw9Cm4AjrS7MSBBcIym26dd69B2oCMBQzAhwbTkHUHLeVo+L6bBCKzYk/yXmhPU5ZSVSKfGVNAd6q62JJGXcrDG0pDDxCq6g0XbZhQFwsVqlVAQa+J3c0l/jGt5lLaHwZbipaXeAVpst8vZ5+hXnO1ttumGmXejefNH6L9J3YeoOsLn0r2sXA8RJvvss2XG3wbMeRLk9AxNSap7wEjiXqOH2iys7PTcC2T/AGI4qFd+qwvk2rgA8pSoVKtjWCxe0HvVRj9v02WIeTyb+USi3wi3OMeWS2q+KbjyPr/dcflIGkqzxvSDrWloYWg7yfsqsPWvFFxW5z88lJ7A3ViOIUOvRnFDdTBTrEUZ/iFNtdLHDncVAyNQiUgHBMddUCj1gSRqqJxA4otYHbLeVNpQKbrCdUUIy2Rc0dqeEhba6wUcRuW6bUiaHQZhUGoj2rGtQBGAL33oPiM+Aw51hgb/ALbfZeChq9h+F20mnCdWXNDmvdDSbxYg/VcL53G5YE14Y/FyR+KGHJogtEktjycD4arotp49uIwfWs+V8OHndUfxOJbh2VAYDXEEbjmA18ipdFsQKmyWxuDhx0efyt/wklLpIfVr9mTqdmwLq025KqrgxzBT24WuBqlakBpnVdoylDjK2XTVc5i8eRIae0dTw7uastq44OcQ3UaumRoIAG683lUtakgY6GwtCNTMIcKQS2hyYbDY19J2am8sPL8HVSxGNqPu97neP2FkBbhDQVsFng2VnQeKzbxnHqq51NSoktII1CojN1cPBvuWhoro0BVZmb828Knq04VOIvVYu5CqU0xIWiRoqLEnDghucUxXpkaJZz0RRF0KEBSLlHMrKLGhTMfRHbSKZFJY+yLWwnFCzqSkKcIrWrHoG7LSoCWpvZmE6yrTYP1OA9boGVdV8ONndZjAT/42l/joPUrP1OTtYZT9IZBapJHo9DYdBthQpW4sB+o9wqjpzihg8E+rSZSbUDmBpDGyJMHcutbS98rrgvjNUy4Kk3e+sPRjj9QPNeK6OTy9RCMne5vyNJOik6J9JKu0BWo4o9bLDkBAgHKQDGlp15q8+GeJzbNc2dH1Y7iGkD6riPh3gqlSq5tNzGkNJkzmNpgRr8pXSfDratOkythqjwHtcSy3ZIAOaDx3wvf4YQxpJJJHIy3KzoqtQNZJ0A99y4nbu2s8spns/qcN/Icuae6S7Wc4spgxSdlm0ONzK5mqItwP0TmxUY+WSZTUajFOmSpmnIVBldXaJsoBO16ASYYhYaZjQphqiGorWoGFZJtGURuHUqRTTWpciWZgMT1br6JvbOy87etpixu4D6j3xVfUCe2VtMsOU3b7lUnQEl5RzdViHlK6TbGxAD1lO7Hbt45Khey8JjiSMkwTyUGrh5uAnBSlR6qEIRVvonggmgVdMwwEl3KB+VDrI0tyCYoalYqWRJ0WIFkPLKI9aAQjiGVRLEbKtZVCwQavTPhRhW9XWd+vM1p7rkeoPkvOWsXoHwpxEPrU+LWu8iR/9rlfLpvpJ19f1DsW0j0XIktqbCoYnKK9JtTKZbmmx8CnlteDjOUXcXTNRVYXothaZllCmw8QIPnKzaVWjhKfWdXTbcCQ0DXeSBO5Wq5/p3RzYKppYtdfkdy6HSZJZ80MWabcW/bFy/FOSW55v0lxYrYjrGiGuggD3yVTi6X7SoOFR48nEI2NxBeW6CA1thw08VLG0/21b/21P53L6LCKitK8bHOfNgKdHkjmiNFFrzBFlp1WyYCAxNPgkn0yCrB7zCTrAlC0WgYaiBihTKm0oKCDNYmGvQGuUgUDRCdTkl3WTIQajUNFllsvaUdh12ncUDa2yxTOYfK7eq/NCudmbRa5vVv0KOHoTNV+SKTIpCmnMfs80zy3Jdj4BPBW1uEpJqxPGOi3D2UiSi4h8pRxvqPNNEJXuX+VYVMBYYSjYDWQtuUmNVBG2U11/wAOKmXFx+8xw8oP2XKhivOiFTLjKJ/ijzssfXQ19POP0xkNpI9gWQsWL5wbDEltyg1+HqtdMFjpjWwn7J5AxrZpvHFjh/xKdgnoyRl6aYLVqjwXEOjTiPoE5VeDUeTvJPnf7qsxTrubw+39lZBsu/0tPm0H7r6jF2zmMA3540CK5o3KGIHaEKYplMAJtwsjmlauF1vonmGEGuZVEK4sWZEaoVgFkDDsiCUXUKIYttQtENgrHiVstW0DIKVGobXQmajUs4K6IX+BxYrMyOjMAqjadA05bxulqVUtMjUK4flxVODaoND9+5OjvyZZrRuuH+jla1SNUtncbhpI4x/RPUMH2y2pOcHTd3jinOpSJTb+jTGCS9jQKmGrTWogRhERTRWNUGKaoNEgE5s+tkqMd+64H1StJGpoGlJUwk6PRcT8RaDTDadZ/MNAHmSgH4iSDlw7iQJAL2346BcSzVEzRBHFcePwnSLlN/8ARryyOi/7iYh0ZKVEAjeXk+hQMR0sxZaSatOm3Ts0wSeQzSlMPsxnVOqXkSYns68NfVVmGrGqS536TDR+kdw4rTH4vpcfEF/f6B3ZSOexTTnfOu/88lZgdr/Sz+RqU2qP2r+4fQJnN2j3M/kYunj5ESN1KclHDbBCquRWOsniiUwoOozdFosnVbDYVEK+pTmxQskKxxDbSkXIWEiEIjHLCFgQkCZQhvZBRBot1Ao0QUqCEu4JqqlXqqIBcso1i0gtMEKL0NEimrRdY3DNxLM7OzVZ7g8QVRO2nlMPBDhYjmnNn4gseC33ddLVwbCZLRJjcOCkoat1yI7nZ2e68H//2Q=="/>
          <p:cNvSpPr>
            <a:spLocks noChangeAspect="1" noChangeArrowheads="1"/>
          </p:cNvSpPr>
          <p:nvPr/>
        </p:nvSpPr>
        <p:spPr bwMode="auto">
          <a:xfrm>
            <a:off x="0" y="-708025"/>
            <a:ext cx="2085975" cy="1485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diversion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distraction;</a:t>
            </a:r>
            <a:endParaRPr lang="en-US" dirty="0" smtClean="0"/>
          </a:p>
        </p:txBody>
      </p:sp>
      <p:sp>
        <p:nvSpPr>
          <p:cNvPr id="88068" name="AutoShape 4" descr="data:image/jpeg;base64,/9j/4AAQSkZJRgABAQAAAQABAAD/2wBDAAkGBwgHBgkIBwgKCgkLDRYPDQwMDRsUFRAWIB0iIiAdHx8kKDQsJCYxJx8fLT0tMTU3Ojo6Iys/RD84QzQ5Ojf/2wBDAQoKCg0MDRoPDxo3JR8lNzc3Nzc3Nzc3Nzc3Nzc3Nzc3Nzc3Nzc3Nzc3Nzc3Nzc3Nzc3Nzc3Nzc3Nzc3Nzc3Nzf/wAARCACLALoDASIAAhEBAxEB/8QAGwAAAgMBAQEAAAAAAAAAAAAABQYCAwQBAAf/xABTEAABAgQDAwYIBRAHCQAAAAABAgMABAUREiExBhNBIlFhcYHRFBUykZOhsfAWI0JSsgclMzRTVGJzgoOEoqPB0uEkJjU2RHLxN0NjZGV0kpTC/8QAGwEAAgMBAQEAAAAAAAAAAAAAAQIAAwQFBgf/xAA3EQACAQICBwQJAwUBAAAAAAAAAQIDEQQSEyExQVFxkQVS0fAUIiMyU2GBocFyksIVM0Ji4bH/2gAMAwEAAhEDEQA/APmrNKnpdWJKVpGqVpzHnGUMchUKlLNtpmktzKAPsbycVtdD2xKkESk426kYk3ssEaiD0/Jy6pneSwBbUArLRJjdTjldmyibutRnpdUpVRmkS7ZclX3DYYlBTd+2xA05zn1xdWpMy7yJeYU2MKr4m1nMFJAI46mA85ss3PBakANlVySDkezSKtmJKpMPTUnUJp0NsNoLbZQSlQIPklQBsLDycs4zzctIldFiXqhRtMs4hLgQ2XLcrGLqB4+UYrnWQ/KgFWJIUFWSDbm6tCY7Ora3rCC2l0KUo4jcFOneYil5W7KCDySUBPv0RTpPbOmbHhrYWNbiwalohar8bjPLj/OJqb5NgB641hIByGG+cdU3xOfbF5nUVYoaZChivYnXhFoYvocXbFrIyNiOwRYUk569KoNhbmB6SYd8tlBPPlGNyiy6ySlBQecKMGym41EQKM8s4lgxm1sYsztKelGlPyrt1pySFAZ3I58ueAL784h0hxjdLTqAxg9VhDbtHMPSkuythzdOKctc8RY5ZQqzM7MOuqWvcFZ1UAjugakScnJ3ZShbrjzZvyiU2NrWMEJednJQ3lpt9noQ4U37IwKWpRCi4jFb5It7IavAJebaQ74IU40hQIOHWElYtozUU00Uy22NblgAp9D6f+M3f1ix9cF5X6oJsPDJAH8Jpff3wuzFJeQVFDagkcCcXrEYVyb4H2MnsgZmthflpS3H0iW2zo7yil5b0s4DYpebIt2i4glLz8nPlCZSaYeK1JFkLBNiQNO2Pj6wvHdeIK1OKJys49T30TcosImGz8WvW1+b1w6qMqnh4JNoYPqmPCZ2j3WIWQhKLnh73gOqclglpK1gt7heK2di44MQ7EXjFOTbs4FOPpxuE3KzckxjaQp02S0sqBvZKb8IjtfUZkGZutMuhYSlZKy4TlYctxJ+gkDtgTMzj70y66FqSFrKgOa5vFgp0yoi6CkH5RBsOvmihbOFRSTextcDIwrREfWF09bTLLycJaeSFIWnQ3GnQY2y6SplAJ0FoESC3VchxQxXIAAyNzB6UYnFtciWeIAviSg2jTGUZvUNVwsqSve5xCAFWUbdQgAKtOLAn1LYZlk42UpmVHBkrIgpFyo20zgtNupSkl11KFA2spVvbCxNpQ5RqKhQCkLqTgI4EYh+4+uMuNejy2EopSudmZ9D621GoU1JTcjCHTr2dEWNVFtve4p6mrDmoLb3JPOLCHT4M0EqypEp6MRB7Z+gS7anHabItoSLlSm0gDzx5tdtUnO6Us3JHU0dTJkb9USvDUHWpSA/Mu90cM2i9xVpEfozphn3Wxn/AEXtLcdDexnNRP2UXvtafdn0XgU6BLevuLKKgE5eN5L/ANN3vjxqNz/bMmP0N3vhqwbG8E0Qeij2DZAnJNF/ZQP6rPuz6LwJoFxX38RXE9c5ViRH6C7/ABR0zhyvWJJXR4E4P/qGkJ2SGQTRb/mokBsodBRh2NQV2tLfCfReAPR1xXn6ihVZeVqjmHxsw2wFYkNmWcUU5WOd+uMSdlpBWQrLF/8AtXf4ofQNlhmnxR2BqNDHwZvn4q87cWx7VUnrhLovADw9t68/U+ep2Vk75Vhgfojn8UF25J4NhLdbksKQALyLmg/KhywbNrN0+LOwoi1DNCOSEU8jowRohjlL/GX28BdE1vQjqkZnCSK5JD9Cc/iih2nvOeVWJBXXJuA+2PoaZCjvnC1LyjhHBASYiaNTb/aTHYmLPTae9S+wNFJ7LHzxmlobU4mYnZV0rQQ24GXLNr4E3OkUK2e3qjiqFLXfPEqXWPXH0o0am/eTPmjBXKdT5elPuMyjSHQBhUlOY5Qv7YthiqVSSirq/IV05xTbPmE5SVyMy/KPNIUsFKgtlZstJFwRfqMZVU9XlJJSeZQz84t7IPVK/jAkq1YatfhkYz2HEX68xGnKUggLnJdQU2tSiMs7LHrEXeNpz7kx6FXfBEqT80RC7XzBBV9zBqPstKNOm5Qrk5ZtJHlIS2ElJ9+MEpIlDDYuVkDlYRoTn6uaPnFFn3WS1My6gFlAIvoQeB541HaqbqC3AFMsOtqKVJaRhWLHgom9o11JZFcSlRnWk4pjHtLspIVxxUyhpDc6kfZbCy/83frpHzOdQW6XREG101R1JtwspMMLVeL0081U6gQltQxqfVoCObTttxgBUkpFPoxbOJs1Z2yxxGJNo4+KrqpKMUrWf4Z0p4J4aCble+4+lW5RtzwmTUsrafa2akptxxNPp6QC0hVsaj/O+fMMtYdGm8GMYlG6uOcKWzpI2y2itrjT7Y8bgXkVapHao6nw1pGmrrcUEfgfQrD+g2/OK7458D6F95D0qu+GAA2EetGb0/FfEfUbRQ4C/wDA+hcZG35xXfHRshQhpJ/tF98H7Rw2AuYix+K+I+odFDgATslRD/gv2q++InZGifeR9Kvvg/HiIK7QxXxH1BoqfAX/AIJUUf4M+lX3xMbKUa32or0q++DZEcIh12hiviPqTQ0+6gQ1szSG1XRLqB/Gq742NUOmWuGlAaeWY1RxCigW6Y2Uu08QlrqPqI6FPumCoURlqWW/JKW260Cscom9hfXhpG2kzapuQadXbHmlR5yOMcnXwmSmSToys/qmMezrl6Wg31Ur2x2Y13XwzlN3aa1/QzZMlSy2Bi8DdoF2pEx+SP10xqLkCtpHPrNMDnwfTTBwr9tDmhqnuMR6gAZ9QIv8Q19ExmUjmUR0RpnDin3MP3BkdfJikpHSTxBju3MJlUlROZCugRH8k+aCCmZUouh1aVcUrRr1EXjLBuQ20So4CmVmOSRklUZKypyXqqnW1ltSwFjCew+sGOTsuULPJsb5G+nRFE4+qZ3IesVtZFXOOEaqy9WzBhpWqXKaupieW3MPXSocgqTmT2dnCDUyb0WhFJJHjRevWmFx7DfEoZJzPSBDRUJZ+UoVC8KaLa1VNSgDbTk80cjERbtz/DNtRrz9D6eRZSuuFDZof132hH4SYcj5R6TCds5lt1tF+R7BHicG/ZV/0/yRqqe9Hn+BvIjlo6CoqIKbAaHnjpjmlxC0RWgKFjFkcVETIV2jxiRjkFMhExAxM9MRMOQhHDHTEFqA1yi2nduyIzFWFYaVOnj4O59Exg2Ud+sbOI/KVn+UY114/WWeP/LufRMCtmjahy98s1/SMdmhUccFL9S/8Zlkr1VyD5eHPAjaV4eKHs/lIH6wi1bpEA9qZhQpDlj8tHtjVga968OaFqr1WB8e9mXTcp+KaGX+SO8pI5QxW+brGRkneOZ5lDXH8ARpUpQsQQbfJMemp64JnPlqZw4FKIC+Va+EDOOErv5SvNFSlpWbLGfDiI8CLZL9vfD2FuEZhsruFDMWgRNMqvjTqDfOD0ynkkjh1ZQPeQNCALkAgR0qkU0ZoNoBu8oHqtB16/iCjmwwpqZvfW9hGBLai6hsrbaadcTvFlFwkaEnjkCTYQSn0oboUmlteNKKxhSq1rjCbG3CONjI5cvP8M3xnnWs+s6wnbO/3+2h6kewQ4CE+g/7Qa8B81B/VTHgsF/ar/p/kjpVPejzHKOWiUejmFxG0RMTiBFhBRCJiJiRiJhiFbguI9bIRJUchkQgRFTgBtfhFpitcPBtPUQG7QZUOe5twv2QK2eH1ilepX0jBuqy5m6dMyyVYVOtKQk8xIyhRo9aYp8t4uqYXLusKIuUEg3JPDrjtYaMquDlCCu1JO3ysZptRqJvZYNvGFva5Z8UqHO4mCS69S1qCUzYJJsBgVn6oE7Yn60kj7oPYYvwdKdPEQzK2sWpJSi7MAztRTIzB3DalAhONLoGgSm1iOgxdL1SXmSLEtLPBZy88YqlnOO2tYYR+oIwKZGqCR1R6unJ5UznNDMsbuzi7acNIiHWiL42/wDyELzE1MSq73OH5pzBjYK4kCxlkX6z3xapC2HF9WNGpuRGNxIxDoOvv1xrWcQVkNO+MrupOZBzz8wjpT1mRA2ZSVDpVe4A1MaXyBstK2OSaqm3ooi4gnEbjz5x2csNl7fNqibdHxUcntFerF/Nfk2UHt5H19AJF7GEuvtzuzu0ytoJWVXMyUy2ETSE6o0F7dgsdMiDaHJtSsIAJ7IkCL3OXqj5vQrvD1JNq6eprijsyjmSFRP1SNnlp8qZSfxY74kPqh0C32aY9EO+GbctHMtN24kpB/dHvB2OLDNzwLae6LnVwHwn+7/gtqne+wtj6oOz50dmOxn+ce+H1BOe+mPQmGUykrxlWPRJ7ogqSlLXMpLeiT3QulwHw5fu/wCEtV4oXTt1QSLB1+/4gxxO21DtnMPk/iFQwGRkyPtSWP5lPdFSpGSxWMjK6XB3KM/VDqpge5LqvAlqvFAX4aUM/wC/e9AqPHbKiW+2HfQK7oMmnSN85KU69wjuiCqdT/vGU9AnugqeB7kuq8CWq8UBjtlQ/vl0fmF90aZHaCl1J7cysyFOnRK0KQVdVxnGw02n/eMr6BPdC9thSJFulqnGGmpWYZIKFtgIxZ6ZecdUXUYYKtNU4qSb2a0/wBurFXdtQxODKBc/Jys1YzMsy6RoVoBIi+kTnh9IlpoqClLbGO3zhkfXHnooSnRqOOxrUPdSVwI7SKaDdMjLpUMwQgXEAttFWpaRwLoHqMNL/GFPbU3kWRzvD2GOrgak5145nfmUVUlF2AU+bTr44BfsAipw4zdWpESqCv6dM/jFe2Myl5DQZWj1dP3Ec6W07hGkR3Kfmxy+esTxw5B2UQThNyBoR2RUrO1joOMdJIuonLPQ+/NFZUrHhOEa63F8/VHUZjRQ4OUbApz7PfKITx/qw+L2tPoP7O0WOG6iq2lhbm98/XFE9/dybzvacbP6hjm9oK8I80aaG18h02rW89SZBBddYLs40hSmVlKrHI2IilaZmg1hFNRPzE1JT8q+pKZheJbS0JJuDzcP9I31OVl6tIss+GblTbiXUrbKSQRoc4hKUZpEw5NzdRenZtTKmUOvFPxaTrYDKPEU6sIUsk/9tVt+57Nx1ZRbd18t4NpM5NS72zU5MTDpYmGFSzoW4SkqzKVKBOt+PRGR+em3dmDVBNzbaZ2rJS3u3FYkscsWT05HLnAg9NbPMTmz8rSfClJ8GKSh4Jucr8L8QYundn0zNCkqZLzRlzKONuIdCAolSAbG1+c3i30vD5lLffhuu34dAZJgt51Mvs1VZmnz1aU4A2kGeCkKQcWqbgHibxGjz611mnt0ip1CoJcuZxEyCUtpsMwSMs7+rPOCj1Cqc5T5uTqNdVMtvoATeVSnAQoG+Rz0tbpjc7Rz42lqlLTG5dQzuX0lFw8i2XHIjnz4RX6TQUJRk7t35bElfUn0JkndbhXZqTqptzx3WKjTZ0PFKW93ZgJvlbKxHSfXG2p1qYps3X3UOKcEu3LiXSoXSlSxmbeuNk5QqvOsrkpyu76nrVdSVSyd4Re9sX74m/s+wpVTLy8cvONNNhtKbFvdiwN758Dpw4wzq4VtOVns1Jatq+S87yZZguflKvRqaKsKq/MTLYSt9hw3aUCQCAOgnWIzlfmZWumaBcXSw0yXW9d2HEghVuvujSqhVWclm5CoVRtynJsCEtWdcSNEk8NBncwSTSUeHTzzoQuXmmkNbnDawSLQdNQjfS2k9exbnay57eRMs37uoopU27MVqrNqeK2Gy3uRe4AKb5dcBttqdMTRXNrdwSkqwClOpU4VG+XVbOCez1EVRlTQL+9S6pODkkFIF7A8+saq3KLqFMmJRtSULdAAUrQZjmimFaFHGxlT2ale3K7GcXKm1IA7H05+ST4SXMUpNSyXLXthXle46r5wde6Y9T5cydMlpVxSVKabCFEXsbC2V4i6emKsTVdetKY1OOSKRif4wpbZfYZUc749hhsfMKW2F8MiOJmBaNvZ69tErrP1WLs8bz0zf7sv2mKAu1lJ5JEMcmafMMuy82EFYfdNjcKsVmxBHXGWfoTe7Lkk+ClIvgV+48Y9fCLyKxzZPWBAbnh2mPZxOZYclXlNTAwrGuYireHogMKHPfE2GQuNScogtZGIGxzJHQIiCM8jrc24Ze/vnHAbKwki17G3D91s46ZkR505GwJA9o/0ihuqS8v4RTpuT8KamSlWT2DCRe2YEWqvniIBJ04kX9/PAabuai1hOdkmMmKpRqwyy4oupycXdBJLNDLa1qpbqSBcBU3fFmL25OVhxMQtQUjOnTgztcTCSL83kxU5kCDY3Nxf36ozumyQVAWvqeHT6/VFE8LGySk+rLFUfBG9Ktm0jlsVFJ4YXUfwxNLuzf3Wrp6i2YBqSFJBKbKBJJ58h79sVhOUUPCrvPqOqnyGUP7OjScrKexESTM0C2U/Wcza3I74WAk2vbKIlJBuNYV4Vd5h0j4DWuZoaNZ+tA8xKO+IrmaKUG1Qq9zoDh74UnyT5Ss+aKCbgCxB64X0dJ7X5+gc7HeYnKGHlJRVKkkC1ghQUnTgSYqM7SOFXqvaB3wmAR60B0E3e7+3gRTY4mepHGs1MdeHviJqFI4Vmonzd8KNojbOJ6OuL+3gDP8ALz1G5U9SiP7XqXZbvihc1IFRw1Se3YsSpTgCuoJvn54WwI8RaGVBLyvAGdjAp6SUQE1KpknICw/iikuU5qYSuYmJ14sqvgdAyIPXcZiAyTzxxzyIbQLj56Ez/I0KIdDr6XEj4wkIJ5RBJNwIsYqU3LoCG3SUjQEXt0RkQLgDQWzjpB+SDbqi+OpWQjNLM4UIcNsTzgspa8+yOp3NhfBe3zYyEK5j5ohgPMfNBIOIcuLixF9Blc2/lHsQOJKQCEm19Or3/lFJUQTbLOOknAux0BtHQMxNatc7Hh1xhmRinG1jW3VxjQ4Tv1DhZXsjK8SZlPvxiuetDRL3Li/A306/f1RncF7YgLDUdHv7Y1L+V/nPsimZyQbccR7cRHsgSGRkcF08Tpx9+iK8J1PPF9yWkqJJJteI90UscpUDmAMuaIqSY0ACwjxAxEWhWgmBbaiq5F4juteSR1GNx+T1RWrQwjiEy7vmGUc3Z5o0pjpFjAyhM27PNHt30RpOg9+MQOXnESwCjAY4tNhGg6CK1nLsPsiEKADBynbPeHUOfqZmcBlWN6lsC+PO1tcsgTAb5Jhgoj7niapsYvi1S5um2tgqDG19YHfcZpnZ6cb2flawlTS5Z6wUATiSbkC47IDhbiRYkptDaHnE7CySQo4S8q4OY8pfCMNcZaZZqKGm0oQkMlIAyBNrxY0lawqb3i9vl/OMc3q/nRUY9FLkyyx//9k="/>
          <p:cNvSpPr>
            <a:spLocks noChangeAspect="1" noChangeArrowheads="1"/>
          </p:cNvSpPr>
          <p:nvPr/>
        </p:nvSpPr>
        <p:spPr bwMode="auto">
          <a:xfrm>
            <a:off x="0" y="-547688"/>
            <a:ext cx="1533525" cy="1152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0" name="AutoShape 6" descr="data:image/jpeg;base64,/9j/4AAQSkZJRgABAQAAAQABAAD/2wBDAAkGBwgHBgkIBwgKCgkLDRYPDQwMDRsUFRAWIB0iIiAdHx8kKDQsJCYxJx8fLT0tMTU3Ojo6Iys/RD84QzQ5Ojf/2wBDAQoKCg0MDRoPDxo3JR8lNzc3Nzc3Nzc3Nzc3Nzc3Nzc3Nzc3Nzc3Nzc3Nzc3Nzc3Nzc3Nzc3Nzc3Nzc3Nzc3Nzf/wAARCACLALoDASIAAhEBAxEB/8QAGwAAAgMBAQEAAAAAAAAAAAAABQYCAwQBAAf/xABTEAABAgQDAwYIBRAHCQAAAAABAgMABAUREiExBhNBIlFhcYHRFBUykZOhsfAWI0JSsgclMzRTVGJzgoOEoqPB0uEkJjU2RHLxN0NjZGV0kpTC/8QAGwEAAgMBAQEAAAAAAAAAAAAAAQIAAwQFBgf/xAA3EQACAQICBwQJAwUBAAAAAAAAAQIDEQQSEyExQVFxkQVS0fAUIiMyU2GBocFyksIVM0Ji4bH/2gAMAwEAAhEDEQA/APmrNKnpdWJKVpGqVpzHnGUMchUKlLNtpmktzKAPsbycVtdD2xKkESk426kYk3ssEaiD0/Jy6pneSwBbUArLRJjdTjldmyibutRnpdUpVRmkS7ZclX3DYYlBTd+2xA05zn1xdWpMy7yJeYU2MKr4m1nMFJAI46mA85ss3PBakANlVySDkezSKtmJKpMPTUnUJp0NsNoLbZQSlQIPklQBsLDycs4zzctIldFiXqhRtMs4hLgQ2XLcrGLqB4+UYrnWQ/KgFWJIUFWSDbm6tCY7Ora3rCC2l0KUo4jcFOneYil5W7KCDySUBPv0RTpPbOmbHhrYWNbiwalohar8bjPLj/OJqb5NgB641hIByGG+cdU3xOfbF5nUVYoaZChivYnXhFoYvocXbFrIyNiOwRYUk569KoNhbmB6SYd8tlBPPlGNyiy6ySlBQecKMGym41EQKM8s4lgxm1sYsztKelGlPyrt1pySFAZ3I58ueAL784h0hxjdLTqAxg9VhDbtHMPSkuythzdOKctc8RY5ZQqzM7MOuqWvcFZ1UAjugakScnJ3ZShbrjzZvyiU2NrWMEJednJQ3lpt9noQ4U37IwKWpRCi4jFb5It7IavAJebaQ74IU40hQIOHWElYtozUU00Uy22NblgAp9D6f+M3f1ix9cF5X6oJsPDJAH8Jpff3wuzFJeQVFDagkcCcXrEYVyb4H2MnsgZmthflpS3H0iW2zo7yil5b0s4DYpebIt2i4glLz8nPlCZSaYeK1JFkLBNiQNO2Pj6wvHdeIK1OKJys49T30TcosImGz8WvW1+b1w6qMqnh4JNoYPqmPCZ2j3WIWQhKLnh73gOqclglpK1gt7heK2di44MQ7EXjFOTbs4FOPpxuE3KzckxjaQp02S0sqBvZKb8IjtfUZkGZutMuhYSlZKy4TlYctxJ+gkDtgTMzj70y66FqSFrKgOa5vFgp0yoi6CkH5RBsOvmihbOFRSTextcDIwrREfWF09bTLLycJaeSFIWnQ3GnQY2y6SplAJ0FoESC3VchxQxXIAAyNzB6UYnFtciWeIAviSg2jTGUZvUNVwsqSve5xCAFWUbdQgAKtOLAn1LYZlk42UpmVHBkrIgpFyo20zgtNupSkl11KFA2spVvbCxNpQ5RqKhQCkLqTgI4EYh+4+uMuNejy2EopSudmZ9D621GoU1JTcjCHTr2dEWNVFtve4p6mrDmoLb3JPOLCHT4M0EqypEp6MRB7Z+gS7anHabItoSLlSm0gDzx5tdtUnO6Us3JHU0dTJkb9USvDUHWpSA/Mu90cM2i9xVpEfozphn3Wxn/AEXtLcdDexnNRP2UXvtafdn0XgU6BLevuLKKgE5eN5L/ANN3vjxqNz/bMmP0N3vhqwbG8E0Qeij2DZAnJNF/ZQP6rPuz6LwJoFxX38RXE9c5ViRH6C7/ABR0zhyvWJJXR4E4P/qGkJ2SGQTRb/mokBsodBRh2NQV2tLfCfReAPR1xXn6ihVZeVqjmHxsw2wFYkNmWcUU5WOd+uMSdlpBWQrLF/8AtXf4ofQNlhmnxR2BqNDHwZvn4q87cWx7VUnrhLovADw9t68/U+ep2Vk75Vhgfojn8UF25J4NhLdbksKQALyLmg/KhywbNrN0+LOwoi1DNCOSEU8jowRohjlL/GX28BdE1vQjqkZnCSK5JD9Cc/iih2nvOeVWJBXXJuA+2PoaZCjvnC1LyjhHBASYiaNTb/aTHYmLPTae9S+wNFJ7LHzxmlobU4mYnZV0rQQ24GXLNr4E3OkUK2e3qjiqFLXfPEqXWPXH0o0am/eTPmjBXKdT5elPuMyjSHQBhUlOY5Qv7YthiqVSSirq/IV05xTbPmE5SVyMy/KPNIUsFKgtlZstJFwRfqMZVU9XlJJSeZQz84t7IPVK/jAkq1YatfhkYz2HEX68xGnKUggLnJdQU2tSiMs7LHrEXeNpz7kx6FXfBEqT80RC7XzBBV9zBqPstKNOm5Qrk5ZtJHlIS2ElJ9+MEpIlDDYuVkDlYRoTn6uaPnFFn3WS1My6gFlAIvoQeB541HaqbqC3AFMsOtqKVJaRhWLHgom9o11JZFcSlRnWk4pjHtLspIVxxUyhpDc6kfZbCy/83frpHzOdQW6XREG101R1JtwspMMLVeL0081U6gQltQxqfVoCObTttxgBUkpFPoxbOJs1Z2yxxGJNo4+KrqpKMUrWf4Z0p4J4aCble+4+lW5RtzwmTUsrafa2akptxxNPp6QC0hVsaj/O+fMMtYdGm8GMYlG6uOcKWzpI2y2itrjT7Y8bgXkVapHao6nw1pGmrrcUEfgfQrD+g2/OK7458D6F95D0qu+GAA2EetGb0/FfEfUbRQ4C/wDA+hcZG35xXfHRshQhpJ/tF98H7Rw2AuYix+K+I+odFDgATslRD/gv2q++InZGifeR9Kvvg/HiIK7QxXxH1BoqfAX/AIJUUf4M+lX3xMbKUa32or0q++DZEcIh12hiviPqTQ0+6gQ1szSG1XRLqB/Gq742NUOmWuGlAaeWY1RxCigW6Y2Uu08QlrqPqI6FPumCoURlqWW/JKW260Cscom9hfXhpG2kzapuQadXbHmlR5yOMcnXwmSmSToys/qmMezrl6Wg31Ur2x2Y13XwzlN3aa1/QzZMlSy2Bi8DdoF2pEx+SP10xqLkCtpHPrNMDnwfTTBwr9tDmhqnuMR6gAZ9QIv8Q19ExmUjmUR0RpnDin3MP3BkdfJikpHSTxBju3MJlUlROZCugRH8k+aCCmZUouh1aVcUrRr1EXjLBuQ20So4CmVmOSRklUZKypyXqqnW1ltSwFjCew+sGOTsuULPJsb5G+nRFE4+qZ3IesVtZFXOOEaqy9WzBhpWqXKaupieW3MPXSocgqTmT2dnCDUyb0WhFJJHjRevWmFx7DfEoZJzPSBDRUJZ+UoVC8KaLa1VNSgDbTk80cjERbtz/DNtRrz9D6eRZSuuFDZof132hH4SYcj5R6TCds5lt1tF+R7BHicG/ZV/0/yRqqe9Hn+BvIjlo6CoqIKbAaHnjpjmlxC0RWgKFjFkcVETIV2jxiRjkFMhExAxM9MRMOQhHDHTEFqA1yi2nduyIzFWFYaVOnj4O59Exg2Ud+sbOI/KVn+UY114/WWeP/LufRMCtmjahy98s1/SMdmhUccFL9S/8Zlkr1VyD5eHPAjaV4eKHs/lIH6wi1bpEA9qZhQpDlj8tHtjVga968OaFqr1WB8e9mXTcp+KaGX+SO8pI5QxW+brGRkneOZ5lDXH8ARpUpQsQQbfJMemp64JnPlqZw4FKIC+Va+EDOOErv5SvNFSlpWbLGfDiI8CLZL9vfD2FuEZhsruFDMWgRNMqvjTqDfOD0ynkkjh1ZQPeQNCALkAgR0qkU0ZoNoBu8oHqtB16/iCjmwwpqZvfW9hGBLai6hsrbaadcTvFlFwkaEnjkCTYQSn0oboUmlteNKKxhSq1rjCbG3CONjI5cvP8M3xnnWs+s6wnbO/3+2h6kewQ4CE+g/7Qa8B81B/VTHgsF/ar/p/kjpVPejzHKOWiUejmFxG0RMTiBFhBRCJiJiRiJhiFbguI9bIRJUchkQgRFTgBtfhFpitcPBtPUQG7QZUOe5twv2QK2eH1ilepX0jBuqy5m6dMyyVYVOtKQk8xIyhRo9aYp8t4uqYXLusKIuUEg3JPDrjtYaMquDlCCu1JO3ysZptRqJvZYNvGFva5Z8UqHO4mCS69S1qCUzYJJsBgVn6oE7Yn60kj7oPYYvwdKdPEQzK2sWpJSi7MAztRTIzB3DalAhONLoGgSm1iOgxdL1SXmSLEtLPBZy88YqlnOO2tYYR+oIwKZGqCR1R6unJ5UznNDMsbuzi7acNIiHWiL42/wDyELzE1MSq73OH5pzBjYK4kCxlkX6z3xapC2HF9WNGpuRGNxIxDoOvv1xrWcQVkNO+MrupOZBzz8wjpT1mRA2ZSVDpVe4A1MaXyBstK2OSaqm3ooi4gnEbjz5x2csNl7fNqibdHxUcntFerF/Nfk2UHt5H19AJF7GEuvtzuzu0ytoJWVXMyUy2ETSE6o0F7dgsdMiDaHJtSsIAJ7IkCL3OXqj5vQrvD1JNq6eprijsyjmSFRP1SNnlp8qZSfxY74kPqh0C32aY9EO+GbctHMtN24kpB/dHvB2OLDNzwLae6LnVwHwn+7/gtqne+wtj6oOz50dmOxn+ce+H1BOe+mPQmGUykrxlWPRJ7ogqSlLXMpLeiT3QulwHw5fu/wCEtV4oXTt1QSLB1+/4gxxO21DtnMPk/iFQwGRkyPtSWP5lPdFSpGSxWMjK6XB3KM/VDqpge5LqvAlqvFAX4aUM/wC/e9AqPHbKiW+2HfQK7oMmnSN85KU69wjuiCqdT/vGU9AnugqeB7kuq8CWq8UBjtlQ/vl0fmF90aZHaCl1J7cysyFOnRK0KQVdVxnGw02n/eMr6BPdC9thSJFulqnGGmpWYZIKFtgIxZ6ZecdUXUYYKtNU4qSb2a0/wBurFXdtQxODKBc/Jys1YzMsy6RoVoBIi+kTnh9IlpoqClLbGO3zhkfXHnooSnRqOOxrUPdSVwI7SKaDdMjLpUMwQgXEAttFWpaRwLoHqMNL/GFPbU3kWRzvD2GOrgak5145nfmUVUlF2AU+bTr44BfsAipw4zdWpESqCv6dM/jFe2Myl5DQZWj1dP3Ec6W07hGkR3Kfmxy+esTxw5B2UQThNyBoR2RUrO1joOMdJIuonLPQ+/NFZUrHhOEa63F8/VHUZjRQ4OUbApz7PfKITx/qw+L2tPoP7O0WOG6iq2lhbm98/XFE9/dybzvacbP6hjm9oK8I80aaG18h02rW89SZBBddYLs40hSmVlKrHI2IilaZmg1hFNRPzE1JT8q+pKZheJbS0JJuDzcP9I31OVl6tIss+GblTbiXUrbKSQRoc4hKUZpEw5NzdRenZtTKmUOvFPxaTrYDKPEU6sIUsk/9tVt+57Nx1ZRbd18t4NpM5NS72zU5MTDpYmGFSzoW4SkqzKVKBOt+PRGR+em3dmDVBNzbaZ2rJS3u3FYkscsWT05HLnAg9NbPMTmz8rSfClJ8GKSh4Jucr8L8QYundn0zNCkqZLzRlzKONuIdCAolSAbG1+c3i30vD5lLffhuu34dAZJgt51Mvs1VZmnz1aU4A2kGeCkKQcWqbgHibxGjz611mnt0ip1CoJcuZxEyCUtpsMwSMs7+rPOCj1Cqc5T5uTqNdVMtvoATeVSnAQoG+Rz0tbpjc7Rz42lqlLTG5dQzuX0lFw8i2XHIjnz4RX6TQUJRk7t35bElfUn0JkndbhXZqTqptzx3WKjTZ0PFKW93ZgJvlbKxHSfXG2p1qYps3X3UOKcEu3LiXSoXSlSxmbeuNk5QqvOsrkpyu76nrVdSVSyd4Re9sX74m/s+wpVTLy8cvONNNhtKbFvdiwN758Dpw4wzq4VtOVns1Jatq+S87yZZguflKvRqaKsKq/MTLYSt9hw3aUCQCAOgnWIzlfmZWumaBcXSw0yXW9d2HEghVuvujSqhVWclm5CoVRtynJsCEtWdcSNEk8NBncwSTSUeHTzzoQuXmmkNbnDawSLQdNQjfS2k9exbnay57eRMs37uoopU27MVqrNqeK2Gy3uRe4AKb5dcBttqdMTRXNrdwSkqwClOpU4VG+XVbOCez1EVRlTQL+9S6pODkkFIF7A8+saq3KLqFMmJRtSULdAAUrQZjmimFaFHGxlT2ale3K7GcXKm1IA7H05+ST4SXMUpNSyXLXthXle46r5wde6Y9T5cydMlpVxSVKabCFEXsbC2V4i6emKsTVdetKY1OOSKRif4wpbZfYZUc749hhsfMKW2F8MiOJmBaNvZ69tErrP1WLs8bz0zf7sv2mKAu1lJ5JEMcmafMMuy82EFYfdNjcKsVmxBHXGWfoTe7Lkk+ClIvgV+48Y9fCLyKxzZPWBAbnh2mPZxOZYclXlNTAwrGuYireHogMKHPfE2GQuNScogtZGIGxzJHQIiCM8jrc24Ze/vnHAbKwki17G3D91s46ZkR505GwJA9o/0ihuqS8v4RTpuT8KamSlWT2DCRe2YEWqvniIBJ04kX9/PAabuai1hOdkmMmKpRqwyy4oupycXdBJLNDLa1qpbqSBcBU3fFmL25OVhxMQtQUjOnTgztcTCSL83kxU5kCDY3Nxf36ozumyQVAWvqeHT6/VFE8LGySk+rLFUfBG9Ktm0jlsVFJ4YXUfwxNLuzf3Wrp6i2YBqSFJBKbKBJJ58h79sVhOUUPCrvPqOqnyGUP7OjScrKexESTM0C2U/Wcza3I74WAk2vbKIlJBuNYV4Vd5h0j4DWuZoaNZ+tA8xKO+IrmaKUG1Qq9zoDh74UnyT5Ss+aKCbgCxB64X0dJ7X5+gc7HeYnKGHlJRVKkkC1ghQUnTgSYqM7SOFXqvaB3wmAR60B0E3e7+3gRTY4mepHGs1MdeHviJqFI4Vmonzd8KNojbOJ6OuL+3gDP8ALz1G5U9SiP7XqXZbvihc1IFRw1Se3YsSpTgCuoJvn54WwI8RaGVBLyvAGdjAp6SUQE1KpknICw/iikuU5qYSuYmJ14sqvgdAyIPXcZiAyTzxxzyIbQLj56Ez/I0KIdDr6XEj4wkIJ5RBJNwIsYqU3LoCG3SUjQEXt0RkQLgDQWzjpB+SDbqi+OpWQjNLM4UIcNsTzgspa8+yOp3NhfBe3zYyEK5j5ohgPMfNBIOIcuLixF9Blc2/lHsQOJKQCEm19Or3/lFJUQTbLOOknAux0BtHQMxNatc7Hh1xhmRinG1jW3VxjQ4Tv1DhZXsjK8SZlPvxiuetDRL3Li/A306/f1RncF7YgLDUdHv7Y1L+V/nPsimZyQbccR7cRHsgSGRkcF08Tpx9+iK8J1PPF9yWkqJJJteI90UscpUDmAMuaIqSY0ACwjxAxEWhWgmBbaiq5F4juteSR1GNx+T1RWrQwjiEy7vmGUc3Z5o0pjpFjAyhM27PNHt30RpOg9+MQOXnESwCjAY4tNhGg6CK1nLsPsiEKADBynbPeHUOfqZmcBlWN6lsC+PO1tcsgTAb5Jhgoj7niapsYvi1S5um2tgqDG19YHfcZpnZ6cb2flawlTS5Z6wUATiSbkC47IDhbiRYkptDaHnE7CySQo4S8q4OY8pfCMNcZaZZqKGm0oQkMlIAyBNrxY0lawqb3i9vl/OMc3q/nRUY9FLkyyx//9k="/>
          <p:cNvSpPr>
            <a:spLocks noChangeAspect="1" noChangeArrowheads="1"/>
          </p:cNvSpPr>
          <p:nvPr/>
        </p:nvSpPr>
        <p:spPr bwMode="auto">
          <a:xfrm>
            <a:off x="0" y="-547688"/>
            <a:ext cx="1533525" cy="1152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2" name="AutoShape 8" descr="data:image/jpeg;base64,/9j/4AAQSkZJRgABAQAAAQABAAD/2wBDAAkGBwgHBgkIBwgKCgkLDRYPDQwMDRsUFRAWIB0iIiAdHx8kKDQsJCYxJx8fLT0tMTU3Ojo6Iys/RD84QzQ5Ojf/2wBDAQoKCg0MDRoPDxo3JR8lNzc3Nzc3Nzc3Nzc3Nzc3Nzc3Nzc3Nzc3Nzc3Nzc3Nzc3Nzc3Nzc3Nzc3Nzc3Nzc3Nzf/wAARCACLALoDASIAAhEBAxEB/8QAGwAAAgMBAQEAAAAAAAAAAAAABQYCAwQBAAf/xABTEAABAgQDAwYIBRAHCQAAAAABAgMABAUREiExBhNBIlFhcYHRFBUykZOhsfAWI0JSsgclMzRTVGJzgoOEoqPB0uEkJjU2RHLxN0NjZGV0kpTC/8QAGwEAAgMBAQEAAAAAAAAAAAAAAQIAAwQFBgf/xAA3EQACAQICBwQJAwUBAAAAAAAAAQIDEQQSEyExQVFxkQVS0fAUIiMyU2GBocFyksIVM0Ji4bH/2gAMAwEAAhEDEQA/APmrNKnpdWJKVpGqVpzHnGUMchUKlLNtpmktzKAPsbycVtdD2xKkESk426kYk3ssEaiD0/Jy6pneSwBbUArLRJjdTjldmyibutRnpdUpVRmkS7ZclX3DYYlBTd+2xA05zn1xdWpMy7yJeYU2MKr4m1nMFJAI46mA85ss3PBakANlVySDkezSKtmJKpMPTUnUJp0NsNoLbZQSlQIPklQBsLDycs4zzctIldFiXqhRtMs4hLgQ2XLcrGLqB4+UYrnWQ/KgFWJIUFWSDbm6tCY7Ora3rCC2l0KUo4jcFOneYil5W7KCDySUBPv0RTpPbOmbHhrYWNbiwalohar8bjPLj/OJqb5NgB641hIByGG+cdU3xOfbF5nUVYoaZChivYnXhFoYvocXbFrIyNiOwRYUk569KoNhbmB6SYd8tlBPPlGNyiy6ySlBQecKMGym41EQKM8s4lgxm1sYsztKelGlPyrt1pySFAZ3I58ueAL784h0hxjdLTqAxg9VhDbtHMPSkuythzdOKctc8RY5ZQqzM7MOuqWvcFZ1UAjugakScnJ3ZShbrjzZvyiU2NrWMEJednJQ3lpt9noQ4U37IwKWpRCi4jFb5It7IavAJebaQ74IU40hQIOHWElYtozUU00Uy22NblgAp9D6f+M3f1ix9cF5X6oJsPDJAH8Jpff3wuzFJeQVFDagkcCcXrEYVyb4H2MnsgZmthflpS3H0iW2zo7yil5b0s4DYpebIt2i4glLz8nPlCZSaYeK1JFkLBNiQNO2Pj6wvHdeIK1OKJys49T30TcosImGz8WvW1+b1w6qMqnh4JNoYPqmPCZ2j3WIWQhKLnh73gOqclglpK1gt7heK2di44MQ7EXjFOTbs4FOPpxuE3KzckxjaQp02S0sqBvZKb8IjtfUZkGZutMuhYSlZKy4TlYctxJ+gkDtgTMzj70y66FqSFrKgOa5vFgp0yoi6CkH5RBsOvmihbOFRSTextcDIwrREfWF09bTLLycJaeSFIWnQ3GnQY2y6SplAJ0FoESC3VchxQxXIAAyNzB6UYnFtciWeIAviSg2jTGUZvUNVwsqSve5xCAFWUbdQgAKtOLAn1LYZlk42UpmVHBkrIgpFyo20zgtNupSkl11KFA2spVvbCxNpQ5RqKhQCkLqTgI4EYh+4+uMuNejy2EopSudmZ9D621GoU1JTcjCHTr2dEWNVFtve4p6mrDmoLb3JPOLCHT4M0EqypEp6MRB7Z+gS7anHabItoSLlSm0gDzx5tdtUnO6Us3JHU0dTJkb9USvDUHWpSA/Mu90cM2i9xVpEfozphn3Wxn/AEXtLcdDexnNRP2UXvtafdn0XgU6BLevuLKKgE5eN5L/ANN3vjxqNz/bMmP0N3vhqwbG8E0Qeij2DZAnJNF/ZQP6rPuz6LwJoFxX38RXE9c5ViRH6C7/ABR0zhyvWJJXR4E4P/qGkJ2SGQTRb/mokBsodBRh2NQV2tLfCfReAPR1xXn6ihVZeVqjmHxsw2wFYkNmWcUU5WOd+uMSdlpBWQrLF/8AtXf4ofQNlhmnxR2BqNDHwZvn4q87cWx7VUnrhLovADw9t68/U+ep2Vk75Vhgfojn8UF25J4NhLdbksKQALyLmg/KhywbNrN0+LOwoi1DNCOSEU8jowRohjlL/GX28BdE1vQjqkZnCSK5JD9Cc/iih2nvOeVWJBXXJuA+2PoaZCjvnC1LyjhHBASYiaNTb/aTHYmLPTae9S+wNFJ7LHzxmlobU4mYnZV0rQQ24GXLNr4E3OkUK2e3qjiqFLXfPEqXWPXH0o0am/eTPmjBXKdT5elPuMyjSHQBhUlOY5Qv7YthiqVSSirq/IV05xTbPmE5SVyMy/KPNIUsFKgtlZstJFwRfqMZVU9XlJJSeZQz84t7IPVK/jAkq1YatfhkYz2HEX68xGnKUggLnJdQU2tSiMs7LHrEXeNpz7kx6FXfBEqT80RC7XzBBV9zBqPstKNOm5Qrk5ZtJHlIS2ElJ9+MEpIlDDYuVkDlYRoTn6uaPnFFn3WS1My6gFlAIvoQeB541HaqbqC3AFMsOtqKVJaRhWLHgom9o11JZFcSlRnWk4pjHtLspIVxxUyhpDc6kfZbCy/83frpHzOdQW6XREG101R1JtwspMMLVeL0081U6gQltQxqfVoCObTttxgBUkpFPoxbOJs1Z2yxxGJNo4+KrqpKMUrWf4Z0p4J4aCble+4+lW5RtzwmTUsrafa2akptxxNPp6QC0hVsaj/O+fMMtYdGm8GMYlG6uOcKWzpI2y2itrjT7Y8bgXkVapHao6nw1pGmrrcUEfgfQrD+g2/OK7458D6F95D0qu+GAA2EetGb0/FfEfUbRQ4C/wDA+hcZG35xXfHRshQhpJ/tF98H7Rw2AuYix+K+I+odFDgATslRD/gv2q++InZGifeR9Kvvg/HiIK7QxXxH1BoqfAX/AIJUUf4M+lX3xMbKUa32or0q++DZEcIh12hiviPqTQ0+6gQ1szSG1XRLqB/Gq742NUOmWuGlAaeWY1RxCigW6Y2Uu08QlrqPqI6FPumCoURlqWW/JKW260Cscom9hfXhpG2kzapuQadXbHmlR5yOMcnXwmSmSToys/qmMezrl6Wg31Ur2x2Y13XwzlN3aa1/QzZMlSy2Bi8DdoF2pEx+SP10xqLkCtpHPrNMDnwfTTBwr9tDmhqnuMR6gAZ9QIv8Q19ExmUjmUR0RpnDin3MP3BkdfJikpHSTxBju3MJlUlROZCugRH8k+aCCmZUouh1aVcUrRr1EXjLBuQ20So4CmVmOSRklUZKypyXqqnW1ltSwFjCew+sGOTsuULPJsb5G+nRFE4+qZ3IesVtZFXOOEaqy9WzBhpWqXKaupieW3MPXSocgqTmT2dnCDUyb0WhFJJHjRevWmFx7DfEoZJzPSBDRUJZ+UoVC8KaLa1VNSgDbTk80cjERbtz/DNtRrz9D6eRZSuuFDZof132hH4SYcj5R6TCds5lt1tF+R7BHicG/ZV/0/yRqqe9Hn+BvIjlo6CoqIKbAaHnjpjmlxC0RWgKFjFkcVETIV2jxiRjkFMhExAxM9MRMOQhHDHTEFqA1yi2nduyIzFWFYaVOnj4O59Exg2Ud+sbOI/KVn+UY114/WWeP/LufRMCtmjahy98s1/SMdmhUccFL9S/8Zlkr1VyD5eHPAjaV4eKHs/lIH6wi1bpEA9qZhQpDlj8tHtjVga968OaFqr1WB8e9mXTcp+KaGX+SO8pI5QxW+brGRkneOZ5lDXH8ARpUpQsQQbfJMemp64JnPlqZw4FKIC+Va+EDOOErv5SvNFSlpWbLGfDiI8CLZL9vfD2FuEZhsruFDMWgRNMqvjTqDfOD0ynkkjh1ZQPeQNCALkAgR0qkU0ZoNoBu8oHqtB16/iCjmwwpqZvfW9hGBLai6hsrbaadcTvFlFwkaEnjkCTYQSn0oboUmlteNKKxhSq1rjCbG3CONjI5cvP8M3xnnWs+s6wnbO/3+2h6kewQ4CE+g/7Qa8B81B/VTHgsF/ar/p/kjpVPejzHKOWiUejmFxG0RMTiBFhBRCJiJiRiJhiFbguI9bIRJUchkQgRFTgBtfhFpitcPBtPUQG7QZUOe5twv2QK2eH1ilepX0jBuqy5m6dMyyVYVOtKQk8xIyhRo9aYp8t4uqYXLusKIuUEg3JPDrjtYaMquDlCCu1JO3ysZptRqJvZYNvGFva5Z8UqHO4mCS69S1qCUzYJJsBgVn6oE7Yn60kj7oPYYvwdKdPEQzK2sWpJSi7MAztRTIzB3DalAhONLoGgSm1iOgxdL1SXmSLEtLPBZy88YqlnOO2tYYR+oIwKZGqCR1R6unJ5UznNDMsbuzi7acNIiHWiL42/wDyELzE1MSq73OH5pzBjYK4kCxlkX6z3xapC2HF9WNGpuRGNxIxDoOvv1xrWcQVkNO+MrupOZBzz8wjpT1mRA2ZSVDpVe4A1MaXyBstK2OSaqm3ooi4gnEbjz5x2csNl7fNqibdHxUcntFerF/Nfk2UHt5H19AJF7GEuvtzuzu0ytoJWVXMyUy2ETSE6o0F7dgsdMiDaHJtSsIAJ7IkCL3OXqj5vQrvD1JNq6eprijsyjmSFRP1SNnlp8qZSfxY74kPqh0C32aY9EO+GbctHMtN24kpB/dHvB2OLDNzwLae6LnVwHwn+7/gtqne+wtj6oOz50dmOxn+ce+H1BOe+mPQmGUykrxlWPRJ7ogqSlLXMpLeiT3QulwHw5fu/wCEtV4oXTt1QSLB1+/4gxxO21DtnMPk/iFQwGRkyPtSWP5lPdFSpGSxWMjK6XB3KM/VDqpge5LqvAlqvFAX4aUM/wC/e9AqPHbKiW+2HfQK7oMmnSN85KU69wjuiCqdT/vGU9AnugqeB7kuq8CWq8UBjtlQ/vl0fmF90aZHaCl1J7cysyFOnRK0KQVdVxnGw02n/eMr6BPdC9thSJFulqnGGmpWYZIKFtgIxZ6ZecdUXUYYKtNU4qSb2a0/wBurFXdtQxODKBc/Jys1YzMsy6RoVoBIi+kTnh9IlpoqClLbGO3zhkfXHnooSnRqOOxrUPdSVwI7SKaDdMjLpUMwQgXEAttFWpaRwLoHqMNL/GFPbU3kWRzvD2GOrgak5145nfmUVUlF2AU+bTr44BfsAipw4zdWpESqCv6dM/jFe2Myl5DQZWj1dP3Ec6W07hGkR3Kfmxy+esTxw5B2UQThNyBoR2RUrO1joOMdJIuonLPQ+/NFZUrHhOEa63F8/VHUZjRQ4OUbApz7PfKITx/qw+L2tPoP7O0WOG6iq2lhbm98/XFE9/dybzvacbP6hjm9oK8I80aaG18h02rW89SZBBddYLs40hSmVlKrHI2IilaZmg1hFNRPzE1JT8q+pKZheJbS0JJuDzcP9I31OVl6tIss+GblTbiXUrbKSQRoc4hKUZpEw5NzdRenZtTKmUOvFPxaTrYDKPEU6sIUsk/9tVt+57Nx1ZRbd18t4NpM5NS72zU5MTDpYmGFSzoW4SkqzKVKBOt+PRGR+em3dmDVBNzbaZ2rJS3u3FYkscsWT05HLnAg9NbPMTmz8rSfClJ8GKSh4Jucr8L8QYundn0zNCkqZLzRlzKONuIdCAolSAbG1+c3i30vD5lLffhuu34dAZJgt51Mvs1VZmnz1aU4A2kGeCkKQcWqbgHibxGjz611mnt0ip1CoJcuZxEyCUtpsMwSMs7+rPOCj1Cqc5T5uTqNdVMtvoATeVSnAQoG+Rz0tbpjc7Rz42lqlLTG5dQzuX0lFw8i2XHIjnz4RX6TQUJRk7t35bElfUn0JkndbhXZqTqptzx3WKjTZ0PFKW93ZgJvlbKxHSfXG2p1qYps3X3UOKcEu3LiXSoXSlSxmbeuNk5QqvOsrkpyu76nrVdSVSyd4Re9sX74m/s+wpVTLy8cvONNNhtKbFvdiwN758Dpw4wzq4VtOVns1Jatq+S87yZZguflKvRqaKsKq/MTLYSt9hw3aUCQCAOgnWIzlfmZWumaBcXSw0yXW9d2HEghVuvujSqhVWclm5CoVRtynJsCEtWdcSNEk8NBncwSTSUeHTzzoQuXmmkNbnDawSLQdNQjfS2k9exbnay57eRMs37uoopU27MVqrNqeK2Gy3uRe4AKb5dcBttqdMTRXNrdwSkqwClOpU4VG+XVbOCez1EVRlTQL+9S6pODkkFIF7A8+saq3KLqFMmJRtSULdAAUrQZjmimFaFHGxlT2ale3K7GcXKm1IA7H05+ST4SXMUpNSyXLXthXle46r5wde6Y9T5cydMlpVxSVKabCFEXsbC2V4i6emKsTVdetKY1OOSKRif4wpbZfYZUc749hhsfMKW2F8MiOJmBaNvZ69tErrP1WLs8bz0zf7sv2mKAu1lJ5JEMcmafMMuy82EFYfdNjcKsVmxBHXGWfoTe7Lkk+ClIvgV+48Y9fCLyKxzZPWBAbnh2mPZxOZYclXlNTAwrGuYireHogMKHPfE2GQuNScogtZGIGxzJHQIiCM8jrc24Ze/vnHAbKwki17G3D91s46ZkR505GwJA9o/0ihuqS8v4RTpuT8KamSlWT2DCRe2YEWqvniIBJ04kX9/PAabuai1hOdkmMmKpRqwyy4oupycXdBJLNDLa1qpbqSBcBU3fFmL25OVhxMQtQUjOnTgztcTCSL83kxU5kCDY3Nxf36ozumyQVAWvqeHT6/VFE8LGySk+rLFUfBG9Ktm0jlsVFJ4YXUfwxNLuzf3Wrp6i2YBqSFJBKbKBJJ58h79sVhOUUPCrvPqOqnyGUP7OjScrKexESTM0C2U/Wcza3I74WAk2vbKIlJBuNYV4Vd5h0j4DWuZoaNZ+tA8xKO+IrmaKUG1Qq9zoDh74UnyT5Ss+aKCbgCxB64X0dJ7X5+gc7HeYnKGHlJRVKkkC1ghQUnTgSYqM7SOFXqvaB3wmAR60B0E3e7+3gRTY4mepHGs1MdeHviJqFI4Vmonzd8KNojbOJ6OuL+3gDP8ALz1G5U9SiP7XqXZbvihc1IFRw1Se3YsSpTgCuoJvn54WwI8RaGVBLyvAGdjAp6SUQE1KpknICw/iikuU5qYSuYmJ14sqvgdAyIPXcZiAyTzxxzyIbQLj56Ez/I0KIdDr6XEj4wkIJ5RBJNwIsYqU3LoCG3SUjQEXt0RkQLgDQWzjpB+SDbqi+OpWQjNLM4UIcNsTzgspa8+yOp3NhfBe3zYyEK5j5ohgPMfNBIOIcuLixF9Blc2/lHsQOJKQCEm19Or3/lFJUQTbLOOknAux0BtHQMxNatc7Hh1xhmRinG1jW3VxjQ4Tv1DhZXsjK8SZlPvxiuetDRL3Li/A306/f1RncF7YgLDUdHv7Y1L+V/nPsimZyQbccR7cRHsgSGRkcF08Tpx9+iK8J1PPF9yWkqJJJteI90UscpUDmAMuaIqSY0ACwjxAxEWhWgmBbaiq5F4juteSR1GNx+T1RWrQwjiEy7vmGUc3Z5o0pjpFjAyhM27PNHt30RpOg9+MQOXnESwCjAY4tNhGg6CK1nLsPsiEKADBynbPeHUOfqZmcBlWN6lsC+PO1tcsgTAb5Jhgoj7niapsYvi1S5um2tgqDG19YHfcZpnZ6cb2flawlTS5Z6wUATiSbkC47IDhbiRYkptDaHnE7CySQo4S8q4OY8pfCMNcZaZZqKGm0oQkMlIAyBNrxY0lawqb3i9vl/OMc3q/nRUY9FLkyyx//9k="/>
          <p:cNvSpPr>
            <a:spLocks noChangeAspect="1" noChangeArrowheads="1"/>
          </p:cNvSpPr>
          <p:nvPr/>
        </p:nvSpPr>
        <p:spPr bwMode="auto">
          <a:xfrm>
            <a:off x="0" y="-547688"/>
            <a:ext cx="1533525" cy="1152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4" name="AutoShape 10" descr="data:image/jpeg;base64,/9j/4AAQSkZJRgABAQAAAQABAAD/2wCEAAkGBhQSERQUExQUFRQVFhcXFxgXFxccFxwcGhgXGhcUGBcXHCYeFxokHBUXHy8gJCcpLCwsFx4xNTAqNSYrLCkBCQoKDgwOGg8PGiwkHiQsLCksLCwsLCwsLCwsLCwsLCwsLCwsLCwsLCwsLCwsLCwsLCwsLCwsLCwsLCksLCwsLP/AABEIAJwA2wMBIgACEQEDEQH/xAAcAAACAgMBAQAAAAAAAAAAAAADBAIFAAEGBwj/xAA+EAABAwIDBAgFAQYFBQAAAAABAAIRAyEEEjEFQVFhBhMicYGRofAHMrHB0UIjUmKy4fEUcoKSohYXQ3PC/8QAGwEAAgMBAQEAAAAAAAAAAAAAAgMAAQQFBgf/xAAnEQACAgEDBAIDAAMAAAAAAAAAAQIRAxIhMQQTQVEFYSKhsTJxgf/aAAwDAQACEQMRAD8A83pODXW3aFSLtUJmqIU5boU9mbbiTawj8an1ShpmQP8AMjD8j7oWKN7ciPK6onkTxDdeSCGpp7rFpmdVB7LSJ8T/AESmhiC4FlnKuGEIyncTA8Fb7OYCx3ioYPDMcwkvawtNpm/clqVug2vJtlGKb3by7hcW0U2Yhpyl02ABjj4IVCvLS2Zkzw0UGNP4VbrktUWWDqcOKYLN+aUvSbkJEyLXGnNEdUbNg5Mx7JisitksXBBEa2mOMXW2NyNDQJgAeU39FGpXLrQfTdCnVeRccvfqo29f0Uo/h9mYnFtaxs89B3pdu1mzEWiZ8NESo9rg0axr4hFaQ0X0SpBhaNdjtCD3IeMxQZlJNh/ZCoVmEiNb+qU2jUBIvYIUtyCbtsGZBFiYnnH4SlTHEk5oMkHTn/RCxNO8tS4MGyckiDZJeW5RF/0jjuVo1tSnQ7UmX6EyQIg9yQ2ftDJJA0Ep+rtvMIe031gzv3Shd+iC5quc7UCXSYCJWpvd2jLhoCdYG63ch1a1hlkSQQeMW0URtcgBtgBxn3vULJMxpGUBwMaD6pjGYmALaiD4/dKOMdrSEKriA+BmOqiRGjVfHXEaBsAKQxJ/dP8AtKi7Bje73ZW1OuAAOsFgFG64IlZFroOnvgpddfRRrsMmOKgwkd6fbQFJknHXdeVtxzEGOSGGF2icbgyGpM5PgOKEHAipJggiCCAQma9cCnEMuf0iDym90q5ktePfBCb8r+8H35qXWxdeRrZz+yRyKUGLyEOAbbiJCNgDDwOISGIbYoYqpMt8BhjwXZjlEncITuEx7RfKHciSPoq2nguyDxvorXY2ALxUaTGVskgagbvNFJp8grYLX2u1whtJrba5nH6lKjFlBaFsIaotsscDipdDvD0TVaBoqdtk9Rr5hG9Mi62FTW1knPHBQqMzD5kDG1XNjKSCTusoMqOIEud5qSokboO3Zrv0ug8Y7/LVEqYd5jMWHvB+qVbSJ3ob9nO3FKp+xhvGYLUSLwZHIGyrxgRMElMDCPmIPqr5rmiNLDhCjbiTYqsDs2lvqQTuIga8UxicNTlzbEfwHy8VPHMzCLef2STezNpQW2GkRxVJoIDZsDrfuVS4XVw4lwIgpGhstxdBCbF0twWtwmFDHSKj3CIiBPmgGmM9pyzYkapmnSykj7I4YCZNoEqaiUJvN0VlOysKGHblEi/3Sr3QSBpzKFSvYtxaHC7tX4qTMKXmwT+F2XJkmN/NWlOiGiAIR6nIFpRK2jhA20LeLrNDbkBS2q8tBI3XVS5ocZN0MIai5OtxdrpLuBHv6INMfMP4fuE2zDtFzxS9KmcxtYgopqmSLslTpFrw7gBbwQcRhZnn+ZT3fy9FoPCFey2aoPAYJ3f1n0V2+mKNAtJipVBJt6D3xVFXaXw1u/WFbbGxDqpFJ5a9sEBxBziASACNfFEo3uDJlFC3C24XW4V0UY0IrGkIbV0Gx+i1avBAys/eI1/yjerosRp4Vtb5pzDcFbYLoqDBcCAeJM+S6XZXRNtO4Ha3uOvhwRsVgKjT2RIFpJCpUuQWpeDj3YOm15a1ggDfr3phmHHADwCsh0eqZiSWie8lEPRpx/V/xJ+4SHkiF25FYKjW755C6E/aI3Nae+Psrr/o+TLnOIjSwHfCWxPQqn+lwHI/kfhBriy+2znsZXnc250DQFHKi4zYbqThY68ZGhut5FbarYoBC2GFGhZCGyyoxWCMk6pZgF5V3USdTCtRpl2L9a6IB9hKuaCU7Vbu8EDIOCJIJs6ttnd4KISg1XRB4FSLka9C5eGLbREtPMFUlN0hXeMqAW3n8KintHvR43+TRUv8UTeLKLSpyotbARZEVEFUcjYHAmoSBuEoULv/AIXbKo1hXFRuZzchFyLHNP2WPqs3YxPJ6NGOOuSRx9fBdTlLnam0A/VGo43q3gNJDg4mzW7wRExK9nd0RwhiaLXRpN/qt7Q6PUHUqgbRpBzmkA5RM7r6rlYfmIyahpbbHZOmre1R4A9snxVlsvYFWv8AK0hv7xs3zOp7l2+z+gDaUOrRUcbx+gd+930XR1cHYGwtFtO5ek0nO7i8FN0e6EUKTM9QdY7i75R3N/K6anWaBayQdXDWZZ3oVKpJ4qmFHcbq1ZmNOKc2M0F4nQyq6pDRzTGDDpaG/NePqsubajbhV2ZtHDjrHAGL+HklauAIMZ9+5OViS7tayg4h+qytmjtxEKlEDUk+KVqRuCZrPSdRyoNQQGrUXKOGYudOrnfUrpcS+Gk8AVxtKt2RB96rX00U27MHWWktIwasarYcDvSrq5Qs44J8sEXwY1kl5HXU1B1EcPfsILap4ojcRxCS8M1wGskWQNMcFrqRwRs4P9VvIEt2uQ074N4jFnQIZxr+XkoNdyUoW3tgaxWvUJIJMwQpuwwklQcmQbJT2YxO0ANMIdQQEYlDcJUIBaxd58KHkV61jlNPWDAIc03OmkrimsX0PsjZdF+FpgU2hj6bSQBAu2ZjxXH+W6iOLEoSW0tv9UPwrfV6Kqp0kpB0FxAJgOjsTeBn+X1V70gpBlGmW7nDxlp3rzb4oYcURSw9Cm4AjrS7MSBBcIym26dd69B2oCMBQzAhwbTkHUHLeVo+L6bBCKzYk/yXmhPU5ZSVSKfGVNAd6q62JJGXcrDG0pDDxCq6g0XbZhQFwsVqlVAQa+J3c0l/jGt5lLaHwZbipaXeAVpst8vZ5+hXnO1ttumGmXejefNH6L9J3YeoOsLn0r2sXA8RJvvss2XG3wbMeRLk9AxNSap7wEjiXqOH2iys7PTcC2T/AGI4qFd+qwvk2rgA8pSoVKtjWCxe0HvVRj9v02WIeTyb+USi3wi3OMeWS2q+KbjyPr/dcflIGkqzxvSDrWloYWg7yfsqsPWvFFxW5z88lJ7A3ViOIUOvRnFDdTBTrEUZ/iFNtdLHDncVAyNQiUgHBMddUCj1gSRqqJxA4otYHbLeVNpQKbrCdUUIy2Rc0dqeEhba6wUcRuW6bUiaHQZhUGoj2rGtQBGAL33oPiM+Aw51hgb/ALbfZeChq9h+F20mnCdWXNDmvdDSbxYg/VcL53G5YE14Y/FyR+KGHJogtEktjycD4arotp49uIwfWs+V8OHndUfxOJbh2VAYDXEEbjmA18ipdFsQKmyWxuDhx0efyt/wklLpIfVr9mTqdmwLq025KqrgxzBT24WuBqlakBpnVdoylDjK2XTVc5i8eRIae0dTw7uastq44OcQ3UaumRoIAG683lUtakgY6GwtCNTMIcKQS2hyYbDY19J2am8sPL8HVSxGNqPu97neP2FkBbhDQVsFng2VnQeKzbxnHqq51NSoktII1CojN1cPBvuWhoro0BVZmb828Knq04VOIvVYu5CqU0xIWiRoqLEnDghucUxXpkaJZz0RRF0KEBSLlHMrKLGhTMfRHbSKZFJY+yLWwnFCzqSkKcIrWrHoG7LSoCWpvZmE6yrTYP1OA9boGVdV8ONndZjAT/42l/joPUrP1OTtYZT9IZBapJHo9DYdBthQpW4sB+o9wqjpzihg8E+rSZSbUDmBpDGyJMHcutbS98rrgvjNUy4Kk3e+sPRjj9QPNeK6OTy9RCMne5vyNJOik6J9JKu0BWo4o9bLDkBAgHKQDGlp15q8+GeJzbNc2dH1Y7iGkD6riPh3gqlSq5tNzGkNJkzmNpgRr8pXSfDratOkythqjwHtcSy3ZIAOaDx3wvf4YQxpJJJHIy3KzoqtQNZJ0A99y4nbu2s8spns/qcN/Icuae6S7Wc4spgxSdlm0ONzK5mqItwP0TmxUY+WSZTUajFOmSpmnIVBldXaJsoBO16ASYYhYaZjQphqiGorWoGFZJtGURuHUqRTTWpciWZgMT1br6JvbOy87etpixu4D6j3xVfUCe2VtMsOU3b7lUnQEl5RzdViHlK6TbGxAD1lO7Hbt45Khey8JjiSMkwTyUGrh5uAnBSlR6qEIRVvonggmgVdMwwEl3KB+VDrI0tyCYoalYqWRJ0WIFkPLKI9aAQjiGVRLEbKtZVCwQavTPhRhW9XWd+vM1p7rkeoPkvOWsXoHwpxEPrU+LWu8iR/9rlfLpvpJ19f1DsW0j0XIktqbCoYnKK9JtTKZbmmx8CnlteDjOUXcXTNRVYXothaZllCmw8QIPnKzaVWjhKfWdXTbcCQ0DXeSBO5Wq5/p3RzYKppYtdfkdy6HSZJZ80MWabcW/bFy/FOSW55v0lxYrYjrGiGuggD3yVTi6X7SoOFR48nEI2NxBeW6CA1thw08VLG0/21b/21P53L6LCKitK8bHOfNgKdHkjmiNFFrzBFlp1WyYCAxNPgkn0yCrB7zCTrAlC0WgYaiBihTKm0oKCDNYmGvQGuUgUDRCdTkl3WTIQajUNFllsvaUdh12ncUDa2yxTOYfK7eq/NCudmbRa5vVv0KOHoTNV+SKTIpCmnMfs80zy3Jdj4BPBW1uEpJqxPGOi3D2UiSi4h8pRxvqPNNEJXuX+VYVMBYYSjYDWQtuUmNVBG2U11/wAOKmXFx+8xw8oP2XKhivOiFTLjKJ/ijzssfXQ19POP0xkNpI9gWQsWL5wbDEltyg1+HqtdMFjpjWwn7J5AxrZpvHFjh/xKdgnoyRl6aYLVqjwXEOjTiPoE5VeDUeTvJPnf7qsxTrubw+39lZBsu/0tPm0H7r6jF2zmMA3540CK5o3KGIHaEKYplMAJtwsjmlauF1vonmGEGuZVEK4sWZEaoVgFkDDsiCUXUKIYttQtENgrHiVstW0DIKVGobXQmajUs4K6IX+BxYrMyOjMAqjadA05bxulqVUtMjUK4flxVODaoND9+5OjvyZZrRuuH+jla1SNUtncbhpI4x/RPUMH2y2pOcHTd3jinOpSJTb+jTGCS9jQKmGrTWogRhERTRWNUGKaoNEgE5s+tkqMd+64H1StJGpoGlJUwk6PRcT8RaDTDadZ/MNAHmSgH4iSDlw7iQJAL2346BcSzVEzRBHFcePwnSLlN/8ARryyOi/7iYh0ZKVEAjeXk+hQMR0sxZaSatOm3Ts0wSeQzSlMPsxnVOqXkSYns68NfVVmGrGqS536TDR+kdw4rTH4vpcfEF/f6B3ZSOexTTnfOu/88lZgdr/Sz+RqU2qP2r+4fQJnN2j3M/kYunj5ESN1KclHDbBCquRWOsniiUwoOozdFosnVbDYVEK+pTmxQskKxxDbSkXIWEiEIjHLCFgQkCZQhvZBRBot1Ao0QUqCEu4JqqlXqqIBcso1i0gtMEKL0NEimrRdY3DNxLM7OzVZ7g8QVRO2nlMPBDhYjmnNn4gseC33ddLVwbCZLRJjcOCkoat1yI7nZ2e68H//2Q=="/>
          <p:cNvSpPr>
            <a:spLocks noChangeAspect="1" noChangeArrowheads="1"/>
          </p:cNvSpPr>
          <p:nvPr/>
        </p:nvSpPr>
        <p:spPr bwMode="auto">
          <a:xfrm>
            <a:off x="0" y="-708025"/>
            <a:ext cx="2085975" cy="1485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6" name="AutoShape 12" descr="data:image/jpeg;base64,/9j/4AAQSkZJRgABAQAAAQABAAD/2wCEAAkGBhQSERQUExQUFRQVFhcXFxgXFxccFxwcGhgXGhcUGBcXHCYeFxokHBUXHy8gJCcpLCwsFx4xNTAqNSYrLCkBCQoKDgwOGg8PGiwkHiQsLCksLCwsLCwsLCwsLCwsLCwsLCwsLCwsLCwsLCwsLCwsLCwsLCwsLCwsLCksLCwsLP/AABEIAJwA2wMBIgACEQEDEQH/xAAcAAACAgMBAQAAAAAAAAAAAAADBAIFAAEGBwj/xAA+EAABAwIDBAgFAQYFBQAAAAABAAIRAyEEEjEFQVFhBhMicYGRofAHMrHB0UIjUmKy4fEUcoKSohYXQ3PC/8QAGwEAAgMBAQEAAAAAAAAAAAAAAgMAAQQFBgf/xAAnEQACAgEDBAIDAAMAAAAAAAAAAQIRAxIhMQQTQVEFYSKhsTJxgf/aAAwDAQACEQMRAD8A83pODXW3aFSLtUJmqIU5boU9mbbiTawj8an1ShpmQP8AMjD8j7oWKN7ciPK6onkTxDdeSCGpp7rFpmdVB7LSJ8T/AESmhiC4FlnKuGEIyncTA8Fb7OYCx3ioYPDMcwkvawtNpm/clqVug2vJtlGKb3by7hcW0U2Yhpyl02ABjj4IVCvLS2Zkzw0UGNP4VbrktUWWDqcOKYLN+aUvSbkJEyLXGnNEdUbNg5Mx7JisitksXBBEa2mOMXW2NyNDQJgAeU39FGpXLrQfTdCnVeRccvfqo29f0Uo/h9mYnFtaxs89B3pdu1mzEWiZ8NESo9rg0axr4hFaQ0X0SpBhaNdjtCD3IeMxQZlJNh/ZCoVmEiNb+qU2jUBIvYIUtyCbtsGZBFiYnnH4SlTHEk5oMkHTn/RCxNO8tS4MGyckiDZJeW5RF/0jjuVo1tSnQ7UmX6EyQIg9yQ2ftDJJA0Ep+rtvMIe031gzv3Shd+iC5quc7UCXSYCJWpvd2jLhoCdYG63ch1a1hlkSQQeMW0URtcgBtgBxn3vULJMxpGUBwMaD6pjGYmALaiD4/dKOMdrSEKriA+BmOqiRGjVfHXEaBsAKQxJ/dP8AtKi7Bje73ZW1OuAAOsFgFG64IlZFroOnvgpddfRRrsMmOKgwkd6fbQFJknHXdeVtxzEGOSGGF2icbgyGpM5PgOKEHAipJggiCCAQma9cCnEMuf0iDym90q5ktePfBCb8r+8H35qXWxdeRrZz+yRyKUGLyEOAbbiJCNgDDwOISGIbYoYqpMt8BhjwXZjlEncITuEx7RfKHciSPoq2nguyDxvorXY2ALxUaTGVskgagbvNFJp8grYLX2u1whtJrba5nH6lKjFlBaFsIaotsscDipdDvD0TVaBoqdtk9Rr5hG9Mi62FTW1knPHBQqMzD5kDG1XNjKSCTusoMqOIEud5qSokboO3Zrv0ug8Y7/LVEqYd5jMWHvB+qVbSJ3ob9nO3FKp+xhvGYLUSLwZHIGyrxgRMElMDCPmIPqr5rmiNLDhCjbiTYqsDs2lvqQTuIga8UxicNTlzbEfwHy8VPHMzCLef2STezNpQW2GkRxVJoIDZsDrfuVS4XVw4lwIgpGhstxdBCbF0twWtwmFDHSKj3CIiBPmgGmM9pyzYkapmnSykj7I4YCZNoEqaiUJvN0VlOysKGHblEi/3Sr3QSBpzKFSvYtxaHC7tX4qTMKXmwT+F2XJkmN/NWlOiGiAIR6nIFpRK2jhA20LeLrNDbkBS2q8tBI3XVS5ocZN0MIai5OtxdrpLuBHv6INMfMP4fuE2zDtFzxS9KmcxtYgopqmSLslTpFrw7gBbwQcRhZnn+ZT3fy9FoPCFey2aoPAYJ3f1n0V2+mKNAtJipVBJt6D3xVFXaXw1u/WFbbGxDqpFJ5a9sEBxBziASACNfFEo3uDJlFC3C24XW4V0UY0IrGkIbV0Gx+i1avBAys/eI1/yjerosRp4Vtb5pzDcFbYLoqDBcCAeJM+S6XZXRNtO4Ha3uOvhwRsVgKjT2RIFpJCpUuQWpeDj3YOm15a1ggDfr3phmHHADwCsh0eqZiSWie8lEPRpx/V/xJ+4SHkiF25FYKjW755C6E/aI3Nae+Psrr/o+TLnOIjSwHfCWxPQqn+lwHI/kfhBriy+2znsZXnc250DQFHKi4zYbqThY68ZGhut5FbarYoBC2GFGhZCGyyoxWCMk6pZgF5V3USdTCtRpl2L9a6IB9hKuaCU7Vbu8EDIOCJIJs6ttnd4KISg1XRB4FSLka9C5eGLbREtPMFUlN0hXeMqAW3n8KintHvR43+TRUv8UTeLKLSpyotbARZEVEFUcjYHAmoSBuEoULv/AIXbKo1hXFRuZzchFyLHNP2WPqs3YxPJ6NGOOuSRx9fBdTlLnam0A/VGo43q3gNJDg4mzW7wRExK9nd0RwhiaLXRpN/qt7Q6PUHUqgbRpBzmkA5RM7r6rlYfmIyahpbbHZOmre1R4A9snxVlsvYFWv8AK0hv7xs3zOp7l2+z+gDaUOrRUcbx+gd+930XR1cHYGwtFtO5ek0nO7i8FN0e6EUKTM9QdY7i75R3N/K6anWaBayQdXDWZZ3oVKpJ4qmFHcbq1ZmNOKc2M0F4nQyq6pDRzTGDDpaG/NePqsubajbhV2ZtHDjrHAGL+HklauAIMZ9+5OViS7tayg4h+qytmjtxEKlEDUk+KVqRuCZrPSdRyoNQQGrUXKOGYudOrnfUrpcS+Gk8AVxtKt2RB96rX00U27MHWWktIwasarYcDvSrq5Qs44J8sEXwY1kl5HXU1B1EcPfsILap4ojcRxCS8M1wGskWQNMcFrqRwRs4P9VvIEt2uQ074N4jFnQIZxr+XkoNdyUoW3tgaxWvUJIJMwQpuwwklQcmQbJT2YxO0ANMIdQQEYlDcJUIBaxd58KHkV61jlNPWDAIc03OmkrimsX0PsjZdF+FpgU2hj6bSQBAu2ZjxXH+W6iOLEoSW0tv9UPwrfV6Kqp0kpB0FxAJgOjsTeBn+X1V70gpBlGmW7nDxlp3rzb4oYcURSw9Cm4AjrS7MSBBcIym26dd69B2oCMBQzAhwbTkHUHLeVo+L6bBCKzYk/yXmhPU5ZSVSKfGVNAd6q62JJGXcrDG0pDDxCq6g0XbZhQFwsVqlVAQa+J3c0l/jGt5lLaHwZbipaXeAVpst8vZ5+hXnO1ttumGmXejefNH6L9J3YeoOsLn0r2sXA8RJvvss2XG3wbMeRLk9AxNSap7wEjiXqOH2iys7PTcC2T/AGI4qFd+qwvk2rgA8pSoVKtjWCxe0HvVRj9v02WIeTyb+USi3wi3OMeWS2q+KbjyPr/dcflIGkqzxvSDrWloYWg7yfsqsPWvFFxW5z88lJ7A3ViOIUOvRnFDdTBTrEUZ/iFNtdLHDncVAyNQiUgHBMddUCj1gSRqqJxA4otYHbLeVNpQKbrCdUUIy2Rc0dqeEhba6wUcRuW6bUiaHQZhUGoj2rGtQBGAL33oPiM+Aw51hgb/ALbfZeChq9h+F20mnCdWXNDmvdDSbxYg/VcL53G5YE14Y/FyR+KGHJogtEktjycD4arotp49uIwfWs+V8OHndUfxOJbh2VAYDXEEbjmA18ipdFsQKmyWxuDhx0efyt/wklLpIfVr9mTqdmwLq025KqrgxzBT24WuBqlakBpnVdoylDjK2XTVc5i8eRIae0dTw7uastq44OcQ3UaumRoIAG683lUtakgY6GwtCNTMIcKQS2hyYbDY19J2am8sPL8HVSxGNqPu97neP2FkBbhDQVsFng2VnQeKzbxnHqq51NSoktII1CojN1cPBvuWhoro0BVZmb828Knq04VOIvVYu5CqU0xIWiRoqLEnDghucUxXpkaJZz0RRF0KEBSLlHMrKLGhTMfRHbSKZFJY+yLWwnFCzqSkKcIrWrHoG7LSoCWpvZmE6yrTYP1OA9boGVdV8ONndZjAT/42l/joPUrP1OTtYZT9IZBapJHo9DYdBthQpW4sB+o9wqjpzihg8E+rSZSbUDmBpDGyJMHcutbS98rrgvjNUy4Kk3e+sPRjj9QPNeK6OTy9RCMne5vyNJOik6J9JKu0BWo4o9bLDkBAgHKQDGlp15q8+GeJzbNc2dH1Y7iGkD6riPh3gqlSq5tNzGkNJkzmNpgRr8pXSfDratOkythqjwHtcSy3ZIAOaDx3wvf4YQxpJJJHIy3KzoqtQNZJ0A99y4nbu2s8spns/qcN/Icuae6S7Wc4spgxSdlm0ONzK5mqItwP0TmxUY+WSZTUajFOmSpmnIVBldXaJsoBO16ASYYhYaZjQphqiGorWoGFZJtGURuHUqRTTWpciWZgMT1br6JvbOy87etpixu4D6j3xVfUCe2VtMsOU3b7lUnQEl5RzdViHlK6TbGxAD1lO7Hbt45Khey8JjiSMkwTyUGrh5uAnBSlR6qEIRVvonggmgVdMwwEl3KB+VDrI0tyCYoalYqWRJ0WIFkPLKI9aAQjiGVRLEbKtZVCwQavTPhRhW9XWd+vM1p7rkeoPkvOWsXoHwpxEPrU+LWu8iR/9rlfLpvpJ19f1DsW0j0XIktqbCoYnKK9JtTKZbmmx8CnlteDjOUXcXTNRVYXothaZllCmw8QIPnKzaVWjhKfWdXTbcCQ0DXeSBO5Wq5/p3RzYKppYtdfkdy6HSZJZ80MWabcW/bFy/FOSW55v0lxYrYjrGiGuggD3yVTi6X7SoOFR48nEI2NxBeW6CA1thw08VLG0/21b/21P53L6LCKitK8bHOfNgKdHkjmiNFFrzBFlp1WyYCAxNPgkn0yCrB7zCTrAlC0WgYaiBihTKm0oKCDNYmGvQGuUgUDRCdTkl3WTIQajUNFllsvaUdh12ncUDa2yxTOYfK7eq/NCudmbRa5vVv0KOHoTNV+SKTIpCmnMfs80zy3Jdj4BPBW1uEpJqxPGOi3D2UiSi4h8pRxvqPNNEJXuX+VYVMBYYSjYDWQtuUmNVBG2U11/wAOKmXFx+8xw8oP2XKhivOiFTLjKJ/ijzssfXQ19POP0xkNpI9gWQsWL5wbDEltyg1+HqtdMFjpjWwn7J5AxrZpvHFjh/xKdgnoyRl6aYLVqjwXEOjTiPoE5VeDUeTvJPnf7qsxTrubw+39lZBsu/0tPm0H7r6jF2zmMA3540CK5o3KGIHaEKYplMAJtwsjmlauF1vonmGEGuZVEK4sWZEaoVgFkDDsiCUXUKIYttQtENgrHiVstW0DIKVGobXQmajUs4K6IX+BxYrMyOjMAqjadA05bxulqVUtMjUK4flxVODaoND9+5OjvyZZrRuuH+jla1SNUtncbhpI4x/RPUMH2y2pOcHTd3jinOpSJTb+jTGCS9jQKmGrTWogRhERTRWNUGKaoNEgE5s+tkqMd+64H1StJGpoGlJUwk6PRcT8RaDTDadZ/MNAHmSgH4iSDlw7iQJAL2346BcSzVEzRBHFcePwnSLlN/8ARryyOi/7iYh0ZKVEAjeXk+hQMR0sxZaSatOm3Ts0wSeQzSlMPsxnVOqXkSYns68NfVVmGrGqS536TDR+kdw4rTH4vpcfEF/f6B3ZSOexTTnfOu/88lZgdr/Sz+RqU2qP2r+4fQJnN2j3M/kYunj5ESN1KclHDbBCquRWOsniiUwoOozdFosnVbDYVEK+pTmxQskKxxDbSkXIWEiEIjHLCFgQkCZQhvZBRBot1Ao0QUqCEu4JqqlXqqIBcso1i0gtMEKL0NEimrRdY3DNxLM7OzVZ7g8QVRO2nlMPBDhYjmnNn4gseC33ddLVwbCZLRJjcOCkoat1yI7nZ2e68H//2Q=="/>
          <p:cNvSpPr>
            <a:spLocks noChangeAspect="1" noChangeArrowheads="1"/>
          </p:cNvSpPr>
          <p:nvPr/>
        </p:nvSpPr>
        <p:spPr bwMode="auto">
          <a:xfrm>
            <a:off x="0" y="-708025"/>
            <a:ext cx="2085975" cy="1485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8" name="AutoShape 14" descr="data:image/jpeg;base64,/9j/4AAQSkZJRgABAQAAAQABAAD/2wCEAAkGBhQSERQUExQUFRQVFhcXFxgXFxccFxwcGhgXGhcUGBcXHCYeFxokHBUXHy8gJCcpLCwsFx4xNTAqNSYrLCkBCQoKDgwOGg8PGiwkHiQsLCksLCwsLCwsLCwsLCwsLCwsLCwsLCwsLCwsLCwsLCwsLCwsLCwsLCwsLCksLCwsLP/AABEIAJwA2wMBIgACEQEDEQH/xAAcAAACAgMBAQAAAAAAAAAAAAADBAIFAAEGBwj/xAA+EAABAwIDBAgFAQYFBQAAAAABAAIRAyEEEjEFQVFhBhMicYGRofAHMrHB0UIjUmKy4fEUcoKSohYXQ3PC/8QAGwEAAgMBAQEAAAAAAAAAAAAAAgMAAQQFBgf/xAAnEQACAgEDBAIDAAMAAAAAAAAAAQIRAxIhMQQTQVEFYSKhsTJxgf/aAAwDAQACEQMRAD8A83pODXW3aFSLtUJmqIU5boU9mbbiTawj8an1ShpmQP8AMjD8j7oWKN7ciPK6onkTxDdeSCGpp7rFpmdVB7LSJ8T/AESmhiC4FlnKuGEIyncTA8Fb7OYCx3ioYPDMcwkvawtNpm/clqVug2vJtlGKb3by7hcW0U2Yhpyl02ABjj4IVCvLS2Zkzw0UGNP4VbrktUWWDqcOKYLN+aUvSbkJEyLXGnNEdUbNg5Mx7JisitksXBBEa2mOMXW2NyNDQJgAeU39FGpXLrQfTdCnVeRccvfqo29f0Uo/h9mYnFtaxs89B3pdu1mzEWiZ8NESo9rg0axr4hFaQ0X0SpBhaNdjtCD3IeMxQZlJNh/ZCoVmEiNb+qU2jUBIvYIUtyCbtsGZBFiYnnH4SlTHEk5oMkHTn/RCxNO8tS4MGyckiDZJeW5RF/0jjuVo1tSnQ7UmX6EyQIg9yQ2ftDJJA0Ep+rtvMIe031gzv3Shd+iC5quc7UCXSYCJWpvd2jLhoCdYG63ch1a1hlkSQQeMW0URtcgBtgBxn3vULJMxpGUBwMaD6pjGYmALaiD4/dKOMdrSEKriA+BmOqiRGjVfHXEaBsAKQxJ/dP8AtKi7Bje73ZW1OuAAOsFgFG64IlZFroOnvgpddfRRrsMmOKgwkd6fbQFJknHXdeVtxzEGOSGGF2icbgyGpM5PgOKEHAipJggiCCAQma9cCnEMuf0iDym90q5ktePfBCb8r+8H35qXWxdeRrZz+yRyKUGLyEOAbbiJCNgDDwOISGIbYoYqpMt8BhjwXZjlEncITuEx7RfKHciSPoq2nguyDxvorXY2ALxUaTGVskgagbvNFJp8grYLX2u1whtJrba5nH6lKjFlBaFsIaotsscDipdDvD0TVaBoqdtk9Rr5hG9Mi62FTW1knPHBQqMzD5kDG1XNjKSCTusoMqOIEud5qSokboO3Zrv0ug8Y7/LVEqYd5jMWHvB+qVbSJ3ob9nO3FKp+xhvGYLUSLwZHIGyrxgRMElMDCPmIPqr5rmiNLDhCjbiTYqsDs2lvqQTuIga8UxicNTlzbEfwHy8VPHMzCLef2STezNpQW2GkRxVJoIDZsDrfuVS4XVw4lwIgpGhstxdBCbF0twWtwmFDHSKj3CIiBPmgGmM9pyzYkapmnSykj7I4YCZNoEqaiUJvN0VlOysKGHblEi/3Sr3QSBpzKFSvYtxaHC7tX4qTMKXmwT+F2XJkmN/NWlOiGiAIR6nIFpRK2jhA20LeLrNDbkBS2q8tBI3XVS5ocZN0MIai5OtxdrpLuBHv6INMfMP4fuE2zDtFzxS9KmcxtYgopqmSLslTpFrw7gBbwQcRhZnn+ZT3fy9FoPCFey2aoPAYJ3f1n0V2+mKNAtJipVBJt6D3xVFXaXw1u/WFbbGxDqpFJ5a9sEBxBziASACNfFEo3uDJlFC3C24XW4V0UY0IrGkIbV0Gx+i1avBAys/eI1/yjerosRp4Vtb5pzDcFbYLoqDBcCAeJM+S6XZXRNtO4Ha3uOvhwRsVgKjT2RIFpJCpUuQWpeDj3YOm15a1ggDfr3phmHHADwCsh0eqZiSWie8lEPRpx/V/xJ+4SHkiF25FYKjW755C6E/aI3Nae+Psrr/o+TLnOIjSwHfCWxPQqn+lwHI/kfhBriy+2znsZXnc250DQFHKi4zYbqThY68ZGhut5FbarYoBC2GFGhZCGyyoxWCMk6pZgF5V3USdTCtRpl2L9a6IB9hKuaCU7Vbu8EDIOCJIJs6ttnd4KISg1XRB4FSLka9C5eGLbREtPMFUlN0hXeMqAW3n8KintHvR43+TRUv8UTeLKLSpyotbARZEVEFUcjYHAmoSBuEoULv/AIXbKo1hXFRuZzchFyLHNP2WPqs3YxPJ6NGOOuSRx9fBdTlLnam0A/VGo43q3gNJDg4mzW7wRExK9nd0RwhiaLXRpN/qt7Q6PUHUqgbRpBzmkA5RM7r6rlYfmIyahpbbHZOmre1R4A9snxVlsvYFWv8AK0hv7xs3zOp7l2+z+gDaUOrRUcbx+gd+930XR1cHYGwtFtO5ek0nO7i8FN0e6EUKTM9QdY7i75R3N/K6anWaBayQdXDWZZ3oVKpJ4qmFHcbq1ZmNOKc2M0F4nQyq6pDRzTGDDpaG/NePqsubajbhV2ZtHDjrHAGL+HklauAIMZ9+5OViS7tayg4h+qytmjtxEKlEDUk+KVqRuCZrPSdRyoNQQGrUXKOGYudOrnfUrpcS+Gk8AVxtKt2RB96rX00U27MHWWktIwasarYcDvSrq5Qs44J8sEXwY1kl5HXU1B1EcPfsILap4ojcRxCS8M1wGskWQNMcFrqRwRs4P9VvIEt2uQ074N4jFnQIZxr+XkoNdyUoW3tgaxWvUJIJMwQpuwwklQcmQbJT2YxO0ANMIdQQEYlDcJUIBaxd58KHkV61jlNPWDAIc03OmkrimsX0PsjZdF+FpgU2hj6bSQBAu2ZjxXH+W6iOLEoSW0tv9UPwrfV6Kqp0kpB0FxAJgOjsTeBn+X1V70gpBlGmW7nDxlp3rzb4oYcURSw9Cm4AjrS7MSBBcIym26dd69B2oCMBQzAhwbTkHUHLeVo+L6bBCKzYk/yXmhPU5ZSVSKfGVNAd6q62JJGXcrDG0pDDxCq6g0XbZhQFwsVqlVAQa+J3c0l/jGt5lLaHwZbipaXeAVpst8vZ5+hXnO1ttumGmXejefNH6L9J3YeoOsLn0r2sXA8RJvvss2XG3wbMeRLk9AxNSap7wEjiXqOH2iys7PTcC2T/AGI4qFd+qwvk2rgA8pSoVKtjWCxe0HvVRj9v02WIeTyb+USi3wi3OMeWS2q+KbjyPr/dcflIGkqzxvSDrWloYWg7yfsqsPWvFFxW5z88lJ7A3ViOIUOvRnFDdTBTrEUZ/iFNtdLHDncVAyNQiUgHBMddUCj1gSRqqJxA4otYHbLeVNpQKbrCdUUIy2Rc0dqeEhba6wUcRuW6bUiaHQZhUGoj2rGtQBGAL33oPiM+Aw51hgb/ALbfZeChq9h+F20mnCdWXNDmvdDSbxYg/VcL53G5YE14Y/FyR+KGHJogtEktjycD4arotp49uIwfWs+V8OHndUfxOJbh2VAYDXEEbjmA18ipdFsQKmyWxuDhx0efyt/wklLpIfVr9mTqdmwLq025KqrgxzBT24WuBqlakBpnVdoylDjK2XTVc5i8eRIae0dTw7uastq44OcQ3UaumRoIAG683lUtakgY6GwtCNTMIcKQS2hyYbDY19J2am8sPL8HVSxGNqPu97neP2FkBbhDQVsFng2VnQeKzbxnHqq51NSoktII1CojN1cPBvuWhoro0BVZmb828Knq04VOIvVYu5CqU0xIWiRoqLEnDghucUxXpkaJZz0RRF0KEBSLlHMrKLGhTMfRHbSKZFJY+yLWwnFCzqSkKcIrWrHoG7LSoCWpvZmE6yrTYP1OA9boGVdV8ONndZjAT/42l/joPUrP1OTtYZT9IZBapJHo9DYdBthQpW4sB+o9wqjpzihg8E+rSZSbUDmBpDGyJMHcutbS98rrgvjNUy4Kk3e+sPRjj9QPNeK6OTy9RCMne5vyNJOik6J9JKu0BWo4o9bLDkBAgHKQDGlp15q8+GeJzbNc2dH1Y7iGkD6riPh3gqlSq5tNzGkNJkzmNpgRr8pXSfDratOkythqjwHtcSy3ZIAOaDx3wvf4YQxpJJJHIy3KzoqtQNZJ0A99y4nbu2s8spns/qcN/Icuae6S7Wc4spgxSdlm0ONzK5mqItwP0TmxUY+WSZTUajFOmSpmnIVBldXaJsoBO16ASYYhYaZjQphqiGorWoGFZJtGURuHUqRTTWpciWZgMT1br6JvbOy87etpixu4D6j3xVfUCe2VtMsOU3b7lUnQEl5RzdViHlK6TbGxAD1lO7Hbt45Khey8JjiSMkwTyUGrh5uAnBSlR6qEIRVvonggmgVdMwwEl3KB+VDrI0tyCYoalYqWRJ0WIFkPLKI9aAQjiGVRLEbKtZVCwQavTPhRhW9XWd+vM1p7rkeoPkvOWsXoHwpxEPrU+LWu8iR/9rlfLpvpJ19f1DsW0j0XIktqbCoYnKK9JtTKZbmmx8CnlteDjOUXcXTNRVYXothaZllCmw8QIPnKzaVWjhKfWdXTbcCQ0DXeSBO5Wq5/p3RzYKppYtdfkdy6HSZJZ80MWabcW/bFy/FOSW55v0lxYrYjrGiGuggD3yVTi6X7SoOFR48nEI2NxBeW6CA1thw08VLG0/21b/21P53L6LCKitK8bHOfNgKdHkjmiNFFrzBFlp1WyYCAxNPgkn0yCrB7zCTrAlC0WgYaiBihTKm0oKCDNYmGvQGuUgUDRCdTkl3WTIQajUNFllsvaUdh12ncUDa2yxTOYfK7eq/NCudmbRa5vVv0KOHoTNV+SKTIpCmnMfs80zy3Jdj4BPBW1uEpJqxPGOi3D2UiSi4h8pRxvqPNNEJXuX+VYVMBYYSjYDWQtuUmNVBG2U11/wAOKmXFx+8xw8oP2XKhivOiFTLjKJ/ijzssfXQ19POP0xkNpI9gWQsWL5wbDEltyg1+HqtdMFjpjWwn7J5AxrZpvHFjh/xKdgnoyRl6aYLVqjwXEOjTiPoE5VeDUeTvJPnf7qsxTrubw+39lZBsu/0tPm0H7r6jF2zmMA3540CK5o3KGIHaEKYplMAJtwsjmlauF1vonmGEGuZVEK4sWZEaoVgFkDDsiCUXUKIYttQtENgrHiVstW0DIKVGobXQmajUs4K6IX+BxYrMyOjMAqjadA05bxulqVUtMjUK4flxVODaoND9+5OjvyZZrRuuH+jla1SNUtncbhpI4x/RPUMH2y2pOcHTd3jinOpSJTb+jTGCS9jQKmGrTWogRhERTRWNUGKaoNEgE5s+tkqMd+64H1StJGpoGlJUwk6PRcT8RaDTDadZ/MNAHmSgH4iSDlw7iQJAL2346BcSzVEzRBHFcePwnSLlN/8ARryyOi/7iYh0ZKVEAjeXk+hQMR0sxZaSatOm3Ts0wSeQzSlMPsxnVOqXkSYns68NfVVmGrGqS536TDR+kdw4rTH4vpcfEF/f6B3ZSOexTTnfOu/88lZgdr/Sz+RqU2qP2r+4fQJnN2j3M/kYunj5ESN1KclHDbBCquRWOsniiUwoOozdFosnVbDYVEK+pTmxQskKxxDbSkXIWEiEIjHLCFgQkCZQhvZBRBot1Ao0QUqCEu4JqqlXqqIBcso1i0gtMEKL0NEimrRdY3DNxLM7OzVZ7g8QVRO2nlMPBDhYjmnNn4gseC33ddLVwbCZLRJjcOCkoat1yI7nZ2e68H//2Q=="/>
          <p:cNvSpPr>
            <a:spLocks noChangeAspect="1" noChangeArrowheads="1"/>
          </p:cNvSpPr>
          <p:nvPr/>
        </p:nvSpPr>
        <p:spPr bwMode="auto">
          <a:xfrm>
            <a:off x="0" y="-708025"/>
            <a:ext cx="2085975" cy="1485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80" name="AutoShape 16" descr="data:image/jpeg;base64,/9j/4AAQSkZJRgABAQAAAQABAAD/2wCEAAkGBhQSERQUExQUFRQVFhcXFxgXFxccFxwcGhgXGhcUGBcXHCYeFxokHBUXHy8gJCcpLCwsFx4xNTAqNSYrLCkBCQoKDgwOGg8PGiwkHiQsLCksLCwsLCwsLCwsLCwsLCwsLCwsLCwsLCwsLCwsLCwsLCwsLCwsLCwsLCksLCwsLP/AABEIAJwA2wMBIgACEQEDEQH/xAAcAAACAgMBAQAAAAAAAAAAAAADBAIFAAEGBwj/xAA+EAABAwIDBAgFAQYFBQAAAAABAAIRAyEEEjEFQVFhBhMicYGRofAHMrHB0UIjUmKy4fEUcoKSohYXQ3PC/8QAGwEAAgMBAQEAAAAAAAAAAAAAAgMAAQQFBgf/xAAnEQACAgEDBAIDAAMAAAAAAAAAAQIRAxIhMQQTQVEFYSKhsTJxgf/aAAwDAQACEQMRAD8A83pODXW3aFSLtUJmqIU5boU9mbbiTawj8an1ShpmQP8AMjD8j7oWKN7ciPK6onkTxDdeSCGpp7rFpmdVB7LSJ8T/AESmhiC4FlnKuGEIyncTA8Fb7OYCx3ioYPDMcwkvawtNpm/clqVug2vJtlGKb3by7hcW0U2Yhpyl02ABjj4IVCvLS2Zkzw0UGNP4VbrktUWWDqcOKYLN+aUvSbkJEyLXGnNEdUbNg5Mx7JisitksXBBEa2mOMXW2NyNDQJgAeU39FGpXLrQfTdCnVeRccvfqo29f0Uo/h9mYnFtaxs89B3pdu1mzEWiZ8NESo9rg0axr4hFaQ0X0SpBhaNdjtCD3IeMxQZlJNh/ZCoVmEiNb+qU2jUBIvYIUtyCbtsGZBFiYnnH4SlTHEk5oMkHTn/RCxNO8tS4MGyckiDZJeW5RF/0jjuVo1tSnQ7UmX6EyQIg9yQ2ftDJJA0Ep+rtvMIe031gzv3Shd+iC5quc7UCXSYCJWpvd2jLhoCdYG63ch1a1hlkSQQeMW0URtcgBtgBxn3vULJMxpGUBwMaD6pjGYmALaiD4/dKOMdrSEKriA+BmOqiRGjVfHXEaBsAKQxJ/dP8AtKi7Bje73ZW1OuAAOsFgFG64IlZFroOnvgpddfRRrsMmOKgwkd6fbQFJknHXdeVtxzEGOSGGF2icbgyGpM5PgOKEHAipJggiCCAQma9cCnEMuf0iDym90q5ktePfBCb8r+8H35qXWxdeRrZz+yRyKUGLyEOAbbiJCNgDDwOISGIbYoYqpMt8BhjwXZjlEncITuEx7RfKHciSPoq2nguyDxvorXY2ALxUaTGVskgagbvNFJp8grYLX2u1whtJrba5nH6lKjFlBaFsIaotsscDipdDvD0TVaBoqdtk9Rr5hG9Mi62FTW1knPHBQqMzD5kDG1XNjKSCTusoMqOIEud5qSokboO3Zrv0ug8Y7/LVEqYd5jMWHvB+qVbSJ3ob9nO3FKp+xhvGYLUSLwZHIGyrxgRMElMDCPmIPqr5rmiNLDhCjbiTYqsDs2lvqQTuIga8UxicNTlzbEfwHy8VPHMzCLef2STezNpQW2GkRxVJoIDZsDrfuVS4XVw4lwIgpGhstxdBCbF0twWtwmFDHSKj3CIiBPmgGmM9pyzYkapmnSykj7I4YCZNoEqaiUJvN0VlOysKGHblEi/3Sr3QSBpzKFSvYtxaHC7tX4qTMKXmwT+F2XJkmN/NWlOiGiAIR6nIFpRK2jhA20LeLrNDbkBS2q8tBI3XVS5ocZN0MIai5OtxdrpLuBHv6INMfMP4fuE2zDtFzxS9KmcxtYgopqmSLslTpFrw7gBbwQcRhZnn+ZT3fy9FoPCFey2aoPAYJ3f1n0V2+mKNAtJipVBJt6D3xVFXaXw1u/WFbbGxDqpFJ5a9sEBxBziASACNfFEo3uDJlFC3C24XW4V0UY0IrGkIbV0Gx+i1avBAys/eI1/yjerosRp4Vtb5pzDcFbYLoqDBcCAeJM+S6XZXRNtO4Ha3uOvhwRsVgKjT2RIFpJCpUuQWpeDj3YOm15a1ggDfr3phmHHADwCsh0eqZiSWie8lEPRpx/V/xJ+4SHkiF25FYKjW755C6E/aI3Nae+Psrr/o+TLnOIjSwHfCWxPQqn+lwHI/kfhBriy+2znsZXnc250DQFHKi4zYbqThY68ZGhut5FbarYoBC2GFGhZCGyyoxWCMk6pZgF5V3USdTCtRpl2L9a6IB9hKuaCU7Vbu8EDIOCJIJs6ttnd4KISg1XRB4FSLka9C5eGLbREtPMFUlN0hXeMqAW3n8KintHvR43+TRUv8UTeLKLSpyotbARZEVEFUcjYHAmoSBuEoULv/AIXbKo1hXFRuZzchFyLHNP2WPqs3YxPJ6NGOOuSRx9fBdTlLnam0A/VGo43q3gNJDg4mzW7wRExK9nd0RwhiaLXRpN/qt7Q6PUHUqgbRpBzmkA5RM7r6rlYfmIyahpbbHZOmre1R4A9snxVlsvYFWv8AK0hv7xs3zOp7l2+z+gDaUOrRUcbx+gd+930XR1cHYGwtFtO5ek0nO7i8FN0e6EUKTM9QdY7i75R3N/K6anWaBayQdXDWZZ3oVKpJ4qmFHcbq1ZmNOKc2M0F4nQyq6pDRzTGDDpaG/NePqsubajbhV2ZtHDjrHAGL+HklauAIMZ9+5OViS7tayg4h+qytmjtxEKlEDUk+KVqRuCZrPSdRyoNQQGrUXKOGYudOrnfUrpcS+Gk8AVxtKt2RB96rX00U27MHWWktIwasarYcDvSrq5Qs44J8sEXwY1kl5HXU1B1EcPfsILap4ojcRxCS8M1wGskWQNMcFrqRwRs4P9VvIEt2uQ074N4jFnQIZxr+XkoNdyUoW3tgaxWvUJIJMwQpuwwklQcmQbJT2YxO0ANMIdQQEYlDcJUIBaxd58KHkV61jlNPWDAIc03OmkrimsX0PsjZdF+FpgU2hj6bSQBAu2ZjxXH+W6iOLEoSW0tv9UPwrfV6Kqp0kpB0FxAJgOjsTeBn+X1V70gpBlGmW7nDxlp3rzb4oYcURSw9Cm4AjrS7MSBBcIym26dd69B2oCMBQzAhwbTkHUHLeVo+L6bBCKzYk/yXmhPU5ZSVSKfGVNAd6q62JJGXcrDG0pDDxCq6g0XbZhQFwsVqlVAQa+J3c0l/jGt5lLaHwZbipaXeAVpst8vZ5+hXnO1ttumGmXejefNH6L9J3YeoOsLn0r2sXA8RJvvss2XG3wbMeRLk9AxNSap7wEjiXqOH2iys7PTcC2T/AGI4qFd+qwvk2rgA8pSoVKtjWCxe0HvVRj9v02WIeTyb+USi3wi3OMeWS2q+KbjyPr/dcflIGkqzxvSDrWloYWg7yfsqsPWvFFxW5z88lJ7A3ViOIUOvRnFDdTBTrEUZ/iFNtdLHDncVAyNQiUgHBMddUCj1gSRqqJxA4otYHbLeVNpQKbrCdUUIy2Rc0dqeEhba6wUcRuW6bUiaHQZhUGoj2rGtQBGAL33oPiM+Aw51hgb/ALbfZeChq9h+F20mnCdWXNDmvdDSbxYg/VcL53G5YE14Y/FyR+KGHJogtEktjycD4arotp49uIwfWs+V8OHndUfxOJbh2VAYDXEEbjmA18ipdFsQKmyWxuDhx0efyt/wklLpIfVr9mTqdmwLq025KqrgxzBT24WuBqlakBpnVdoylDjK2XTVc5i8eRIae0dTw7uastq44OcQ3UaumRoIAG683lUtakgY6GwtCNTMIcKQS2hyYbDY19J2am8sPL8HVSxGNqPu97neP2FkBbhDQVsFng2VnQeKzbxnHqq51NSoktII1CojN1cPBvuWhoro0BVZmb828Knq04VOIvVYu5CqU0xIWiRoqLEnDghucUxXpkaJZz0RRF0KEBSLlHMrKLGhTMfRHbSKZFJY+yLWwnFCzqSkKcIrWrHoG7LSoCWpvZmE6yrTYP1OA9boGVdV8ONndZjAT/42l/joPUrP1OTtYZT9IZBapJHo9DYdBthQpW4sB+o9wqjpzihg8E+rSZSbUDmBpDGyJMHcutbS98rrgvjNUy4Kk3e+sPRjj9QPNeK6OTy9RCMne5vyNJOik6J9JKu0BWo4o9bLDkBAgHKQDGlp15q8+GeJzbNc2dH1Y7iGkD6riPh3gqlSq5tNzGkNJkzmNpgRr8pXSfDratOkythqjwHtcSy3ZIAOaDx3wvf4YQxpJJJHIy3KzoqtQNZJ0A99y4nbu2s8spns/qcN/Icuae6S7Wc4spgxSdlm0ONzK5mqItwP0TmxUY+WSZTUajFOmSpmnIVBldXaJsoBO16ASYYhYaZjQphqiGorWoGFZJtGURuHUqRTTWpciWZgMT1br6JvbOy87etpixu4D6j3xVfUCe2VtMsOU3b7lUnQEl5RzdViHlK6TbGxAD1lO7Hbt45Khey8JjiSMkwTyUGrh5uAnBSlR6qEIRVvonggmgVdMwwEl3KB+VDrI0tyCYoalYqWRJ0WIFkPLKI9aAQjiGVRLEbKtZVCwQavTPhRhW9XWd+vM1p7rkeoPkvOWsXoHwpxEPrU+LWu8iR/9rlfLpvpJ19f1DsW0j0XIktqbCoYnKK9JtTKZbmmx8CnlteDjOUXcXTNRVYXothaZllCmw8QIPnKzaVWjhKfWdXTbcCQ0DXeSBO5Wq5/p3RzYKppYtdfkdy6HSZJZ80MWabcW/bFy/FOSW55v0lxYrYjrGiGuggD3yVTi6X7SoOFR48nEI2NxBeW6CA1thw08VLG0/21b/21P53L6LCKitK8bHOfNgKdHkjmiNFFrzBFlp1WyYCAxNPgkn0yCrB7zCTrAlC0WgYaiBihTKm0oKCDNYmGvQGuUgUDRCdTkl3WTIQajUNFllsvaUdh12ncUDa2yxTOYfK7eq/NCudmbRa5vVv0KOHoTNV+SKTIpCmnMfs80zy3Jdj4BPBW1uEpJqxPGOi3D2UiSi4h8pRxvqPNNEJXuX+VYVMBYYSjYDWQtuUmNVBG2U11/wAOKmXFx+8xw8oP2XKhivOiFTLjKJ/ijzssfXQ19POP0xkNpI9gWQsWL5wbDEltyg1+HqtdMFjpjWwn7J5AxrZpvHFjh/xKdgnoyRl6aYLVqjwXEOjTiPoE5VeDUeTvJPnf7qsxTrubw+39lZBsu/0tPm0H7r6jF2zmMA3540CK5o3KGIHaEKYplMAJtwsjmlauF1vonmGEGuZVEK4sWZEaoVgFkDDsiCUXUKIYttQtENgrHiVstW0DIKVGobXQmajUs4K6IX+BxYrMyOjMAqjadA05bxulqVUtMjUK4flxVODaoND9+5OjvyZZrRuuH+jla1SNUtncbhpI4x/RPUMH2y2pOcHTd3jinOpSJTb+jTGCS9jQKmGrTWogRhERTRWNUGKaoNEgE5s+tkqMd+64H1StJGpoGlJUwk6PRcT8RaDTDadZ/MNAHmSgH4iSDlw7iQJAL2346BcSzVEzRBHFcePwnSLlN/8ARryyOi/7iYh0ZKVEAjeXk+hQMR0sxZaSatOm3Ts0wSeQzSlMPsxnVOqXkSYns68NfVVmGrGqS536TDR+kdw4rTH4vpcfEF/f6B3ZSOexTTnfOu/88lZgdr/Sz+RqU2qP2r+4fQJnN2j3M/kYunj5ESN1KclHDbBCquRWOsniiUwoOozdFosnVbDYVEK+pTmxQskKxxDbSkXIWEiEIjHLCFgQkCZQhvZBRBot1Ao0QUqCEu4JqqlXqqIBcso1i0gtMEKL0NEimrRdY3DNxLM7OzVZ7g8QVRO2nlMPBDhYjmnNn4gseC33ddLVwbCZLRJjcOCkoat1yI7nZ2e68H//2Q=="/>
          <p:cNvSpPr>
            <a:spLocks noChangeAspect="1" noChangeArrowheads="1"/>
          </p:cNvSpPr>
          <p:nvPr/>
        </p:nvSpPr>
        <p:spPr bwMode="auto">
          <a:xfrm>
            <a:off x="0" y="-708025"/>
            <a:ext cx="2085975" cy="1485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8082" name="Picture 18" descr="http://www.metzgarconveyors.com/images/m-60-pivoting-divert-sort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066800"/>
            <a:ext cx="3962400" cy="2819958"/>
          </a:xfrm>
          <a:prstGeom prst="rect">
            <a:avLst/>
          </a:prstGeom>
          <a:noFill/>
        </p:spPr>
      </p:pic>
      <p:pic>
        <p:nvPicPr>
          <p:cNvPr id="88084" name="Picture 20" descr="http://www.rta.nsw.gov.au/usingroads/images/f3/f3contrafl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048000"/>
            <a:ext cx="4762500" cy="3038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latin typeface="Adobe Garamond Pro Bold" pitchFamily="18" charset="0"/>
              </a:rPr>
              <a:t>Guffaws</a:t>
            </a:r>
            <a:br>
              <a:rPr lang="en-US" cap="small" dirty="0" smtClean="0">
                <a:latin typeface="Adobe Garamond Pro Bold" pitchFamily="18" charset="0"/>
              </a:rPr>
            </a:br>
            <a:r>
              <a:rPr lang="en-US" sz="2400" cap="small" dirty="0" smtClean="0">
                <a:latin typeface="Adobe Garamond Pro Bold" pitchFamily="18" charset="0"/>
              </a:rPr>
              <a:t>a loud, unrestrained burst of laughter</a:t>
            </a:r>
            <a:endParaRPr lang="en-US" dirty="0" smtClean="0"/>
          </a:p>
        </p:txBody>
      </p:sp>
      <p:pic>
        <p:nvPicPr>
          <p:cNvPr id="89094" name="Picture 6" descr="http://t0.gstatic.com/images?q=tbn:ANd9GcRTwbqvaYyfHZXRIeq86j14HajtQLNIniO5LNId8aHgqOnL626ec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752600"/>
            <a:ext cx="2209800" cy="2076450"/>
          </a:xfrm>
          <a:prstGeom prst="rect">
            <a:avLst/>
          </a:prstGeom>
          <a:noFill/>
        </p:spPr>
      </p:pic>
      <p:pic>
        <p:nvPicPr>
          <p:cNvPr id="89098" name="Picture 10" descr="http://t2.gstatic.com/images?q=tbn:ANd9GcRVx0SniiZ8w4uHvFFOLBvxUMKJtOGF10Wf_XwewA3TiPlhau5Mh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3844" y="3352800"/>
            <a:ext cx="3420932" cy="2276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en-US" cap="small" dirty="0" smtClean="0">
                <a:latin typeface="Adobe Garamond Pro" pitchFamily="18" charset="0"/>
              </a:rPr>
              <a:t>Chapter 1</a:t>
            </a:r>
            <a:br>
              <a:rPr lang="en-US" cap="small" dirty="0" smtClean="0">
                <a:latin typeface="Adobe Garamond Pro" pitchFamily="18" charset="0"/>
              </a:rPr>
            </a:br>
            <a:r>
              <a:rPr lang="en-US" cap="small" dirty="0" err="1" smtClean="0">
                <a:latin typeface="Adobe Garamond Pro" pitchFamily="18" charset="0"/>
              </a:rPr>
              <a:t>Birchbark</a:t>
            </a:r>
            <a:r>
              <a:rPr lang="en-US" cap="small" dirty="0" smtClean="0">
                <a:latin typeface="Adobe Garamond Pro" pitchFamily="18" charset="0"/>
              </a:rPr>
              <a:t> House</a:t>
            </a:r>
            <a:br>
              <a:rPr lang="en-US" cap="small" dirty="0" smtClean="0">
                <a:latin typeface="Adobe Garamond Pro" pitchFamily="18" charset="0"/>
              </a:rPr>
            </a:br>
            <a:r>
              <a:rPr lang="en-US" cap="small" dirty="0" smtClean="0">
                <a:latin typeface="Adobe Garamond Pro" pitchFamily="18" charset="0"/>
              </a:rPr>
              <a:t>Summer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irchbark House Vocabulary">
  <a:themeElements>
    <a:clrScheme name="Default Design 13">
      <a:dk1>
        <a:srgbClr val="000000"/>
      </a:dk1>
      <a:lt1>
        <a:srgbClr val="F1ECD8"/>
      </a:lt1>
      <a:dk2>
        <a:srgbClr val="4F261E"/>
      </a:dk2>
      <a:lt2>
        <a:srgbClr val="777777"/>
      </a:lt2>
      <a:accent1>
        <a:srgbClr val="909082"/>
      </a:accent1>
      <a:accent2>
        <a:srgbClr val="809EA8"/>
      </a:accent2>
      <a:accent3>
        <a:srgbClr val="F7F4E9"/>
      </a:accent3>
      <a:accent4>
        <a:srgbClr val="000000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Default Design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1ECD8"/>
        </a:lt1>
        <a:dk2>
          <a:srgbClr val="4F261E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7F4E9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Birchbark House Vocabulary</Template>
  <TotalTime>217</TotalTime>
  <Words>118</Words>
  <Application>Microsoft Office PowerPoint</Application>
  <PresentationFormat>On-screen Show (4:3)</PresentationFormat>
  <Paragraphs>90</Paragraphs>
  <Slides>87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88" baseType="lpstr">
      <vt:lpstr>Birchbark House Vocabulary</vt:lpstr>
      <vt:lpstr>The Birchbark House by Louise Erdrich</vt:lpstr>
      <vt:lpstr>The Girl from Spirit Island</vt:lpstr>
      <vt:lpstr>Anishinabe name the members of the Ojibwe tribe used to refer to themselves</vt:lpstr>
      <vt:lpstr>Voyageurs people who engaged in the transportation of furs by canoe during the fur trade era</vt:lpstr>
      <vt:lpstr>makazins (moccasins) shoes made of soft skin or leather</vt:lpstr>
      <vt:lpstr>Smallpox infectious disease that causes spots or bumps</vt:lpstr>
      <vt:lpstr>sparrows small, plump, brown-grey birds with short tails and stubby, powerful beaks</vt:lpstr>
      <vt:lpstr>grimaced A type of facial expression usually of disgust, disapproval, or pain</vt:lpstr>
      <vt:lpstr>Chapter 1 Birchbark House Summer</vt:lpstr>
      <vt:lpstr>Birchbark Strong, water-resistant cardboard-like bark which is easily sewn, cut, and bent</vt:lpstr>
      <vt:lpstr>Lake Superior largest of the 5 Great Lakes</vt:lpstr>
      <vt:lpstr>Awl long pointed spike</vt:lpstr>
      <vt:lpstr>Makuk birchbark container</vt:lpstr>
      <vt:lpstr>Chapter 2 The Return Summer</vt:lpstr>
      <vt:lpstr>plunder to take wrongly</vt:lpstr>
      <vt:lpstr>Pell-mell reckless hurried manner</vt:lpstr>
      <vt:lpstr>mock mimic; imitate</vt:lpstr>
      <vt:lpstr>Sift to separate wanted items from unwanted items</vt:lpstr>
      <vt:lpstr>abruptly quickly</vt:lpstr>
      <vt:lpstr>Chapter 3 The Return Summer</vt:lpstr>
      <vt:lpstr>tikinagun cradle for a baby</vt:lpstr>
      <vt:lpstr>hysterical uncontrollable emotion</vt:lpstr>
      <vt:lpstr>brandished shake or wave a weapon</vt:lpstr>
      <vt:lpstr>scolded find fault; use harsh language</vt:lpstr>
      <vt:lpstr>Chapter 4 Andeg Summer</vt:lpstr>
      <vt:lpstr>shrewdness quick; perceptive; discriminating</vt:lpstr>
      <vt:lpstr>Bandolier bag bag for various items, usually medicine</vt:lpstr>
      <vt:lpstr>ferocious violently cruel</vt:lpstr>
      <vt:lpstr>betraying to be disloyal</vt:lpstr>
      <vt:lpstr>muck filth, dirt, or slime</vt:lpstr>
      <vt:lpstr>sensation a feeling through the senses</vt:lpstr>
      <vt:lpstr>quarrel an angry dispute or disagreement</vt:lpstr>
      <vt:lpstr>dismay to alarm or surprise</vt:lpstr>
      <vt:lpstr>condemned unfavorable judgment</vt:lpstr>
      <vt:lpstr>Chapter 5 Fishtail’s Pipe Fall</vt:lpstr>
      <vt:lpstr>cache stockpile, reserve, store</vt:lpstr>
      <vt:lpstr>clan group of people</vt:lpstr>
      <vt:lpstr>Chapter 6 Pinch Fall</vt:lpstr>
      <vt:lpstr>sheaves a bundle, cluster, or collection</vt:lpstr>
      <vt:lpstr>seize take possession or control of</vt:lpstr>
      <vt:lpstr>bannock a flat cake</vt:lpstr>
      <vt:lpstr>vigilance being watchful</vt:lpstr>
      <vt:lpstr>Chapter 7 The Move Fall</vt:lpstr>
      <vt:lpstr>parched to make dry, hot, or thirsty</vt:lpstr>
      <vt:lpstr>caulking to fill or close seams</vt:lpstr>
      <vt:lpstr>Lean-to a shack or shed supported at one side by trees or posts</vt:lpstr>
      <vt:lpstr>agility ability to think or move quickly</vt:lpstr>
      <vt:lpstr>earnestly serious purpose or effort</vt:lpstr>
      <vt:lpstr>hearth the floor of a fireplace</vt:lpstr>
      <vt:lpstr>Chapter 8 First Snow Fall</vt:lpstr>
      <vt:lpstr>toboggans long, narrow, flat-bottom sled</vt:lpstr>
      <vt:lpstr>intricate complex; complicated; hard to make;</vt:lpstr>
      <vt:lpstr>treaties agreement between two or more people or groups</vt:lpstr>
      <vt:lpstr>peculiar strange</vt:lpstr>
      <vt:lpstr>Chapter 9 The Blue Ferns Winter</vt:lpstr>
      <vt:lpstr>solemnly serious tone or mood</vt:lpstr>
      <vt:lpstr>Lynx wild cat with long legs, short tail; grayish-brown fur with white marks</vt:lpstr>
      <vt:lpstr>Compelling having a powerful effect</vt:lpstr>
      <vt:lpstr>Inevitable unable to avoid, evade, or escape; sure to occur</vt:lpstr>
      <vt:lpstr>Chapter 10 The Visitor Winter</vt:lpstr>
      <vt:lpstr>dignity a sign of respect; acting with respect</vt:lpstr>
      <vt:lpstr>Feeble weak</vt:lpstr>
      <vt:lpstr>purified to clean</vt:lpstr>
      <vt:lpstr>taut tight; tense; tidy</vt:lpstr>
      <vt:lpstr>Thrashed to beat soundly in punishment; to toss</vt:lpstr>
      <vt:lpstr>Nourishing promoting life, growth, or strength</vt:lpstr>
      <vt:lpstr>Oblivion state of being forgotten or unknown</vt:lpstr>
      <vt:lpstr>Reluctant unwilling</vt:lpstr>
      <vt:lpstr>Wary watchful; cautious</vt:lpstr>
      <vt:lpstr>Chapter 11 Hunger Winter</vt:lpstr>
      <vt:lpstr>Lance long wooden shaft with a pointed metal head</vt:lpstr>
      <vt:lpstr>exert to put forth or into use; exercise; vigorous action</vt:lpstr>
      <vt:lpstr>Chapter 12 Maple Sugar Time Spring</vt:lpstr>
      <vt:lpstr>horizon where the earth and sky meet</vt:lpstr>
      <vt:lpstr>humble not proud; courteously respectful; feeling of insignificance</vt:lpstr>
      <vt:lpstr>sap a solution that goes through (circulates) in a plant</vt:lpstr>
      <vt:lpstr>Trough a long, narrow, open boxlike shape</vt:lpstr>
      <vt:lpstr>Mallet a hammer-like tool </vt:lpstr>
      <vt:lpstr>Wigwam an American Indian house, usually rounded shape made of bark or skins</vt:lpstr>
      <vt:lpstr>Holy entitled to worship</vt:lpstr>
      <vt:lpstr>Tallow the fatty tissue of animals</vt:lpstr>
      <vt:lpstr>Chapter 13 One Horn’s Protection Spring</vt:lpstr>
      <vt:lpstr>indistinguishable identical; unable to figure out the differences</vt:lpstr>
      <vt:lpstr>Chapter 14 Full Circle Spring</vt:lpstr>
      <vt:lpstr>poise a dignified, self-confident manner;</vt:lpstr>
      <vt:lpstr>diversion distraction;</vt:lpstr>
      <vt:lpstr>Guffaws a loud, unrestrained burst of laughter</vt:lpstr>
    </vt:vector>
  </TitlesOfParts>
  <Company>RPS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Birchbark House by Louise Erdrich</dc:title>
  <dc:creator>st</dc:creator>
  <cp:lastModifiedBy>st</cp:lastModifiedBy>
  <cp:revision>12</cp:revision>
  <dcterms:created xsi:type="dcterms:W3CDTF">2012-10-17T14:24:33Z</dcterms:created>
  <dcterms:modified xsi:type="dcterms:W3CDTF">2014-10-29T16:36:34Z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TC100690481033</vt:lpwstr>
  </property>
</Properties>
</file>