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60" r:id="rId3"/>
    <p:sldId id="257" r:id="rId4"/>
    <p:sldId id="258" r:id="rId5"/>
    <p:sldId id="259"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F577AC-A5CE-4C33-83C5-C9DC00D66895}" type="datetimeFigureOut">
              <a:rPr lang="en-US" smtClean="0"/>
              <a:pPr/>
              <a:t>10/28/2013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CE7EE4-A4AC-4A8F-B932-27B3BA03DB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Teacher</a:t>
            </a:r>
            <a:r>
              <a:rPr lang="en-US" baseline="0" dirty="0" smtClean="0"/>
              <a:t> notes:</a:t>
            </a:r>
          </a:p>
          <a:p>
            <a:r>
              <a:rPr lang="en-US" baseline="0" dirty="0" smtClean="0"/>
              <a:t>When I watched this scene in the Lion King, I noticed my heart was racing and my palms got sweaty. </a:t>
            </a:r>
          </a:p>
          <a:p>
            <a:r>
              <a:rPr lang="en-US" baseline="0" dirty="0" smtClean="0"/>
              <a:t>I was wondering why I was having such a reaction to a fictional movie. Why was I so deeply scared? I realized it was the visuals in the video that where making me scared.  </a:t>
            </a:r>
            <a:r>
              <a:rPr lang="en-US" baseline="0" dirty="0" err="1" smtClean="0"/>
              <a:t>Simba’s</a:t>
            </a:r>
            <a:r>
              <a:rPr lang="en-US" baseline="0" dirty="0" smtClean="0"/>
              <a:t> face and the hundreds of animals running toward him influenced the meaning of the story for me. </a:t>
            </a:r>
            <a:endParaRPr lang="en-US" dirty="0"/>
          </a:p>
        </p:txBody>
      </p:sp>
      <p:sp>
        <p:nvSpPr>
          <p:cNvPr id="4" name="Slide Number Placeholder 3"/>
          <p:cNvSpPr>
            <a:spLocks noGrp="1"/>
          </p:cNvSpPr>
          <p:nvPr>
            <p:ph type="sldNum" sz="quarter" idx="10"/>
          </p:nvPr>
        </p:nvSpPr>
        <p:spPr/>
        <p:txBody>
          <a:bodyPr/>
          <a:lstStyle/>
          <a:p>
            <a:fld id="{A2CE7EE4-A4AC-4A8F-B932-27B3BA03DBB3}"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thought it would</a:t>
            </a:r>
            <a:r>
              <a:rPr lang="en-US" baseline="0" dirty="0" smtClean="0"/>
              <a:t> be interesting to dig a little deeper and look at the ways multimedia influence the meaning and tone for us. Let’s review 3 key concepts. </a:t>
            </a:r>
            <a:endParaRPr lang="en-US" dirty="0"/>
          </a:p>
        </p:txBody>
      </p:sp>
      <p:sp>
        <p:nvSpPr>
          <p:cNvPr id="4" name="Slide Number Placeholder 3"/>
          <p:cNvSpPr>
            <a:spLocks noGrp="1"/>
          </p:cNvSpPr>
          <p:nvPr>
            <p:ph type="sldNum" sz="quarter" idx="10"/>
          </p:nvPr>
        </p:nvSpPr>
        <p:spPr/>
        <p:txBody>
          <a:bodyPr/>
          <a:lstStyle/>
          <a:p>
            <a:fld id="{A2CE7EE4-A4AC-4A8F-B932-27B3BA03DBB3}"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Tone- The tone is serious. The bird is going through a tough problem</a:t>
            </a:r>
            <a:r>
              <a:rPr lang="en-US" baseline="0" dirty="0" smtClean="0"/>
              <a:t> and could die if he doesn’t find water. At the same time the play is kind of playful. The bird is almost acting like he is human. </a:t>
            </a:r>
            <a:endParaRPr lang="en-US" dirty="0"/>
          </a:p>
        </p:txBody>
      </p:sp>
      <p:sp>
        <p:nvSpPr>
          <p:cNvPr id="4" name="Slide Number Placeholder 3"/>
          <p:cNvSpPr>
            <a:spLocks noGrp="1"/>
          </p:cNvSpPr>
          <p:nvPr>
            <p:ph type="sldNum" sz="quarter" idx="10"/>
          </p:nvPr>
        </p:nvSpPr>
        <p:spPr/>
        <p:txBody>
          <a:bodyPr/>
          <a:lstStyle/>
          <a:p>
            <a:fld id="{A2CE7EE4-A4AC-4A8F-B932-27B3BA03DBB3}"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do you think? The</a:t>
            </a:r>
            <a:r>
              <a:rPr lang="en-US" baseline="0" dirty="0" smtClean="0"/>
              <a:t> meaning has stayed similar. The bird is still trying to work through a hard problem. The tone is different. Let’s look through some of the multimedia elements that are contributing to the tone. The visuals with the cartoon animation and the audio sound effects are making the story seem funny and silly. </a:t>
            </a:r>
            <a:endParaRPr lang="en-US" dirty="0"/>
          </a:p>
        </p:txBody>
      </p:sp>
      <p:sp>
        <p:nvSpPr>
          <p:cNvPr id="4" name="Slide Number Placeholder 3"/>
          <p:cNvSpPr>
            <a:spLocks noGrp="1"/>
          </p:cNvSpPr>
          <p:nvPr>
            <p:ph type="sldNum" sz="quarter" idx="10"/>
          </p:nvPr>
        </p:nvSpPr>
        <p:spPr/>
        <p:txBody>
          <a:bodyPr/>
          <a:lstStyle/>
          <a:p>
            <a:fld id="{A2CE7EE4-A4AC-4A8F-B932-27B3BA03DBB3}" type="slidenum">
              <a:rPr lang="en-US" smtClean="0"/>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summarize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A2CE7EE4-A4AC-4A8F-B932-27B3BA03DBB3}"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you can try it. Pass out one</a:t>
            </a:r>
            <a:r>
              <a:rPr lang="en-US" baseline="0" dirty="0" smtClean="0"/>
              <a:t> copy of Raven steals the Light from the Unit 3 Tricksters Book(pg 109).</a:t>
            </a:r>
          </a:p>
          <a:p>
            <a:endParaRPr lang="en-US" dirty="0"/>
          </a:p>
        </p:txBody>
      </p:sp>
      <p:sp>
        <p:nvSpPr>
          <p:cNvPr id="4" name="Slide Number Placeholder 3"/>
          <p:cNvSpPr>
            <a:spLocks noGrp="1"/>
          </p:cNvSpPr>
          <p:nvPr>
            <p:ph type="sldNum" sz="quarter" idx="10"/>
          </p:nvPr>
        </p:nvSpPr>
        <p:spPr/>
        <p:txBody>
          <a:bodyPr/>
          <a:lstStyle/>
          <a:p>
            <a:fld id="{A2CE7EE4-A4AC-4A8F-B932-27B3BA03DBB3}"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After</a:t>
            </a:r>
            <a:r>
              <a:rPr lang="en-US" baseline="0" dirty="0" smtClean="0"/>
              <a:t> walking around and providing feedback to students, have a discussion with the group about their work. </a:t>
            </a:r>
          </a:p>
          <a:p>
            <a:endParaRPr lang="en-US" dirty="0"/>
          </a:p>
        </p:txBody>
      </p:sp>
      <p:sp>
        <p:nvSpPr>
          <p:cNvPr id="4" name="Slide Number Placeholder 3"/>
          <p:cNvSpPr>
            <a:spLocks noGrp="1"/>
          </p:cNvSpPr>
          <p:nvPr>
            <p:ph type="sldNum" sz="quarter" idx="10"/>
          </p:nvPr>
        </p:nvSpPr>
        <p:spPr/>
        <p:txBody>
          <a:bodyPr/>
          <a:lstStyle/>
          <a:p>
            <a:fld id="{A2CE7EE4-A4AC-4A8F-B932-27B3BA03DBB3}"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2012616-B896-40F9-84EB-37A5ED33AC28}" type="datetimeFigureOut">
              <a:rPr lang="en-US" smtClean="0"/>
              <a:pPr/>
              <a:t>10/28/2013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7307ECB-668A-4F70-80F5-CB6010B295C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012616-B896-40F9-84EB-37A5ED33AC28}" type="datetimeFigureOut">
              <a:rPr lang="en-US" smtClean="0"/>
              <a:pPr/>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7ECB-668A-4F70-80F5-CB6010B295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012616-B896-40F9-84EB-37A5ED33AC28}" type="datetimeFigureOut">
              <a:rPr lang="en-US" smtClean="0"/>
              <a:pPr/>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7ECB-668A-4F70-80F5-CB6010B295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2012616-B896-40F9-84EB-37A5ED33AC28}" type="datetimeFigureOut">
              <a:rPr lang="en-US" smtClean="0"/>
              <a:pPr/>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7ECB-668A-4F70-80F5-CB6010B295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2012616-B896-40F9-84EB-37A5ED33AC28}" type="datetimeFigureOut">
              <a:rPr lang="en-US" smtClean="0"/>
              <a:pPr/>
              <a:t>10/28/2013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307ECB-668A-4F70-80F5-CB6010B295C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2012616-B896-40F9-84EB-37A5ED33AC28}" type="datetimeFigureOut">
              <a:rPr lang="en-US" smtClean="0"/>
              <a:pPr/>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07ECB-668A-4F70-80F5-CB6010B295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2012616-B896-40F9-84EB-37A5ED33AC28}" type="datetimeFigureOut">
              <a:rPr lang="en-US" smtClean="0"/>
              <a:pPr/>
              <a:t>10/28/2013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307ECB-668A-4F70-80F5-CB6010B295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2012616-B896-40F9-84EB-37A5ED33AC28}" type="datetimeFigureOut">
              <a:rPr lang="en-US" smtClean="0"/>
              <a:pPr/>
              <a:t>10/28/2013</a:t>
            </a:fld>
            <a:endParaRPr lang="en-US"/>
          </a:p>
        </p:txBody>
      </p:sp>
      <p:sp>
        <p:nvSpPr>
          <p:cNvPr id="8" name="Slide Number Placeholder 7"/>
          <p:cNvSpPr>
            <a:spLocks noGrp="1"/>
          </p:cNvSpPr>
          <p:nvPr>
            <p:ph type="sldNum" sz="quarter" idx="11"/>
          </p:nvPr>
        </p:nvSpPr>
        <p:spPr/>
        <p:txBody>
          <a:bodyPr/>
          <a:lstStyle/>
          <a:p>
            <a:fld id="{E7307ECB-668A-4F70-80F5-CB6010B295C4}"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012616-B896-40F9-84EB-37A5ED33AC28}" type="datetimeFigureOut">
              <a:rPr lang="en-US" smtClean="0"/>
              <a:pPr/>
              <a:t>10/28/2013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307ECB-668A-4F70-80F5-CB6010B295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2012616-B896-40F9-84EB-37A5ED33AC28}" type="datetimeFigureOut">
              <a:rPr lang="en-US" smtClean="0"/>
              <a:pPr/>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E7307ECB-668A-4F70-80F5-CB6010B295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92012616-B896-40F9-84EB-37A5ED33AC28}" type="datetimeFigureOut">
              <a:rPr lang="en-US" smtClean="0"/>
              <a:pPr/>
              <a:t>10/28/2013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307ECB-668A-4F70-80F5-CB6010B295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2012616-B896-40F9-84EB-37A5ED33AC28}" type="datetimeFigureOut">
              <a:rPr lang="en-US" smtClean="0"/>
              <a:pPr/>
              <a:t>10/28/2013</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7307ECB-668A-4F70-80F5-CB6010B295C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XtnG37texEI"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youtube.com/watch?v=yhXZv1tJ2Ak"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youtube.com/watch?v=2m-42ek85G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5867400"/>
            <a:ext cx="7848600" cy="461665"/>
          </a:xfrm>
          <a:prstGeom prst="rect">
            <a:avLst/>
          </a:prstGeom>
          <a:noFill/>
        </p:spPr>
        <p:txBody>
          <a:bodyPr wrap="square" rtlCol="0">
            <a:spAutoFit/>
          </a:bodyPr>
          <a:lstStyle/>
          <a:p>
            <a:r>
              <a:rPr lang="en-US" sz="2400" dirty="0" smtClean="0">
                <a:latin typeface="Comic Sans MS" pitchFamily="66" charset="0"/>
              </a:rPr>
              <a:t>5</a:t>
            </a:r>
            <a:r>
              <a:rPr lang="en-US" sz="2400" baseline="30000" dirty="0" smtClean="0">
                <a:latin typeface="Comic Sans MS" pitchFamily="66" charset="0"/>
              </a:rPr>
              <a:t>th</a:t>
            </a:r>
            <a:r>
              <a:rPr lang="en-US" sz="2400" dirty="0" smtClean="0">
                <a:latin typeface="Comic Sans MS" pitchFamily="66" charset="0"/>
              </a:rPr>
              <a:t> Grade 					RL.5.7</a:t>
            </a:r>
            <a:endParaRPr lang="en-US" sz="2400" dirty="0">
              <a:latin typeface="Comic Sans MS" pitchFamily="66" charset="0"/>
            </a:endParaRPr>
          </a:p>
        </p:txBody>
      </p:sp>
      <p:sp>
        <p:nvSpPr>
          <p:cNvPr id="5" name="TextBox 4"/>
          <p:cNvSpPr txBox="1"/>
          <p:nvPr/>
        </p:nvSpPr>
        <p:spPr>
          <a:xfrm>
            <a:off x="838200" y="838200"/>
            <a:ext cx="6934200" cy="954107"/>
          </a:xfrm>
          <a:prstGeom prst="rect">
            <a:avLst/>
          </a:prstGeom>
          <a:noFill/>
        </p:spPr>
        <p:txBody>
          <a:bodyPr wrap="square" rtlCol="0">
            <a:spAutoFit/>
          </a:bodyPr>
          <a:lstStyle/>
          <a:p>
            <a:pPr algn="ctr"/>
            <a:r>
              <a:rPr lang="en-US" sz="2800" dirty="0" smtClean="0">
                <a:latin typeface="Comic Sans MS" pitchFamily="66" charset="0"/>
              </a:rPr>
              <a:t>Multimedia Elements and Their Effects on Stories</a:t>
            </a:r>
            <a:endParaRPr lang="en-US" sz="2800" dirty="0">
              <a:latin typeface="Comic Sans MS" pitchFamily="66" charset="0"/>
            </a:endParaRPr>
          </a:p>
        </p:txBody>
      </p:sp>
      <p:pic>
        <p:nvPicPr>
          <p:cNvPr id="17410" name="Picture 2" descr="http://t1.gstatic.com/images?q=tbn:ANd9GcS5MBca5YP0JxocW5erQni_FHkfHWpBJ5SRLEuy-n36UJWoWO2pdR6pyiyM"/>
          <p:cNvPicPr>
            <a:picLocks noChangeAspect="1" noChangeArrowheads="1"/>
          </p:cNvPicPr>
          <p:nvPr/>
        </p:nvPicPr>
        <p:blipFill>
          <a:blip r:embed="rId2" cstate="print"/>
          <a:srcRect/>
          <a:stretch>
            <a:fillRect/>
          </a:stretch>
        </p:blipFill>
        <p:spPr bwMode="auto">
          <a:xfrm>
            <a:off x="2362200" y="2438400"/>
            <a:ext cx="3867150" cy="266403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447800"/>
            <a:ext cx="8153400" cy="1938992"/>
          </a:xfrm>
          <a:prstGeom prst="rect">
            <a:avLst/>
          </a:prstGeom>
          <a:noFill/>
        </p:spPr>
        <p:txBody>
          <a:bodyPr wrap="square" rtlCol="0">
            <a:spAutoFit/>
          </a:bodyPr>
          <a:lstStyle/>
          <a:p>
            <a:r>
              <a:rPr lang="en-US" sz="4000" dirty="0" smtClean="0">
                <a:latin typeface="Comic Sans MS" pitchFamily="66" charset="0"/>
              </a:rPr>
              <a:t>Moral of this story is that thoughtfulness and persistence will succeed. </a:t>
            </a:r>
            <a:endParaRPr lang="en-US" sz="4000" dirty="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685800"/>
            <a:ext cx="7696200" cy="2554545"/>
          </a:xfrm>
          <a:prstGeom prst="rect">
            <a:avLst/>
          </a:prstGeom>
          <a:noFill/>
        </p:spPr>
        <p:txBody>
          <a:bodyPr wrap="square" rtlCol="0">
            <a:spAutoFit/>
          </a:bodyPr>
          <a:lstStyle/>
          <a:p>
            <a:r>
              <a:rPr lang="en-US" sz="4000" dirty="0" smtClean="0">
                <a:latin typeface="Comic Sans MS" pitchFamily="66" charset="0"/>
              </a:rPr>
              <a:t>Now let’s look at a video clip of the same story. While you are watching think about the tone and see if it is the same. </a:t>
            </a:r>
            <a:endParaRPr lang="en-US" sz="4000" dirty="0">
              <a:latin typeface="Comic Sans MS" pitchFamily="66" charset="0"/>
            </a:endParaRPr>
          </a:p>
        </p:txBody>
      </p:sp>
      <p:sp>
        <p:nvSpPr>
          <p:cNvPr id="5" name="Rectangle 4"/>
          <p:cNvSpPr/>
          <p:nvPr/>
        </p:nvSpPr>
        <p:spPr>
          <a:xfrm>
            <a:off x="228600" y="3105835"/>
            <a:ext cx="6629400" cy="646331"/>
          </a:xfrm>
          <a:prstGeom prst="rect">
            <a:avLst/>
          </a:prstGeom>
        </p:spPr>
        <p:txBody>
          <a:bodyPr wrap="square">
            <a:spAutoFit/>
          </a:bodyPr>
          <a:lstStyle/>
          <a:p>
            <a:r>
              <a:rPr lang="en-US" dirty="0" smtClean="0">
                <a:hlinkClick r:id="rId3"/>
              </a:rPr>
              <a:t>http://www.youtube.com/watch?v=XtnG37texEI</a:t>
            </a:r>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295400"/>
            <a:ext cx="7848600" cy="175432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sz="5400" dirty="0" smtClean="0">
                <a:latin typeface="Comic Sans MS" pitchFamily="66" charset="0"/>
              </a:rPr>
              <a:t>Visuals -  </a:t>
            </a:r>
            <a:r>
              <a:rPr lang="en-US" sz="5400" dirty="0" smtClean="0">
                <a:solidFill>
                  <a:srgbClr val="0070C0"/>
                </a:solidFill>
                <a:latin typeface="Comic Sans MS" pitchFamily="66" charset="0"/>
              </a:rPr>
              <a:t>cartoon animations</a:t>
            </a:r>
            <a:endParaRPr lang="en-US" sz="5400" dirty="0">
              <a:latin typeface="Comic Sans MS" pitchFamily="66" charset="0"/>
            </a:endParaRPr>
          </a:p>
        </p:txBody>
      </p:sp>
      <p:sp>
        <p:nvSpPr>
          <p:cNvPr id="5" name="TextBox 4"/>
          <p:cNvSpPr txBox="1"/>
          <p:nvPr/>
        </p:nvSpPr>
        <p:spPr>
          <a:xfrm>
            <a:off x="533400" y="3962400"/>
            <a:ext cx="7924800" cy="193899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6000" dirty="0" smtClean="0">
                <a:solidFill>
                  <a:srgbClr val="7030A0"/>
                </a:solidFill>
                <a:latin typeface="Comic Sans MS" pitchFamily="66" charset="0"/>
              </a:rPr>
              <a:t>Audio- </a:t>
            </a:r>
            <a:r>
              <a:rPr lang="en-US" sz="6000" dirty="0" smtClean="0">
                <a:solidFill>
                  <a:srgbClr val="CC0066"/>
                </a:solidFill>
                <a:latin typeface="Comic Sans MS" pitchFamily="66" charset="0"/>
              </a:rPr>
              <a:t>Funny sound effects</a:t>
            </a:r>
            <a:endParaRPr lang="en-US" sz="6000" dirty="0">
              <a:solidFill>
                <a:srgbClr val="CC0066"/>
              </a:solidFill>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762000"/>
            <a:ext cx="7620000" cy="4401205"/>
          </a:xfrm>
          <a:prstGeom prst="rect">
            <a:avLst/>
          </a:prstGeom>
          <a:noFill/>
        </p:spPr>
        <p:txBody>
          <a:bodyPr wrap="square" rtlCol="0">
            <a:spAutoFit/>
          </a:bodyPr>
          <a:lstStyle/>
          <a:p>
            <a:pPr algn="ctr"/>
            <a:r>
              <a:rPr lang="en-US" sz="4000" dirty="0" smtClean="0">
                <a:solidFill>
                  <a:srgbClr val="FFFF00"/>
                </a:solidFill>
                <a:latin typeface="Comic Sans MS" pitchFamily="66" charset="0"/>
              </a:rPr>
              <a:t>Written version:</a:t>
            </a:r>
          </a:p>
          <a:p>
            <a:pPr algn="ctr"/>
            <a:r>
              <a:rPr lang="en-US" sz="4000" dirty="0" smtClean="0">
                <a:solidFill>
                  <a:srgbClr val="00B0F0"/>
                </a:solidFill>
                <a:latin typeface="Comic Sans MS" pitchFamily="66" charset="0"/>
              </a:rPr>
              <a:t>Established the meaning and tone</a:t>
            </a:r>
          </a:p>
          <a:p>
            <a:pPr algn="ctr"/>
            <a:endParaRPr lang="en-US" sz="4000" dirty="0">
              <a:solidFill>
                <a:srgbClr val="00B0F0"/>
              </a:solidFill>
              <a:latin typeface="Comic Sans MS" pitchFamily="66" charset="0"/>
            </a:endParaRPr>
          </a:p>
          <a:p>
            <a:pPr algn="ctr"/>
            <a:r>
              <a:rPr lang="en-US" sz="4000" dirty="0" smtClean="0">
                <a:solidFill>
                  <a:srgbClr val="FFFF00"/>
                </a:solidFill>
                <a:latin typeface="Comic Sans MS" pitchFamily="66" charset="0"/>
              </a:rPr>
              <a:t>Video:</a:t>
            </a:r>
          </a:p>
          <a:p>
            <a:pPr algn="ctr"/>
            <a:r>
              <a:rPr lang="en-US" sz="4000" dirty="0" smtClean="0">
                <a:solidFill>
                  <a:srgbClr val="00B0F0"/>
                </a:solidFill>
                <a:latin typeface="Comic Sans MS" pitchFamily="66" charset="0"/>
              </a:rPr>
              <a:t>Cartoon and sound effects influenced the tone</a:t>
            </a:r>
            <a:r>
              <a:rPr lang="en-US" sz="4000" dirty="0" smtClean="0">
                <a:solidFill>
                  <a:srgbClr val="FFFF00"/>
                </a:solidFill>
                <a:latin typeface="Comic Sans MS" pitchFamily="66" charset="0"/>
              </a:rPr>
              <a:t> </a:t>
            </a:r>
            <a:endParaRPr lang="en-US" sz="4000" dirty="0">
              <a:solidFill>
                <a:srgbClr val="FFFF00"/>
              </a:solidFill>
              <a:latin typeface="Comic Sans MS"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cc.pbsstatic.com/l/05/4505/9780874834505.jpg"/>
          <p:cNvPicPr>
            <a:picLocks noChangeAspect="1" noChangeArrowheads="1"/>
          </p:cNvPicPr>
          <p:nvPr/>
        </p:nvPicPr>
        <p:blipFill>
          <a:blip r:embed="rId3" cstate="print"/>
          <a:srcRect/>
          <a:stretch>
            <a:fillRect/>
          </a:stretch>
        </p:blipFill>
        <p:spPr bwMode="auto">
          <a:xfrm>
            <a:off x="2895600" y="0"/>
            <a:ext cx="2000250" cy="2581276"/>
          </a:xfrm>
          <a:prstGeom prst="rect">
            <a:avLst/>
          </a:prstGeom>
          <a:noFill/>
        </p:spPr>
      </p:pic>
      <p:sp>
        <p:nvSpPr>
          <p:cNvPr id="5" name="TextBox 4"/>
          <p:cNvSpPr txBox="1"/>
          <p:nvPr/>
        </p:nvSpPr>
        <p:spPr>
          <a:xfrm>
            <a:off x="990600" y="2971800"/>
            <a:ext cx="7696200" cy="3539430"/>
          </a:xfrm>
          <a:prstGeom prst="rect">
            <a:avLst/>
          </a:prstGeom>
          <a:noFill/>
        </p:spPr>
        <p:txBody>
          <a:bodyPr wrap="square" rtlCol="0">
            <a:spAutoFit/>
          </a:bodyPr>
          <a:lstStyle/>
          <a:p>
            <a:r>
              <a:rPr lang="en-US" sz="2800" dirty="0" smtClean="0">
                <a:solidFill>
                  <a:srgbClr val="FFFF00"/>
                </a:solidFill>
                <a:latin typeface="Comic Sans MS" pitchFamily="66" charset="0"/>
              </a:rPr>
              <a:t>Read: Raven Steals the Light</a:t>
            </a:r>
          </a:p>
          <a:p>
            <a:endParaRPr lang="en-US" sz="2800" dirty="0">
              <a:solidFill>
                <a:srgbClr val="FFFF00"/>
              </a:solidFill>
              <a:latin typeface="Comic Sans MS" pitchFamily="66" charset="0"/>
            </a:endParaRPr>
          </a:p>
          <a:p>
            <a:r>
              <a:rPr lang="en-US" sz="2800" dirty="0" smtClean="0">
                <a:solidFill>
                  <a:srgbClr val="FFFF00"/>
                </a:solidFill>
                <a:latin typeface="Comic Sans MS" pitchFamily="66" charset="0"/>
              </a:rPr>
              <a:t>In your notebook, write about the meaning and tone of this story. </a:t>
            </a:r>
          </a:p>
          <a:p>
            <a:endParaRPr lang="en-US" sz="2800" dirty="0">
              <a:solidFill>
                <a:srgbClr val="FFFF00"/>
              </a:solidFill>
              <a:latin typeface="Comic Sans MS" pitchFamily="66" charset="0"/>
            </a:endParaRPr>
          </a:p>
          <a:p>
            <a:r>
              <a:rPr lang="en-US" sz="2800" dirty="0" smtClean="0">
                <a:solidFill>
                  <a:srgbClr val="00B0F0"/>
                </a:solidFill>
                <a:latin typeface="Comic Sans MS" pitchFamily="66" charset="0"/>
              </a:rPr>
              <a:t>Meaning- </a:t>
            </a:r>
          </a:p>
          <a:p>
            <a:endParaRPr lang="en-US" sz="2800" dirty="0">
              <a:solidFill>
                <a:srgbClr val="00B0F0"/>
              </a:solidFill>
              <a:latin typeface="Comic Sans MS" pitchFamily="66" charset="0"/>
            </a:endParaRPr>
          </a:p>
          <a:p>
            <a:r>
              <a:rPr lang="en-US" sz="2800" dirty="0" smtClean="0">
                <a:solidFill>
                  <a:srgbClr val="00B0F0"/>
                </a:solidFill>
                <a:latin typeface="Comic Sans MS" pitchFamily="66" charset="0"/>
              </a:rPr>
              <a:t>Tone -  </a:t>
            </a:r>
            <a:endParaRPr lang="en-US" sz="2800" dirty="0">
              <a:solidFill>
                <a:srgbClr val="00B0F0"/>
              </a:solidFill>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38200" y="1143000"/>
            <a:ext cx="7162800" cy="4893647"/>
          </a:xfrm>
          <a:prstGeom prst="rect">
            <a:avLst/>
          </a:prstGeom>
          <a:noFill/>
        </p:spPr>
        <p:txBody>
          <a:bodyPr wrap="square" rtlCol="0">
            <a:spAutoFit/>
          </a:bodyPr>
          <a:lstStyle/>
          <a:p>
            <a:r>
              <a:rPr lang="en-US" sz="4800" dirty="0" smtClean="0">
                <a:latin typeface="Comic Sans MS" pitchFamily="66" charset="0"/>
              </a:rPr>
              <a:t>Now watch this video. Notice if the multimedia elements in the video change the tone and meaning of the story.</a:t>
            </a:r>
          </a:p>
          <a:p>
            <a:endParaRPr lang="en-US" dirty="0"/>
          </a:p>
          <a:p>
            <a:endParaRPr lang="en-US" dirty="0" smtClean="0"/>
          </a:p>
          <a:p>
            <a:r>
              <a:rPr lang="en-US" dirty="0" smtClean="0">
                <a:hlinkClick r:id="rId2"/>
              </a:rPr>
              <a:t>http://www.youtube.com/watch?v=yhXZv1tJ2Ak</a:t>
            </a: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914400"/>
            <a:ext cx="7620000" cy="4278094"/>
          </a:xfrm>
          <a:prstGeom prst="rect">
            <a:avLst/>
          </a:prstGeom>
          <a:noFill/>
        </p:spPr>
        <p:txBody>
          <a:bodyPr wrap="square" rtlCol="0">
            <a:spAutoFit/>
          </a:bodyPr>
          <a:lstStyle/>
          <a:p>
            <a:r>
              <a:rPr lang="en-US" sz="3200" dirty="0" smtClean="0">
                <a:latin typeface="Comic Sans MS" pitchFamily="66" charset="0"/>
              </a:rPr>
              <a:t>In your notebook, write any changes you noticed in the meaning and tone. Make note of how the multimedia elements contributed to the changes.</a:t>
            </a:r>
          </a:p>
          <a:p>
            <a:endParaRPr lang="en-US" dirty="0">
              <a:latin typeface="Comic Sans MS" pitchFamily="66" charset="0"/>
            </a:endParaRPr>
          </a:p>
          <a:p>
            <a:endParaRPr lang="en-US" dirty="0" smtClean="0">
              <a:latin typeface="Comic Sans MS" pitchFamily="66" charset="0"/>
            </a:endParaRPr>
          </a:p>
          <a:p>
            <a:endParaRPr lang="en-US" dirty="0">
              <a:latin typeface="Comic Sans MS" pitchFamily="66" charset="0"/>
            </a:endParaRPr>
          </a:p>
          <a:p>
            <a:endParaRPr lang="en-US" dirty="0" smtClean="0">
              <a:latin typeface="Comic Sans MS" pitchFamily="66" charset="0"/>
            </a:endParaRPr>
          </a:p>
          <a:p>
            <a:endParaRPr lang="en-US" dirty="0">
              <a:latin typeface="Comic Sans MS" pitchFamily="66" charset="0"/>
            </a:endParaRPr>
          </a:p>
          <a:p>
            <a:endParaRPr lang="en-US" dirty="0" smtClean="0">
              <a:latin typeface="Comic Sans MS" pitchFamily="66" charset="0"/>
            </a:endParaRPr>
          </a:p>
          <a:p>
            <a:endParaRPr lang="en-US" dirty="0">
              <a:latin typeface="Comic Sans MS" pitchFamily="66" charset="0"/>
            </a:endParaRPr>
          </a:p>
          <a:p>
            <a:endParaRPr lang="en-US" dirty="0">
              <a:latin typeface="Comic Sans MS" pitchFamily="66" charset="0"/>
            </a:endParaRPr>
          </a:p>
        </p:txBody>
      </p:sp>
      <p:sp>
        <p:nvSpPr>
          <p:cNvPr id="36866" name="AutoShape 2" descr="data:image/jpeg;base64,/9j/4AAQSkZJRgABAQAAAQABAAD/2wCEAAkGBxMPDxQPEBARFA8PDw8PDw8UFhMUDw8PFBQWFhQUFBQYHiggGBolHBQUITEhJSkrLi4uFx8zODMsNygtLisBCgoKDg0OGg8QFywcHBwsLCwsLCwsLCwsLCwsLCwsLCwsLCwsLCwsLCwsLCwsLCwsLCwsLCwsLCwsLCwsLCwsLP/AABEIAMYA/wMBIgACEQEDEQH/xAAcAAEAAgMBAQEAAAAAAAAAAAAAAQIGBwgDBQT/xABTEAABAgIGBAkGCAsGBgMAAAABAAIR0QMEElFSkQWSoaIHISIxQVRhYuEGEzKTs9IIFzRxdIGj0xQVJCVCQ0RVc7GyNUVTZOLwgoOEwcLDFiMz/8QAFwEBAQEBAAAAAAAAAAAAAAAAAAECA//EACERAQEAAwACAgMBAQAAAAAAAAABAhExA1ESQSEy8GEi/9oADAMBAAIRAxEAPwDFKnVqWs01HVaswOp6ckMBMGNaONz3noaBxma2XorgpoGshWa1WKWl/ScyxRUQNzG2SYdpPR0LGOB7laYe27RlMft6CS3Q2g7XZrl5M7LqOkYe3gpqJ/TrXrG+4odwS1E/ra36xvuLOKOj7zs16WO87ZJZmV9s1gB4Ial/jV31rPcVfifqX+PXfWs9xbAsHE7dkpFGcbt2SsuXs2147gdqXWK96yj9xUHA5Uz+014f8yj+7Wxiw43bskDDiduyT5XfTbW7uBiqdcr+vQ/dKvxLVTrukNeg+6WyrBxO3ZKPNnG7dkrcr7NtbfEtVOu1/XoPulU8CtV67X9ah+7Wy7Bxu3ZKbBxHIKfK+0ayPArVuvV7Oh+7VTwKVfr9d+x9xbPsuxDLxSDr26pmr8r7XbV3xKUP7wreVF7q+T5R8FFHVKA0zK7WHuiAGvbR2frgAVuaDsTdUzWN+XYd+Dwi3nuM0+V9rj1itQ4HaLzbS6uUxc5rSeS3nI5h2L3+J+h63TarZrYtUB80zjH/AObOjsHarkOxN1TNatuk3dtbfE/Q9bptVs0+J6h65TarZrZEHYm6p95IOxN1T7yzu+zbW3xPUXXKbVbNQeB+i65S6jZrZUHYm6pmhDsTdUzUuV9m2szwP0fXKXUE0+J2j67S6g95bLsuvbqmamDr26pms/LL2u2sjwPM67SerHvKvxPM66/1f+pbOIde3VM1ADr26pmnzy9m2r3cDrevP9X/AK1X4mx153q/9S2pZde3IzUQde3IzT55ezbkry3qLqhpCnqgpS8UDmND4Qjao2u5o95bT8n+Cn8JqdXrJrjgaxV6GmLbHomkYHQ9LoitY8J9IXaZrpPOKw5uq0N/7LpjyPY5ujKmIt4qlVRzH/Cb2rpnlZol/DXVd4InsaTRVsOeOZrmloP1xKwKt1akq1I6gp2ltJRmBB/mOxdIua89LcjNaU4anlmkaEGEXVSJh0wpHARU8edt1WkcDLC7TVLBxb+baTmhHirFASOMHn5lu/zXedsktJcCQjpmm4zH8W0g+2of9/Ut3iiOJ2ySz5eovR0fedskr2O8dklDaM4nbslNg4juyWcWaWDidskpsHEd2SiwcR3ZKbBxO3ZLpIiCw4nbskDDiduyQsOI7sksHEd2SzehYOI5CSWTi2BLBxHdklg4jkFQsnFsSycWxLLsWxIOvGRmpAsnFsSy7EMvFIOvbqmaQde3VM1Qg68ZGaxny0DjRhsW5GayaDr26pmsW8tbXmzxt5j+iZqNY9ZLUCTQ0Z4omiozxjujoivQh17dUzShaQxoEOJrRzdnzoQ69uqZrpeMkHXt1TNIOvbqmaQdibqmaQde3VM1gIOvbqmaiDr25GaQdibqn3kg7E3VPvKUIOvbkZpB17cjNIOxN1TNIOvbkZrKoNq9uRmoFq9uRmpIde3IzVWh17cjNZVeDr25Gag2r25Ganld3aoNru7VajkfhAda0tXj/nKxscZLqnQDHNqdXbyeKrUA5j0UbVyf5ZOJ0lXSef8ADa37V4XXGjmuFDRiDeKiox09DQunk+iLhru7tWhuH55bpOrxh8j6P4j1vw2u7mVz78Ihx/GVXjD5EOb+LSLPj6u30OA8R0xTdENHOujx01Gt5ijOJ27JaP4DB+dawf8AIAfatW8bBxO3ZK+T9v7/AAqQw4juyU2TiO7JQGHEd2SmycR3ZJGSwcR3ZJYOI7sksHEd2SWTiOyS0ILDiOTZIGnFsCFhxHZJLBxHILN6Fk4tiWTiGSWTi2JB14y8VQsnEMvFLLsQy8Ug69uRmkHXt1TNAg68ZGaQde3VM0g69uqZpB2JuqZoEHYm6pmsV8sw6zzt5rjNZVB17dUzWKeVwdZPG3muM1K1h1lrQYDjHMOhQQ69uRmpAMOcc13iqkOvbqma6XjJB17cjNOVe3IzSDr26pmkHXtyM1gOV3dqcru7Ug69uRmo5V7cjNShyu7tTld3anK7u1OV3dqzVVda7u1Ryu7tUm1c3MyUcq5uZksqtyu7tTld3akXXNzMki65uZkiOPPKx0a/WzfXK0ftnrr+phwo2Dk8TGX3Bce+U5jXq19MrPtXLsSgtWG8TfRb0m75l28n0fS3KubmZLnj4RLj+NKEGHFUKM8XbS00l0RF1zdYyXOvwiSfxtQxh/Z9Fzcf66nU8fR9vgK/tOs8f7CPahbvsHEd2S0jwEj85Vn6E3bSiS3fYOI7JJn+39/i0sHEd2SmwcR3ZJZOI7JJZOI5BSMlg4jsklk4tgSycRyCWTi2BaEEOvGSWXYhl4pZdiGSQdeMjNZCDrxl4pB2IZeKQde3IzSDr25GaoQde3IzSDr25GaQde3VM0g69uqZoEHXt1TNIOvbqmaQde3IzSDr25GaAQ69uRmsW8pw4x4280OYrKYOvbkZrFvKW1x+jkZrN63iyqhcSxp6S1pIPRxIbXd2qWA2RzcwVTa7u1dbxg5Xd2pyu7tTlXNzMki65uZkuYcru7VHK7u1TF1zczJIuubmZJRHK7u1OV3dqmLrm6xkoi65uZks1UG1c3MyVYuubmZKxLrm6xkoi65usfdWVTF1zczJIuubmZJF1zdY+6kXYW6x91Bxz5QcderHbXKf2pXYtFasjibzDpN3zLjzTvHX6ftrtP7Vy7Eoy6yOJvMOkyXbydT6Wi64ZmS50+ETH8bUMYf2fRc3H+up10XF1zczJc6fCKJ/G1DH930Xb+up08fUZBwEj84Vr6HRe0K3XYOI7slpXgJH5fW/odD7Ry3XZOL+SZdWlg4jsklk4tgSycWwJZOLYEQsm/Yog68ZeKQOLYkHYhl4qBB14y8Ug68ZeKQde3IzSDr25GagQde3IzSDr25GaQde3IzSDr25GaoQde3VM0g69uqZpB17cjNIOvbkZoEHXtyM0g69uRU8q9uRmog69uRmgG13dqxbyiDo8zdqyk2u7tWL6eLi7mbz3lZvW8GViMOjmVTa7u1W47hn4KhLrm6xkut4wcq5uZknKubmZJF2FusfdSLsLdYyWAi65uZkoi65uZkpi65usZJF1zdYyUCLrm5mSRdc3MySLrm6xkoi65usZKUIuubmZKpLrm6xkpi7C3WPuoS7C3WPurNVEXYW6xkgLrm6xklp2FusfdS07C3WPuqK470yfy6nP+cpj9qV2LRl0BxDmHSZLjnTXy6n+mU3tSuxaEusjibzD9I3fMu3k6n0vF1wzMlzp8Ir+1qKP7vofbU66LBdcMzJc5/CKj+NqKP7voe39dTph1KyPgKH5fW/odD7Ry3VZOLYFpbgLH5fW/odD7Ry3RZOLYmXVqYG8ZeKQdeMjNRZdiGXikHXjIzU2hB14yM0g69uRmkHXt1TNIOvbqmaBB17cjNIOvbkZpB17cjNRB17cjNQTB17cjNIOvGRmkHXtyM05V7cjNWBB17cjNOV3dqcq9uRmnK7u1A5XZtSLrm5mScru7Ui65uZkgEuuGZksY03atDibzjpN/zLJnF1zdYyWM6YLrXM3nHSb/mWb1vBlRJ6AM/BUJdc3MyVyTcM/BUJdc3WMl1y4wRdc3WMki65usZJF1zdYySLrm6xksBF1zdYySLrm6xkkXXN1jJRF2FusZIJi65usZKIuubrGSmLsLdYyURdhbrGSlERdc3WMki7CNYyQl2FusZKIuwt1jJc6oS7CM/BA52EZ+COc7CNYyUAuwt1jJFcc6aP5ZTn/NU3tCuxaBzrLeSPRHT2fMuOtICNdpBfW37aUrsWiLoDkjmH6Xguvl7CcegccO1c6fCJP52ooj+76H21Ouiw52EZ+C5y+EO4nS9HEc1QoR9rTKePrNZPwGj8vrcOqUHtHrc0HXt1TNaa4Dvl9bh1Sg9o9blg69uRmrn1aQde3IzUwde3IzSDr26pmkHXtyM1IhB17dUzSDr25GaQde3IzSDr25GaoQde3VM0g69uRmkHXtyM05Xd2qByr25Gacru7U5Xd2pyu7tQIuubmZJF1zczJOV3dqRdc3MyQIuubmZJF1zczJIuubmZJF1zdYyVEOLrm5mSxrTBda5m+kOk3/MslcXQ5m6xksc0wXWhyW+kP0jf8yzet4MnJPQBn4KhLrm6xkrknoAz8FQl1zczJdcuMEXXN1jJIuubrGSRdhbrGSRdhbrGSwEXYW6xkkXXN1jJIuuGZkkXYRn4IEXXNzMlEXXN1jJTF1wz8Ei64Z+ClFS52Eaxklp2EZ+Ckl2EZ+CradhGfgsVU2nYRn4KLTsO1TaOEZ+Ci07DtUVxzTcddPbWz7UrsRjnQHJ2hcdj5b/1f/tXYzHGHo7Quvl6TiQ44doXOHwhHR0uyIhCpUI36VdIWjh2hc3fCDP54H0Og/qpFPF1Ky3gQH5fW4dToPaPW5AHXt1TNab4EPl9bh1Sg9o9bkAde3IzVz/YqYOvbkZpB17cjNIOvGRmpg69uRmiIg69uqZpB17cjNIO7uRTld3agQde3IzTld3anK7u1OV3dqgRdc3MySLrm5mScru7Ui65uZkgRdc3MySLrm5mSRdc3MySLrm6xkqEXXNzMki65usZJF1zdYySLrm5mSCHF2FusZLHNNOdaHJb6Tek3/MsjcXXDMyWO6bLog2R6QPP2/MsXreLJiT0AZ+CoS65usZL0JN21eZLsIz8F2z4wRdc3WMki65uZkoi7CM/BTF2EZ+C5hF1wzMlFp2EZ+CmLsIz8Ei7CM/BAtOwjPwUWjh2qYm4Z+CROEZ+ClFS84doUWzh2hWLjh2qto4doWa0WzhOYS2cJzCWjhOYU2jhOYUHGtKbNbJurJOVIuyqNxgOSeYdIXGle+VP+kP9oV2XRONkck8wumu3k/NT6WtHCdi5s+ECfzz/ANJQfzeulLRwnZNc1cP5jpnm/ZaD/wAlcOoy/gO+XVuHVKD2j1uUB14yM1pvgO+XVuHVKv7R63JyrxkZqZ9WkHXtyM1MHXjIzTldm1OV2bVERyr25Gacru7U5Xd2qeV3dqCIuubmZKIuubrGSEuubmZIC65uZksWqmLrm6xkkXXNzMlEXXNzMlMXXN1jJWVCLsLdYyURdc3WMlILrm6xkoi65usZJsTF1zdYySLrm6xkkXXDPwUxOEZ+C1BVxdDmbrGS+BpkuwjjLWjldJMB0dq++5xw7V8LS7jaZyf1tH098LF63iyHj/2VQl2EZ+CvE3bVUuOHau2XGEWnYdqWjh2hLRw7UtHDtXMLRwnMJaOE5iaWjh2hLRw7QqJtHCdk1BecJzE1Ns4TmJqts4HZtmlAvOE7s1S2cJzbNWLzhduzVG0hwO3ZrlWouHnCc2zUh5wndmls4TuzS2cLt2aI40rnyt/0l3tCuy6NxgOSeYXTXHFII14i+tkfarsgPOE7s12z6fSbRwnZNc08P5/PJ+i0H/kulbZwndmuaeH0/np30ar/AMnK4dRmfAf8urkOq1f2lItxwdeMjNad4EPl1ch1Wre0pFuKLuzas59WnKvGRTldm1OV2bVPK7NqiEXXDMyURdc3MyUxdcMzJRF1zczJUVJdhbrH3UBdc3WMkLnXNzMlFp2FusZLnVWi65usZJF1zdYyUWnYW6xkgc64axkgkF1zdYyUxdc3WMkBdcM/BIm4Z+C1ESC65uZkkXXDMySJu2paOHaugo9xh6O1fD0o82mcn9bRdIxhfbpXmHo7V8XSDjbZyeakozzjEFyvW8X37RuvuVbZwnZNVrFOKNjnvgGMa57nEgBrRxknsgtXeTvCuHUz/wAMg2hc55onNEDRsibNoc5ELAvieNdctpjjbxtO2cJ3ZpbOE7s1ShrAe0PYLTXAFrgWkEG4xXpbOE7JrLKLZwu3ZpbOE7s0tnCd2aWzhduzQLZwO3ZqLZwO3ZqbZwu3ZqPOHA7dmpRDnnC7dmvNrzgduzV3UhwO3ZqgpTgduzXOtR6WzhduzU2zhduzUB5wO3ZqbZwu3ZojjuiMdIDtro9suxQ84TuzXHNAfy9v0we2XY1s4XbJrt5On0WzhO7Ncz8PZjpp30ar/wAiumLfdOya5l4ejHTb/o9X/pTx9Ss54Efltch1Wrf10i2+C7u7VqDgSj+G12HVqr/XSLb4tXNzMlnyfs1VouuGZkkXXDMySLrm5mSRdcMzJIyRdc3MySLrm6xkkXXDMySLrm5mSoo5zrm6xkqguwt1jJS4uwt1jJQHOwjWMlyai1p2FusZKQXXN1jJVDnYRn4K4c7CM/BIJi64ZmSmJuGfgotHDtU2jh2hdIyWjh2paOE5hLRw7QhccO0Lf0PKlpDD0Hbs18bSFIYiDXRLgBxt4uP519imecJzCxXyw022o0JrFI0wY5thsWxpKTna0cfZ9QBK5a3XTFjHDT5VwH4soXQtAPrbgeOxztouK/iceyyOMErCuD3yWdpOtAEOFVoHNdWCIRcAYtogbzDju4+xfGLabSFa4uXWq5Tk/wDG8xhx8zQDHsAHRFdFeR/k+zRlUbVqNpLol9LScmNLSnncePsAHYAu+V+mr/zNPrVShbQ0baKjo7NGxoaxoswaB0c69bZwu3ZpbOE7s1BecDt2azXEtnA7dmnnDgduzUecOB27NTbOB27NZC2cLt2aWzhduzS2cDt2aWzhduzUFH0hwO3ZrzbSGPoO3Zr0e84Hbs15spDH0XbJrnW5x7WzhduzS2cLt2aW+67ZNLfddsmqy46ozCvjsrg9suxrZwu2TXHNKIaQPZXT7Zdi+c7rti6+Tp9Fvuu2TXMvDu6Om6T+BV/6AumRSd12xcycOpjpym/hVb2TVPF2pWfcCYP4ZXSOrVXsHp0q25adhbrH3Vpngt0tRVWuUjaQhprdHR0THOMGW6NziGE9BNsw+aHOQtkVNld/CQ99LRmqwpRYBbyiaR9gxDIxDfNCIdDidEEkEPJ1vTIGl1zdYyVouuGZkqMc7C3MyVouubmZKY38M0Jdc3MyUWnXN1jJC51wzMlW27CM/BS0Ve92Ea3gq23YRreC8qSnMfR2+CoKwcO0LDen6g52EZ+C9A44dq/OylOHaF7tecO0JGbF7Rw7VIccJ2Kts4TmFIccJzC649ZTaOE7JqppDgduzUl5wnZNeFPWCB6Ds2zVzy0SPOnrEOMtIABJJLIAdptLnnhF8qvxjWuQfySgi2gHRSO/SpTfHo7oF5Wc8LXlUWUY0fRRbSVhodTuiORVyYWeI87oH6gb1rjyS8nnaRrTKINPmWuYaw66jLvRje7j/wBhMJqfKu+M02bwM+SrqGjOkaejNumbZqoMItoTxmkIJ4nO/l862jbOB27NAbIDQwgAQAFkAAcwHGo84cLt2auV1XG3d2m2cDt2aWzhduzUecOF27NPOHC7dmsWom2cDt2aB5wO3ZqDSHC7ZNG0nddsmpv8qnzhwO3ZqLZwO3ZqfOd12xPOdjldoo+kOB27NeTaXuu2TXq+l4vRdkvy/hHH6Lslzrcfr853XbJqfOd1y820/ddkree7HZImnHuljZ0hTd2vUv1QpSuwRS8Q4ncw6Fx75UcnSFa7K7WdlK5dfUVPFjTB3og8xuXXyk49hS9jslzHw5GOnKb+HV/YsXROk9KvobNihfSFziCAHCHJc4EkA9LYfWFzjwyVplPpusOo3BzWiioyRzW2UTGuH1EEfUnin5LHrWmAsIPMQserVZpmu4qzT9n/ANj+IZqEXZp5DSdZHNW6yP8Am0k1caarY5q7WvXUs0RNJpb8fVzr9c9fS+8p/wDkNdH7fXPX0vvKEU1BI8o691+t+upZr0HlRXx/eFb9bSTRE1BdvldpEc2ka361816N8tdJDm0jW/WORE1BceXelB/eVa1yvRvCFpUf3jT/AFlp/mERNQX+MfS37wpsqP3VD+EbSp56/SH/AIaL3URNQfDrmmaempXU1NSecpHwtucBF0Pm7OKC/bobywr1TBbV6xYa6kNK4eboiXUl5Lmk9A4oqUV0u6+4OFXTB/bvsat92p+NPS/Xvsat92iLOoHxp6X699jVvu0+NLS/Xvsat92iJqehHxpaX68fU1b7tBwo6X6+fU1b7tET4z0HxpaX68fU1b7tT8aWl+vH1NW+7RE+M9CDwo6X68fU1b7teJ4SdK9dPqqv7iInxnpVvjM0t153qqv7ig8JeluvO9XQe4iJ8Z6GGVylfS0j6WkdapKV76SkdxC09xJcYDi5yVmFHwl6WADRX3QAAA83Qc2oiK2RmK1jhD0pSMcx1fpbLwWusijYYHng5rQR9RWMMbExPOURJNK//9k="/>
          <p:cNvSpPr>
            <a:spLocks noChangeAspect="1" noChangeArrowheads="1"/>
          </p:cNvSpPr>
          <p:nvPr/>
        </p:nvSpPr>
        <p:spPr bwMode="auto">
          <a:xfrm>
            <a:off x="0" y="-38417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6868" name="Picture 4" descr="http://t1.gstatic.com/images?q=tbn:ANd9GcQY8oJ77UeQIZR17Q0gy5jurScPTi01uFLlTPYnZmqRhpygLUpDX8TOTJ96Eg"/>
          <p:cNvPicPr>
            <a:picLocks noChangeAspect="1" noChangeArrowheads="1"/>
          </p:cNvPicPr>
          <p:nvPr/>
        </p:nvPicPr>
        <p:blipFill>
          <a:blip r:embed="rId3" cstate="print"/>
          <a:srcRect/>
          <a:stretch>
            <a:fillRect/>
          </a:stretch>
        </p:blipFill>
        <p:spPr bwMode="auto">
          <a:xfrm>
            <a:off x="3352800" y="3581400"/>
            <a:ext cx="1905000" cy="2400301"/>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0600" y="685800"/>
            <a:ext cx="6858000" cy="2554545"/>
          </a:xfrm>
          <a:prstGeom prst="rect">
            <a:avLst/>
          </a:prstGeom>
          <a:noFill/>
        </p:spPr>
        <p:txBody>
          <a:bodyPr wrap="square" rtlCol="0">
            <a:spAutoFit/>
          </a:bodyPr>
          <a:lstStyle/>
          <a:p>
            <a:r>
              <a:rPr lang="en-US" sz="3200" dirty="0" smtClean="0">
                <a:solidFill>
                  <a:srgbClr val="FFFF00"/>
                </a:solidFill>
                <a:latin typeface="Comic Sans MS" pitchFamily="66" charset="0"/>
              </a:rPr>
              <a:t>Next time you are reading a book, watching a video, or playing on an app think about the way the multimedia elements are effecting the story. </a:t>
            </a:r>
            <a:endParaRPr lang="en-US" sz="3200" dirty="0">
              <a:solidFill>
                <a:srgbClr val="FFFF00"/>
              </a:solidFill>
              <a:latin typeface="Comic Sans MS" pitchFamily="66" charset="0"/>
            </a:endParaRPr>
          </a:p>
        </p:txBody>
      </p:sp>
      <p:pic>
        <p:nvPicPr>
          <p:cNvPr id="5" name="Picture 2" descr="http://itgsopedia.wikispaces.com/file/view/multimedia.png/172248805/multimedia.png"/>
          <p:cNvPicPr>
            <a:picLocks noChangeAspect="1" noChangeArrowheads="1"/>
          </p:cNvPicPr>
          <p:nvPr/>
        </p:nvPicPr>
        <p:blipFill>
          <a:blip r:embed="rId2" cstate="print"/>
          <a:srcRect/>
          <a:stretch>
            <a:fillRect/>
          </a:stretch>
        </p:blipFill>
        <p:spPr bwMode="auto">
          <a:xfrm>
            <a:off x="3505200" y="3352800"/>
            <a:ext cx="3543300" cy="3011805"/>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153400" cy="5262979"/>
          </a:xfrm>
          <a:prstGeom prst="rect">
            <a:avLst/>
          </a:prstGeom>
          <a:noFill/>
        </p:spPr>
        <p:txBody>
          <a:bodyPr wrap="square" rtlCol="0">
            <a:spAutoFit/>
          </a:bodyPr>
          <a:lstStyle/>
          <a:p>
            <a:r>
              <a:rPr lang="en-US" sz="3600" dirty="0" smtClean="0">
                <a:latin typeface="Comic Sans MS" pitchFamily="66" charset="0"/>
              </a:rPr>
              <a:t>Revisit the Goal:</a:t>
            </a:r>
          </a:p>
          <a:p>
            <a:r>
              <a:rPr lang="en-US" sz="3600" dirty="0" smtClean="0">
                <a:latin typeface="Comic Sans MS" pitchFamily="66" charset="0"/>
              </a:rPr>
              <a:t>I can analyze multimedia elements and determine what they add to a story.</a:t>
            </a:r>
          </a:p>
          <a:p>
            <a:endParaRPr lang="en-US" sz="4800" dirty="0">
              <a:latin typeface="Comic Sans MS" pitchFamily="66" charset="0"/>
            </a:endParaRPr>
          </a:p>
          <a:p>
            <a:r>
              <a:rPr lang="en-US" sz="4800" dirty="0" smtClean="0">
                <a:latin typeface="Comic Sans MS" pitchFamily="66" charset="0"/>
              </a:rPr>
              <a:t>Score yourself</a:t>
            </a:r>
          </a:p>
          <a:p>
            <a:pPr marL="914400" indent="-914400">
              <a:buAutoNum type="arabicPlain" startAt="4"/>
            </a:pPr>
            <a:r>
              <a:rPr lang="en-US" sz="4800" dirty="0" smtClean="0">
                <a:latin typeface="Comic Sans MS" pitchFamily="66" charset="0"/>
              </a:rPr>
              <a:t>3  2  1</a:t>
            </a:r>
          </a:p>
          <a:p>
            <a:pPr marL="914400" indent="-914400"/>
            <a:r>
              <a:rPr lang="en-US" sz="4800" dirty="0" smtClean="0">
                <a:latin typeface="Comic Sans MS" pitchFamily="66" charset="0"/>
              </a:rPr>
              <a:t> </a:t>
            </a:r>
            <a:endParaRPr lang="en-US" sz="4800" dirty="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685800"/>
            <a:ext cx="7696200" cy="2062103"/>
          </a:xfrm>
          <a:prstGeom prst="rect">
            <a:avLst/>
          </a:prstGeom>
          <a:noFill/>
        </p:spPr>
        <p:txBody>
          <a:bodyPr wrap="square" rtlCol="0">
            <a:spAutoFit/>
          </a:bodyPr>
          <a:lstStyle/>
          <a:p>
            <a:pPr>
              <a:buFont typeface="Arial" pitchFamily="34" charset="0"/>
              <a:buChar char="•"/>
            </a:pPr>
            <a:r>
              <a:rPr lang="en-US" sz="3200" dirty="0" smtClean="0">
                <a:latin typeface="Comic Sans MS" pitchFamily="66" charset="0"/>
              </a:rPr>
              <a:t>Watch this short video clip. </a:t>
            </a:r>
          </a:p>
          <a:p>
            <a:pPr>
              <a:buFont typeface="Arial" pitchFamily="34" charset="0"/>
              <a:buChar char="•"/>
            </a:pPr>
            <a:r>
              <a:rPr lang="en-US" sz="3200" dirty="0" smtClean="0">
                <a:latin typeface="Comic Sans MS" pitchFamily="66" charset="0"/>
              </a:rPr>
              <a:t>Write down how this video makes you    feel.</a:t>
            </a:r>
          </a:p>
          <a:p>
            <a:pPr>
              <a:buFont typeface="Arial" pitchFamily="34" charset="0"/>
              <a:buChar char="•"/>
            </a:pPr>
            <a:r>
              <a:rPr lang="en-US" sz="3200" dirty="0" smtClean="0">
                <a:latin typeface="Comic Sans MS" pitchFamily="66" charset="0"/>
              </a:rPr>
              <a:t>Discuss with a partner. </a:t>
            </a:r>
            <a:endParaRPr lang="en-US" sz="3200" dirty="0">
              <a:latin typeface="Comic Sans MS" pitchFamily="66" charset="0"/>
            </a:endParaRPr>
          </a:p>
        </p:txBody>
      </p:sp>
      <p:sp>
        <p:nvSpPr>
          <p:cNvPr id="5" name="Rectangle 4"/>
          <p:cNvSpPr/>
          <p:nvPr/>
        </p:nvSpPr>
        <p:spPr>
          <a:xfrm>
            <a:off x="152400" y="3105835"/>
            <a:ext cx="7772400" cy="646331"/>
          </a:xfrm>
          <a:prstGeom prst="rect">
            <a:avLst/>
          </a:prstGeom>
        </p:spPr>
        <p:txBody>
          <a:bodyPr wrap="square">
            <a:spAutoFit/>
          </a:bodyPr>
          <a:lstStyle/>
          <a:p>
            <a:r>
              <a:rPr lang="en-US" dirty="0" smtClean="0">
                <a:hlinkClick r:id="rId2"/>
              </a:rPr>
              <a:t>http://www.youtube.com/watch?v=2m-42ek85G4</a:t>
            </a:r>
            <a:endParaRPr lang="en-US" dirty="0" smtClean="0"/>
          </a:p>
          <a:p>
            <a:endParaRPr lang="en-US" dirty="0"/>
          </a:p>
        </p:txBody>
      </p:sp>
      <p:sp>
        <p:nvSpPr>
          <p:cNvPr id="6" name="TextBox 5"/>
          <p:cNvSpPr txBox="1"/>
          <p:nvPr/>
        </p:nvSpPr>
        <p:spPr>
          <a:xfrm>
            <a:off x="457200" y="4495800"/>
            <a:ext cx="5715000" cy="830997"/>
          </a:xfrm>
          <a:prstGeom prst="rect">
            <a:avLst/>
          </a:prstGeom>
          <a:noFill/>
        </p:spPr>
        <p:txBody>
          <a:bodyPr wrap="square" rtlCol="0">
            <a:spAutoFit/>
          </a:bodyPr>
          <a:lstStyle/>
          <a:p>
            <a:r>
              <a:rPr lang="en-US" sz="2400" dirty="0" smtClean="0">
                <a:latin typeface="Comic Sans MS" pitchFamily="66" charset="0"/>
              </a:rPr>
              <a:t>*Teacher- only show the first minute of the video.</a:t>
            </a:r>
            <a:endParaRPr lang="en-US" sz="2400" dirty="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914400"/>
            <a:ext cx="8077200" cy="5262979"/>
          </a:xfrm>
          <a:prstGeom prst="rect">
            <a:avLst/>
          </a:prstGeom>
          <a:noFill/>
        </p:spPr>
        <p:txBody>
          <a:bodyPr wrap="square" rtlCol="0">
            <a:spAutoFit/>
          </a:bodyPr>
          <a:lstStyle/>
          <a:p>
            <a:r>
              <a:rPr lang="en-US" sz="4800" dirty="0" smtClean="0">
                <a:latin typeface="Comic Sans MS" pitchFamily="66" charset="0"/>
              </a:rPr>
              <a:t>I can analyze multimedia elements and determine what they add to a story.</a:t>
            </a:r>
          </a:p>
          <a:p>
            <a:endParaRPr lang="en-US" sz="4800" dirty="0">
              <a:latin typeface="Comic Sans MS" pitchFamily="66" charset="0"/>
            </a:endParaRPr>
          </a:p>
          <a:p>
            <a:r>
              <a:rPr lang="en-US" sz="4800" dirty="0" smtClean="0">
                <a:latin typeface="Comic Sans MS" pitchFamily="66" charset="0"/>
              </a:rPr>
              <a:t>Score yourself</a:t>
            </a:r>
          </a:p>
          <a:p>
            <a:pPr marL="914400" indent="-914400">
              <a:buAutoNum type="arabicPlain" startAt="4"/>
            </a:pPr>
            <a:r>
              <a:rPr lang="en-US" sz="4800" dirty="0" smtClean="0">
                <a:latin typeface="Comic Sans MS" pitchFamily="66" charset="0"/>
              </a:rPr>
              <a:t>3  2  1</a:t>
            </a:r>
          </a:p>
          <a:p>
            <a:pPr marL="914400" indent="-914400"/>
            <a:r>
              <a:rPr lang="en-US" sz="4800" dirty="0" smtClean="0">
                <a:latin typeface="Comic Sans MS" pitchFamily="66" charset="0"/>
              </a:rPr>
              <a:t> </a:t>
            </a:r>
            <a:endParaRPr lang="en-US" sz="4800" dirty="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1.bp.blogspot.com/-HRWkh4qmb5Q/UHENl1iNutI/AAAAAAAACRc/_U9mPqP7mIc/s640/stampede2.jpeg"/>
          <p:cNvPicPr>
            <a:picLocks noChangeAspect="1" noChangeArrowheads="1"/>
          </p:cNvPicPr>
          <p:nvPr/>
        </p:nvPicPr>
        <p:blipFill>
          <a:blip r:embed="rId3" cstate="print"/>
          <a:srcRect/>
          <a:stretch>
            <a:fillRect/>
          </a:stretch>
        </p:blipFill>
        <p:spPr bwMode="auto">
          <a:xfrm>
            <a:off x="990600" y="838200"/>
            <a:ext cx="7211503" cy="51816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99060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smtClean="0"/>
              <a:t>Notes</a:t>
            </a:r>
            <a:endParaRPr lang="en-US" dirty="0"/>
          </a:p>
        </p:txBody>
      </p:sp>
      <p:sp>
        <p:nvSpPr>
          <p:cNvPr id="5" name="TextBox 4"/>
          <p:cNvSpPr txBox="1"/>
          <p:nvPr/>
        </p:nvSpPr>
        <p:spPr>
          <a:xfrm>
            <a:off x="381000" y="914400"/>
            <a:ext cx="8229600" cy="2985433"/>
          </a:xfrm>
          <a:prstGeom prst="rect">
            <a:avLst/>
          </a:prstGeom>
          <a:noFill/>
        </p:spPr>
        <p:txBody>
          <a:bodyPr wrap="square" rtlCol="0">
            <a:spAutoFit/>
          </a:bodyPr>
          <a:lstStyle/>
          <a:p>
            <a:pPr marL="742950" indent="-742950">
              <a:buAutoNum type="arabicPeriod"/>
            </a:pPr>
            <a:r>
              <a:rPr lang="en-US" sz="4400" dirty="0" smtClean="0">
                <a:latin typeface="Comic Sans MS" pitchFamily="66" charset="0"/>
              </a:rPr>
              <a:t>Multimedia</a:t>
            </a:r>
          </a:p>
          <a:p>
            <a:pPr marL="742950" indent="-742950">
              <a:buAutoNum type="arabicPeriod"/>
            </a:pPr>
            <a:endParaRPr lang="en-US" sz="4400" dirty="0">
              <a:latin typeface="Comic Sans MS" pitchFamily="66" charset="0"/>
            </a:endParaRPr>
          </a:p>
          <a:p>
            <a:pPr marL="742950" indent="-742950"/>
            <a:r>
              <a:rPr lang="en-US" sz="4400" dirty="0" smtClean="0">
                <a:latin typeface="Comic Sans MS" pitchFamily="66" charset="0"/>
              </a:rPr>
              <a:t> </a:t>
            </a:r>
            <a:r>
              <a:rPr lang="en-US" sz="2800" dirty="0" smtClean="0">
                <a:latin typeface="Comic Sans MS" pitchFamily="66" charset="0"/>
              </a:rPr>
              <a:t>Many different kinds of communication.</a:t>
            </a:r>
          </a:p>
          <a:p>
            <a:pPr marL="742950" indent="-742950"/>
            <a:r>
              <a:rPr lang="en-US" sz="2800" dirty="0" smtClean="0">
                <a:latin typeface="Comic Sans MS" pitchFamily="66" charset="0"/>
              </a:rPr>
              <a:t>Could be audio, video, text, animation, touch screen.</a:t>
            </a:r>
            <a:endParaRPr lang="en-US" sz="4400" dirty="0">
              <a:latin typeface="Comic Sans MS" pitchFamily="66" charset="0"/>
            </a:endParaRPr>
          </a:p>
        </p:txBody>
      </p:sp>
      <p:pic>
        <p:nvPicPr>
          <p:cNvPr id="2050" name="Picture 2" descr="http://itgsopedia.wikispaces.com/file/view/multimedia.png/172248805/multimedia.png"/>
          <p:cNvPicPr>
            <a:picLocks noChangeAspect="1" noChangeArrowheads="1"/>
          </p:cNvPicPr>
          <p:nvPr/>
        </p:nvPicPr>
        <p:blipFill>
          <a:blip r:embed="rId3" cstate="print"/>
          <a:srcRect/>
          <a:stretch>
            <a:fillRect/>
          </a:stretch>
        </p:blipFill>
        <p:spPr bwMode="auto">
          <a:xfrm>
            <a:off x="2209800" y="3846195"/>
            <a:ext cx="3543300" cy="301180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467600" cy="1143000"/>
          </a:xfrm>
        </p:spPr>
        <p:txBody>
          <a:bodyPr>
            <a:normAutofit fontScale="90000"/>
          </a:bodyPr>
          <a:lstStyle/>
          <a:p>
            <a:r>
              <a:rPr lang="en-US" sz="4400" dirty="0" smtClean="0">
                <a:latin typeface="Comic Sans MS" pitchFamily="66" charset="0"/>
              </a:rPr>
              <a:t>2. </a:t>
            </a:r>
            <a:r>
              <a:rPr lang="en-US" sz="5300" dirty="0" smtClean="0">
                <a:latin typeface="Comic Sans MS" pitchFamily="66" charset="0"/>
              </a:rPr>
              <a:t>Meaning</a:t>
            </a:r>
            <a:br>
              <a:rPr lang="en-US" sz="5300" dirty="0" smtClean="0">
                <a:latin typeface="Comic Sans MS" pitchFamily="66" charset="0"/>
              </a:rPr>
            </a:br>
            <a:r>
              <a:rPr lang="en-US" sz="4400" dirty="0" smtClean="0">
                <a:latin typeface="Comic Sans MS" pitchFamily="66" charset="0"/>
              </a:rPr>
              <a:t/>
            </a:r>
            <a:br>
              <a:rPr lang="en-US" sz="4400" dirty="0" smtClean="0">
                <a:latin typeface="Comic Sans MS" pitchFamily="66" charset="0"/>
              </a:rPr>
            </a:br>
            <a:r>
              <a:rPr lang="en-US" sz="4400" dirty="0" smtClean="0">
                <a:latin typeface="Comic Sans MS" pitchFamily="66" charset="0"/>
              </a:rPr>
              <a:t> </a:t>
            </a:r>
            <a:endParaRPr lang="en-US" sz="4400" dirty="0">
              <a:latin typeface="Comic Sans MS" pitchFamily="66" charset="0"/>
            </a:endParaRPr>
          </a:p>
        </p:txBody>
      </p:sp>
      <p:sp>
        <p:nvSpPr>
          <p:cNvPr id="4" name="TextBox 3"/>
          <p:cNvSpPr txBox="1"/>
          <p:nvPr/>
        </p:nvSpPr>
        <p:spPr>
          <a:xfrm>
            <a:off x="533400" y="2057400"/>
            <a:ext cx="8229600" cy="1446550"/>
          </a:xfrm>
          <a:prstGeom prst="rect">
            <a:avLst/>
          </a:prstGeom>
          <a:noFill/>
        </p:spPr>
        <p:txBody>
          <a:bodyPr wrap="square" rtlCol="0">
            <a:spAutoFit/>
          </a:bodyPr>
          <a:lstStyle/>
          <a:p>
            <a:r>
              <a:rPr lang="en-US" sz="4400" dirty="0" smtClean="0">
                <a:latin typeface="Comic Sans MS" pitchFamily="66" charset="0"/>
              </a:rPr>
              <a:t>Meaning is the significance or the message </a:t>
            </a:r>
            <a:endParaRPr lang="en-US" sz="4400" dirty="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457200"/>
            <a:ext cx="7620000" cy="769441"/>
          </a:xfrm>
          <a:prstGeom prst="rect">
            <a:avLst/>
          </a:prstGeom>
          <a:noFill/>
        </p:spPr>
        <p:txBody>
          <a:bodyPr wrap="square" rtlCol="0">
            <a:spAutoFit/>
          </a:bodyPr>
          <a:lstStyle/>
          <a:p>
            <a:r>
              <a:rPr lang="en-US" sz="4400" dirty="0" smtClean="0">
                <a:latin typeface="Comic Sans MS" pitchFamily="66" charset="0"/>
              </a:rPr>
              <a:t>3. Tone </a:t>
            </a:r>
            <a:endParaRPr lang="en-US" sz="4400" dirty="0">
              <a:latin typeface="Comic Sans MS" pitchFamily="66" charset="0"/>
            </a:endParaRPr>
          </a:p>
        </p:txBody>
      </p:sp>
      <p:sp>
        <p:nvSpPr>
          <p:cNvPr id="5" name="TextBox 4"/>
          <p:cNvSpPr txBox="1"/>
          <p:nvPr/>
        </p:nvSpPr>
        <p:spPr>
          <a:xfrm>
            <a:off x="304800" y="1828800"/>
            <a:ext cx="8077200" cy="1938992"/>
          </a:xfrm>
          <a:prstGeom prst="rect">
            <a:avLst/>
          </a:prstGeom>
          <a:noFill/>
        </p:spPr>
        <p:txBody>
          <a:bodyPr wrap="square" rtlCol="0">
            <a:spAutoFit/>
          </a:bodyPr>
          <a:lstStyle/>
          <a:p>
            <a:r>
              <a:rPr lang="en-US" sz="4000" dirty="0" smtClean="0">
                <a:latin typeface="Comic Sans MS" pitchFamily="66" charset="0"/>
              </a:rPr>
              <a:t>The feeling, attitude or mood of the story. It could be funny, sad, serious, playful. </a:t>
            </a:r>
            <a:endParaRPr lang="en-US" sz="4000" dirty="0">
              <a:latin typeface="Comic Sans MS"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609598"/>
            <a:ext cx="7924800" cy="5016758"/>
          </a:xfrm>
          <a:prstGeom prst="rect">
            <a:avLst/>
          </a:prstGeom>
        </p:spPr>
        <p:txBody>
          <a:bodyPr wrap="square">
            <a:spAutoFit/>
          </a:bodyPr>
          <a:lstStyle/>
          <a:p>
            <a:pPr algn="ctr"/>
            <a:r>
              <a:rPr lang="en-US" sz="2000" b="1" dirty="0" smtClean="0">
                <a:latin typeface="Comic Sans MS" pitchFamily="66" charset="0"/>
              </a:rPr>
              <a:t>The Crow and the Pitcher</a:t>
            </a:r>
          </a:p>
          <a:p>
            <a:endParaRPr lang="en-US" sz="2000" b="1" dirty="0"/>
          </a:p>
          <a:p>
            <a:r>
              <a:rPr lang="en-US" sz="2800" b="1" dirty="0" smtClean="0">
                <a:latin typeface="Comic Sans MS" pitchFamily="66" charset="0"/>
              </a:rPr>
              <a:t>A Crow, half-dead with thirst, came upon a Pitcher which had once been full of water; but when the Crow put its beak into the mouth of the Pitcher he found that only very little water was left in it, and that he could not reach far enough down to get at it. He tried, and he tried, but at last had to give up in despair. Then a thought came to him, and he took a pebble and dropped it into the Pitcher. </a:t>
            </a:r>
            <a:endParaRPr lang="en-US" sz="2800" dirty="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0" y="762000"/>
            <a:ext cx="8382000" cy="5016758"/>
          </a:xfrm>
          <a:prstGeom prst="rect">
            <a:avLst/>
          </a:prstGeom>
          <a:noFill/>
        </p:spPr>
        <p:txBody>
          <a:bodyPr wrap="square" rtlCol="0">
            <a:spAutoFit/>
          </a:bodyPr>
          <a:lstStyle/>
          <a:p>
            <a:r>
              <a:rPr lang="en-US" sz="3200" b="1" dirty="0" smtClean="0">
                <a:latin typeface="Comic Sans MS" pitchFamily="66" charset="0"/>
              </a:rPr>
              <a:t>Then he took another pebble and dropped that into the Pitcher. Then he took another pebble and dropped that into the Pitcher. Then he took another pebble and dropped that into the Pitcher. At last, at last, he saw the water mount up near him, and after casting in a few more pebbles he was able to quench his thirst and save his life.</a:t>
            </a:r>
            <a:endParaRPr lang="en-US" sz="3200" dirty="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186</TotalTime>
  <Words>756</Words>
  <Application>Microsoft Office PowerPoint</Application>
  <PresentationFormat>On-screen Show (4:3)</PresentationFormat>
  <Paragraphs>76</Paragraphs>
  <Slides>18</Slides>
  <Notes>7</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Technic</vt:lpstr>
      <vt:lpstr>Slide 1</vt:lpstr>
      <vt:lpstr>Slide 2</vt:lpstr>
      <vt:lpstr>Slide 3</vt:lpstr>
      <vt:lpstr>Slide 4</vt:lpstr>
      <vt:lpstr>Slide 5</vt:lpstr>
      <vt:lpstr>2. Meaning   </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RPS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dc:creator>
  <cp:lastModifiedBy>st</cp:lastModifiedBy>
  <cp:revision>19</cp:revision>
  <dcterms:created xsi:type="dcterms:W3CDTF">2013-10-25T14:44:01Z</dcterms:created>
  <dcterms:modified xsi:type="dcterms:W3CDTF">2013-10-28T14:19:15Z</dcterms:modified>
</cp:coreProperties>
</file>