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72" r:id="rId3"/>
    <p:sldId id="257" r:id="rId4"/>
    <p:sldId id="258" r:id="rId5"/>
    <p:sldId id="259" r:id="rId6"/>
    <p:sldId id="271" r:id="rId7"/>
    <p:sldId id="260" r:id="rId8"/>
    <p:sldId id="261" r:id="rId9"/>
    <p:sldId id="262" r:id="rId10"/>
    <p:sldId id="263" r:id="rId11"/>
    <p:sldId id="264" r:id="rId12"/>
    <p:sldId id="266" r:id="rId13"/>
    <p:sldId id="265"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77FAA-220C-9445-94D1-E6E6AD8E740D}" type="datetimeFigureOut">
              <a:rPr lang="en-US" smtClean="0"/>
              <a:pPr/>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BD731-16A9-CE4B-AF81-962BD65F277D}" type="slidenum">
              <a:rPr lang="en-US" smtClean="0"/>
              <a:pPr/>
              <a:t>‹#›</a:t>
            </a:fld>
            <a:endParaRPr lang="en-US"/>
          </a:p>
        </p:txBody>
      </p:sp>
    </p:spTree>
    <p:extLst>
      <p:ext uri="{BB962C8B-B14F-4D97-AF65-F5344CB8AC3E}">
        <p14:creationId xmlns="" xmlns:p14="http://schemas.microsoft.com/office/powerpoint/2010/main" val="793834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Sitting_Bull" TargetMode="External"/><Relationship Id="rId13" Type="http://schemas.openxmlformats.org/officeDocument/2006/relationships/hyperlink" Target="http://en.wikipedia.org/wiki/Montana" TargetMode="External"/><Relationship Id="rId3" Type="http://schemas.openxmlformats.org/officeDocument/2006/relationships/hyperlink" Target="http://en.wikipedia.org/wiki/Nez_Perce_War" TargetMode="External"/><Relationship Id="rId7" Type="http://schemas.openxmlformats.org/officeDocument/2006/relationships/hyperlink" Target="http://en.wikipedia.org/wiki/Sioux" TargetMode="External"/><Relationship Id="rId12" Type="http://schemas.openxmlformats.org/officeDocument/2006/relationships/hyperlink" Target="http://en.wikipedia.org/wiki/Wyomin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Montana_Territory" TargetMode="External"/><Relationship Id="rId11" Type="http://schemas.openxmlformats.org/officeDocument/2006/relationships/hyperlink" Target="http://en.wikipedia.org/wiki/Idaho" TargetMode="External"/><Relationship Id="rId5" Type="http://schemas.openxmlformats.org/officeDocument/2006/relationships/hyperlink" Target="http://en.wikipedia.org/wiki/Crow_nation" TargetMode="External"/><Relationship Id="rId15" Type="http://schemas.openxmlformats.org/officeDocument/2006/relationships/hyperlink" Target="http://en.wikipedia.org/wiki/Bear_Paw_Mountains" TargetMode="External"/><Relationship Id="rId10" Type="http://schemas.openxmlformats.org/officeDocument/2006/relationships/hyperlink" Target="http://en.wikipedia.org/wiki/Washington_(U.S._state)" TargetMode="External"/><Relationship Id="rId4" Type="http://schemas.openxmlformats.org/officeDocument/2006/relationships/hyperlink" Target="http://en.wikipedia.org/wiki/Palouse" TargetMode="External"/><Relationship Id="rId9" Type="http://schemas.openxmlformats.org/officeDocument/2006/relationships/hyperlink" Target="http://en.wikipedia.org/wiki/Oregon" TargetMode="External"/><Relationship Id="rId14" Type="http://schemas.openxmlformats.org/officeDocument/2006/relationships/hyperlink" Target="http://en.wikipedia.org/wiki/Surrender_(militar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Canyon Creek Battlefield, Bear Paw Mountains,</a:t>
            </a:r>
            <a:r>
              <a:rPr lang="en-US" baseline="0" dirty="0" smtClean="0"/>
              <a:t> Montana: site of Chief Joseph’s speech.</a:t>
            </a:r>
          </a:p>
          <a:p>
            <a:endParaRPr lang="en-US" baseline="0" dirty="0" smtClean="0"/>
          </a:p>
          <a:p>
            <a:r>
              <a:rPr lang="en-US" sz="1200" b="1" kern="1200" dirty="0" smtClean="0">
                <a:solidFill>
                  <a:schemeClr val="tx1"/>
                </a:solidFill>
                <a:effectLst/>
                <a:latin typeface="+mn-lt"/>
                <a:ea typeface="+mn-ea"/>
                <a:cs typeface="+mn-cs"/>
              </a:rPr>
              <a:t>Background info: </a:t>
            </a:r>
            <a:r>
              <a:rPr lang="en-US" sz="1200" kern="1200" dirty="0" smtClean="0">
                <a:solidFill>
                  <a:schemeClr val="tx1"/>
                </a:solidFill>
                <a:effectLst/>
                <a:latin typeface="+mn-lt"/>
                <a:ea typeface="+mn-ea"/>
                <a:cs typeface="+mn-cs"/>
              </a:rPr>
              <a:t>In 1863, some Nez Perce chiefs signed a treaty with the US agreeing to surrender their ancestral lands and be moved instead to a reservation in Idaho.  Chief Joseph the Elder (Chief Joseph’s father), Chief Looking Glass and Chief </a:t>
            </a:r>
            <a:r>
              <a:rPr lang="en-US" sz="1200" kern="1200" dirty="0" err="1" smtClean="0">
                <a:solidFill>
                  <a:schemeClr val="tx1"/>
                </a:solidFill>
                <a:effectLst/>
                <a:latin typeface="+mn-lt"/>
                <a:ea typeface="+mn-ea"/>
                <a:cs typeface="+mn-cs"/>
              </a:rPr>
              <a:t>Toohulhulsote</a:t>
            </a:r>
            <a:r>
              <a:rPr lang="en-US" sz="1200" kern="1200" dirty="0" smtClean="0">
                <a:solidFill>
                  <a:schemeClr val="tx1"/>
                </a:solidFill>
                <a:effectLst/>
                <a:latin typeface="+mn-lt"/>
                <a:ea typeface="+mn-ea"/>
                <a:cs typeface="+mn-cs"/>
              </a:rPr>
              <a:t>, as well as others, refused to do so.  This lead to an uneasy standoff for 14 years, during which time the non-treaty Nez Perce were allowed to remain.  In 1877, the US Army decided to take action to end the standoff. The </a:t>
            </a:r>
            <a:r>
              <a:rPr lang="en-US" sz="1200" u="sng" kern="1200" dirty="0" smtClean="0">
                <a:solidFill>
                  <a:schemeClr val="tx1"/>
                </a:solidFill>
                <a:effectLst/>
                <a:latin typeface="+mn-lt"/>
                <a:ea typeface="+mn-ea"/>
                <a:cs typeface="+mn-cs"/>
                <a:hlinkClick r:id="rId3" tooltip="Nez Perce War"/>
              </a:rPr>
              <a:t>Nez Perce War</a:t>
            </a:r>
            <a:r>
              <a:rPr lang="en-US" sz="1200" kern="1200" dirty="0" smtClean="0">
                <a:solidFill>
                  <a:schemeClr val="tx1"/>
                </a:solidFill>
                <a:effectLst/>
                <a:latin typeface="+mn-lt"/>
                <a:ea typeface="+mn-ea"/>
                <a:cs typeface="+mn-cs"/>
              </a:rPr>
              <a:t> was the name given to the U.S. Army's pursuit of the over 800 Nez Perce and an allied band of the </a:t>
            </a:r>
            <a:r>
              <a:rPr lang="en-US" sz="1200" u="sng" kern="1200" dirty="0" smtClean="0">
                <a:solidFill>
                  <a:schemeClr val="tx1"/>
                </a:solidFill>
                <a:effectLst/>
                <a:latin typeface="+mn-lt"/>
                <a:ea typeface="+mn-ea"/>
                <a:cs typeface="+mn-cs"/>
                <a:hlinkClick r:id="rId4" tooltip="Palouse"/>
              </a:rPr>
              <a:t>Palouse</a:t>
            </a:r>
            <a:r>
              <a:rPr lang="en-US" sz="1200" kern="1200" dirty="0" smtClean="0">
                <a:solidFill>
                  <a:schemeClr val="tx1"/>
                </a:solidFill>
                <a:effectLst/>
                <a:latin typeface="+mn-lt"/>
                <a:ea typeface="+mn-ea"/>
                <a:cs typeface="+mn-cs"/>
              </a:rPr>
              <a:t> tribe who had fled toward freedom. Initially they had hoped to take refuge with the </a:t>
            </a:r>
            <a:r>
              <a:rPr lang="en-US" sz="1200" u="sng" kern="1200" dirty="0" smtClean="0">
                <a:solidFill>
                  <a:schemeClr val="tx1"/>
                </a:solidFill>
                <a:effectLst/>
                <a:latin typeface="+mn-lt"/>
                <a:ea typeface="+mn-ea"/>
                <a:cs typeface="+mn-cs"/>
                <a:hlinkClick r:id="rId5" tooltip="Crow nation"/>
              </a:rPr>
              <a:t>Crow nation</a:t>
            </a:r>
            <a:r>
              <a:rPr lang="en-US" sz="1200" kern="1200" dirty="0" smtClean="0">
                <a:solidFill>
                  <a:schemeClr val="tx1"/>
                </a:solidFill>
                <a:effectLst/>
                <a:latin typeface="+mn-lt"/>
                <a:ea typeface="+mn-ea"/>
                <a:cs typeface="+mn-cs"/>
              </a:rPr>
              <a:t> in the </a:t>
            </a:r>
            <a:r>
              <a:rPr lang="en-US" sz="1200" u="sng" kern="1200" dirty="0" smtClean="0">
                <a:solidFill>
                  <a:schemeClr val="tx1"/>
                </a:solidFill>
                <a:effectLst/>
                <a:latin typeface="+mn-lt"/>
                <a:ea typeface="+mn-ea"/>
                <a:cs typeface="+mn-cs"/>
                <a:hlinkClick r:id="rId6" tooltip="Montana Territory"/>
              </a:rPr>
              <a:t>Montana Territory</a:t>
            </a:r>
            <a:r>
              <a:rPr lang="en-US" sz="1200" kern="1200" dirty="0" smtClean="0">
                <a:solidFill>
                  <a:schemeClr val="tx1"/>
                </a:solidFill>
                <a:effectLst/>
                <a:latin typeface="+mn-lt"/>
                <a:ea typeface="+mn-ea"/>
                <a:cs typeface="+mn-cs"/>
              </a:rPr>
              <a:t>, but when the Crow refused to grant them aid, the Nez Perce went north in an attempt to reach asylum with </a:t>
            </a:r>
            <a:r>
              <a:rPr lang="en-US" sz="1200" u="sng" kern="1200" dirty="0" smtClean="0">
                <a:solidFill>
                  <a:schemeClr val="tx1"/>
                </a:solidFill>
                <a:effectLst/>
                <a:latin typeface="+mn-lt"/>
                <a:ea typeface="+mn-ea"/>
                <a:cs typeface="+mn-cs"/>
                <a:hlinkClick r:id="rId7" tooltip="Sioux"/>
              </a:rPr>
              <a:t>Sioux</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8" tooltip="Sitting Bull"/>
              </a:rPr>
              <a:t>Chief Sitting Bull</a:t>
            </a:r>
            <a:r>
              <a:rPr lang="en-US" sz="1200" kern="1200" dirty="0" smtClean="0">
                <a:solidFill>
                  <a:schemeClr val="tx1"/>
                </a:solidFill>
                <a:effectLst/>
                <a:latin typeface="+mn-lt"/>
                <a:ea typeface="+mn-ea"/>
                <a:cs typeface="+mn-cs"/>
              </a:rPr>
              <a:t> and his followers who had fled to Canada in 1876.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over three months, the Nez Perce outmaneuvered and battled their pursuers traveling 1,170 miles across </a:t>
            </a:r>
            <a:r>
              <a:rPr lang="en-US" sz="1200" u="sng" kern="1200" dirty="0" smtClean="0">
                <a:solidFill>
                  <a:schemeClr val="tx1"/>
                </a:solidFill>
                <a:effectLst/>
                <a:latin typeface="+mn-lt"/>
                <a:ea typeface="+mn-ea"/>
                <a:cs typeface="+mn-cs"/>
                <a:hlinkClick r:id="rId9" tooltip="Oregon"/>
              </a:rPr>
              <a:t>Oregon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0" tooltip="Washington (U.S. state)"/>
              </a:rPr>
              <a:t>Washington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1" tooltip="Idaho"/>
              </a:rPr>
              <a:t>Idaho</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2" tooltip="Wyoming"/>
              </a:rPr>
              <a:t>Wyoming</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13" tooltip="Montana"/>
              </a:rPr>
              <a:t>Montana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General Howard, leading the opposing cavalry, was impressed with the skill with which the Nez Perce fought, using advance and rear guards, skirmish lines, and field fortifications. Finally, after a devastating five-day battle during freezing weather conditions with no food or blankets, with the major war leaders dead, Joseph formally </a:t>
            </a:r>
            <a:r>
              <a:rPr lang="en-US" sz="1200" u="sng" kern="1200" dirty="0" smtClean="0">
                <a:solidFill>
                  <a:schemeClr val="tx1"/>
                </a:solidFill>
                <a:effectLst/>
                <a:latin typeface="+mn-lt"/>
                <a:ea typeface="+mn-ea"/>
                <a:cs typeface="+mn-cs"/>
                <a:hlinkClick r:id="rId14" tooltip="Surrender (military)"/>
              </a:rPr>
              <a:t>surrendered</a:t>
            </a:r>
            <a:r>
              <a:rPr lang="en-US" sz="1200" kern="1200" dirty="0" smtClean="0">
                <a:solidFill>
                  <a:schemeClr val="tx1"/>
                </a:solidFill>
                <a:effectLst/>
                <a:latin typeface="+mn-lt"/>
                <a:ea typeface="+mn-ea"/>
                <a:cs typeface="+mn-cs"/>
              </a:rPr>
              <a:t> to General on October 5, 1877 in the </a:t>
            </a:r>
            <a:r>
              <a:rPr lang="en-US" sz="1200" u="sng" kern="1200" dirty="0" smtClean="0">
                <a:solidFill>
                  <a:schemeClr val="tx1"/>
                </a:solidFill>
                <a:effectLst/>
                <a:latin typeface="+mn-lt"/>
                <a:ea typeface="+mn-ea"/>
                <a:cs typeface="+mn-cs"/>
                <a:hlinkClick r:id="rId15" tooltip="Bear Paw Mountains"/>
              </a:rPr>
              <a:t>Bear Paw Mountains</a:t>
            </a:r>
            <a:r>
              <a:rPr lang="en-US" sz="1200" kern="1200" dirty="0" smtClean="0">
                <a:solidFill>
                  <a:schemeClr val="tx1"/>
                </a:solidFill>
                <a:effectLst/>
                <a:latin typeface="+mn-lt"/>
                <a:ea typeface="+mn-ea"/>
                <a:cs typeface="+mn-cs"/>
              </a:rPr>
              <a:t> of the </a:t>
            </a:r>
            <a:r>
              <a:rPr lang="en-US" sz="1200" u="sng" kern="1200" dirty="0" smtClean="0">
                <a:solidFill>
                  <a:schemeClr val="tx1"/>
                </a:solidFill>
                <a:effectLst/>
                <a:latin typeface="+mn-lt"/>
                <a:ea typeface="+mn-ea"/>
                <a:cs typeface="+mn-cs"/>
                <a:hlinkClick r:id="rId6" tooltip="Montana Territory"/>
              </a:rPr>
              <a:t>Montana Territory</a:t>
            </a:r>
            <a:r>
              <a:rPr lang="en-US" sz="1200" kern="1200" dirty="0" smtClean="0">
                <a:solidFill>
                  <a:schemeClr val="tx1"/>
                </a:solidFill>
                <a:effectLst/>
                <a:latin typeface="+mn-lt"/>
                <a:ea typeface="+mn-ea"/>
                <a:cs typeface="+mn-cs"/>
              </a:rPr>
              <a:t>, less than 40 miles south of Canada. (Source: Wikipedia)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battle is remembered in popular history by the words attributed to Chief Joseph at the formal surrender. </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2</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Pronunciation: Too </a:t>
            </a:r>
            <a:r>
              <a:rPr lang="en-US" dirty="0" err="1" smtClean="0"/>
              <a:t>hool</a:t>
            </a:r>
            <a:r>
              <a:rPr lang="en-US" dirty="0" smtClean="0"/>
              <a:t> </a:t>
            </a:r>
            <a:r>
              <a:rPr lang="en-US" dirty="0" err="1" smtClean="0"/>
              <a:t>hool</a:t>
            </a:r>
            <a:r>
              <a:rPr lang="en-US" dirty="0" smtClean="0"/>
              <a:t> </a:t>
            </a:r>
            <a:r>
              <a:rPr lang="en-US" dirty="0" err="1" smtClean="0"/>
              <a:t>zo</a:t>
            </a:r>
            <a:r>
              <a:rPr lang="en-US" dirty="0" smtClean="0"/>
              <a:t> the</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3</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4</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7F9E29-8902-D448-8802-1615A03F2F83}" type="slidenum">
              <a:rPr lang="en-US" sz="1200">
                <a:solidFill>
                  <a:prstClr val="black"/>
                </a:solidFill>
                <a:latin typeface="Optima" charset="0"/>
              </a:rPr>
              <a:pPr/>
              <a:t>5</a:t>
            </a:fld>
            <a:endParaRPr lang="en-US" sz="1200">
              <a:solidFill>
                <a:prstClr val="black"/>
              </a:solidFill>
              <a:latin typeface="Optima" charset="0"/>
            </a:endParaRPr>
          </a:p>
        </p:txBody>
      </p:sp>
      <p:sp>
        <p:nvSpPr>
          <p:cNvPr id="931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6</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7</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8</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9</a:t>
            </a:fld>
            <a:endParaRPr lang="en-US"/>
          </a:p>
        </p:txBody>
      </p:sp>
    </p:spTree>
    <p:extLst>
      <p:ext uri="{BB962C8B-B14F-4D97-AF65-F5344CB8AC3E}">
        <p14:creationId xmlns="" xmlns:p14="http://schemas.microsoft.com/office/powerpoint/2010/main" val="231100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pPr/>
              <a:t>10</a:t>
            </a:fld>
            <a:endParaRPr lang="en-US"/>
          </a:p>
        </p:txBody>
      </p:sp>
    </p:spTree>
    <p:extLst>
      <p:ext uri="{BB962C8B-B14F-4D97-AF65-F5344CB8AC3E}">
        <p14:creationId xmlns="" xmlns:p14="http://schemas.microsoft.com/office/powerpoint/2010/main" val="231100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223982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2654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59783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7060E-E3DA-3743-8CBD-A1288335BD91}" type="slidenum">
              <a:rPr lang="en-US"/>
              <a:pPr>
                <a:defRPr/>
              </a:pPr>
              <a:t>‹#›</a:t>
            </a:fld>
            <a:endParaRPr lang="en-US"/>
          </a:p>
        </p:txBody>
      </p:sp>
    </p:spTree>
    <p:extLst>
      <p:ext uri="{BB962C8B-B14F-4D97-AF65-F5344CB8AC3E}">
        <p14:creationId xmlns="" xmlns:p14="http://schemas.microsoft.com/office/powerpoint/2010/main" val="149252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12FF6F-0BF2-B844-AFBC-009C4F72BB6E}" type="slidenum">
              <a:rPr lang="en-US"/>
              <a:pPr>
                <a:defRPr/>
              </a:pPr>
              <a:t>‹#›</a:t>
            </a:fld>
            <a:endParaRPr lang="en-US"/>
          </a:p>
        </p:txBody>
      </p:sp>
    </p:spTree>
    <p:extLst>
      <p:ext uri="{BB962C8B-B14F-4D97-AF65-F5344CB8AC3E}">
        <p14:creationId xmlns="" xmlns:p14="http://schemas.microsoft.com/office/powerpoint/2010/main" val="307825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54A86-C868-6B4C-896A-FA9A98ACC5B6}" type="slidenum">
              <a:rPr lang="en-US"/>
              <a:pPr>
                <a:defRPr/>
              </a:pPr>
              <a:t>‹#›</a:t>
            </a:fld>
            <a:endParaRPr lang="en-US"/>
          </a:p>
        </p:txBody>
      </p:sp>
    </p:spTree>
    <p:extLst>
      <p:ext uri="{BB962C8B-B14F-4D97-AF65-F5344CB8AC3E}">
        <p14:creationId xmlns="" xmlns:p14="http://schemas.microsoft.com/office/powerpoint/2010/main" val="28181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DB38-7BF3-E547-BCE0-3F1547A61A3D}" type="slidenum">
              <a:rPr lang="en-US"/>
              <a:pPr>
                <a:defRPr/>
              </a:pPr>
              <a:t>‹#›</a:t>
            </a:fld>
            <a:endParaRPr lang="en-US"/>
          </a:p>
        </p:txBody>
      </p:sp>
    </p:spTree>
    <p:extLst>
      <p:ext uri="{BB962C8B-B14F-4D97-AF65-F5344CB8AC3E}">
        <p14:creationId xmlns="" xmlns:p14="http://schemas.microsoft.com/office/powerpoint/2010/main" val="1448308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D4D472-C83A-0344-9B7F-732CABB29DF4}" type="slidenum">
              <a:rPr lang="en-US"/>
              <a:pPr>
                <a:defRPr/>
              </a:pPr>
              <a:t>‹#›</a:t>
            </a:fld>
            <a:endParaRPr lang="en-US"/>
          </a:p>
        </p:txBody>
      </p:sp>
    </p:spTree>
    <p:extLst>
      <p:ext uri="{BB962C8B-B14F-4D97-AF65-F5344CB8AC3E}">
        <p14:creationId xmlns="" xmlns:p14="http://schemas.microsoft.com/office/powerpoint/2010/main" val="585798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81E121-8319-6749-9E5A-F7AE86633010}" type="slidenum">
              <a:rPr lang="en-US"/>
              <a:pPr>
                <a:defRPr/>
              </a:pPr>
              <a:t>‹#›</a:t>
            </a:fld>
            <a:endParaRPr lang="en-US"/>
          </a:p>
        </p:txBody>
      </p:sp>
    </p:spTree>
    <p:extLst>
      <p:ext uri="{BB962C8B-B14F-4D97-AF65-F5344CB8AC3E}">
        <p14:creationId xmlns="" xmlns:p14="http://schemas.microsoft.com/office/powerpoint/2010/main" val="2078233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315CF9-670E-9A4B-885E-F71AD3AB29D7}" type="slidenum">
              <a:rPr lang="en-US"/>
              <a:pPr>
                <a:defRPr/>
              </a:pPr>
              <a:t>‹#›</a:t>
            </a:fld>
            <a:endParaRPr lang="en-US"/>
          </a:p>
        </p:txBody>
      </p:sp>
    </p:spTree>
    <p:extLst>
      <p:ext uri="{BB962C8B-B14F-4D97-AF65-F5344CB8AC3E}">
        <p14:creationId xmlns="" xmlns:p14="http://schemas.microsoft.com/office/powerpoint/2010/main" val="428762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C17BD3-DD3D-C34B-8A35-35D61B484BF4}" type="slidenum">
              <a:rPr lang="en-US"/>
              <a:pPr>
                <a:defRPr/>
              </a:pPr>
              <a:t>‹#›</a:t>
            </a:fld>
            <a:endParaRPr lang="en-US"/>
          </a:p>
        </p:txBody>
      </p:sp>
    </p:spTree>
    <p:extLst>
      <p:ext uri="{BB962C8B-B14F-4D97-AF65-F5344CB8AC3E}">
        <p14:creationId xmlns="" xmlns:p14="http://schemas.microsoft.com/office/powerpoint/2010/main" val="374353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1615353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D6BB50-E64B-B248-B6D0-E9442A27E153}" type="slidenum">
              <a:rPr lang="en-US"/>
              <a:pPr>
                <a:defRPr/>
              </a:pPr>
              <a:t>‹#›</a:t>
            </a:fld>
            <a:endParaRPr lang="en-US"/>
          </a:p>
        </p:txBody>
      </p:sp>
    </p:spTree>
    <p:extLst>
      <p:ext uri="{BB962C8B-B14F-4D97-AF65-F5344CB8AC3E}">
        <p14:creationId xmlns="" xmlns:p14="http://schemas.microsoft.com/office/powerpoint/2010/main" val="2881130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3CBA3-7E79-264A-8BBA-8BDCF4926FC7}" type="slidenum">
              <a:rPr lang="en-US"/>
              <a:pPr>
                <a:defRPr/>
              </a:pPr>
              <a:t>‹#›</a:t>
            </a:fld>
            <a:endParaRPr lang="en-US"/>
          </a:p>
        </p:txBody>
      </p:sp>
    </p:spTree>
    <p:extLst>
      <p:ext uri="{BB962C8B-B14F-4D97-AF65-F5344CB8AC3E}">
        <p14:creationId xmlns="" xmlns:p14="http://schemas.microsoft.com/office/powerpoint/2010/main" val="393595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01AEF-850C-8745-8E3C-342F6890CA00}" type="slidenum">
              <a:rPr lang="en-US"/>
              <a:pPr>
                <a:defRPr/>
              </a:pPr>
              <a:t>‹#›</a:t>
            </a:fld>
            <a:endParaRPr lang="en-US"/>
          </a:p>
        </p:txBody>
      </p:sp>
    </p:spTree>
    <p:extLst>
      <p:ext uri="{BB962C8B-B14F-4D97-AF65-F5344CB8AC3E}">
        <p14:creationId xmlns="" xmlns:p14="http://schemas.microsoft.com/office/powerpoint/2010/main" val="159324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046C38-CC5C-C946-B29B-A0EBDC05AEAA}" type="slidenum">
              <a:rPr lang="en-US"/>
              <a:pPr>
                <a:defRPr/>
              </a:pPr>
              <a:t>‹#›</a:t>
            </a:fld>
            <a:endParaRPr lang="en-US"/>
          </a:p>
        </p:txBody>
      </p:sp>
    </p:spTree>
    <p:extLst>
      <p:ext uri="{BB962C8B-B14F-4D97-AF65-F5344CB8AC3E}">
        <p14:creationId xmlns="" xmlns:p14="http://schemas.microsoft.com/office/powerpoint/2010/main" val="2795707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9C89BA-50B1-4345-9A76-C7C360AF37BE}" type="slidenum">
              <a:rPr lang="en-US"/>
              <a:pPr>
                <a:defRPr/>
              </a:pPr>
              <a:t>‹#›</a:t>
            </a:fld>
            <a:endParaRPr lang="en-US"/>
          </a:p>
        </p:txBody>
      </p:sp>
    </p:spTree>
    <p:extLst>
      <p:ext uri="{BB962C8B-B14F-4D97-AF65-F5344CB8AC3E}">
        <p14:creationId xmlns="" xmlns:p14="http://schemas.microsoft.com/office/powerpoint/2010/main" val="188373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56714-D6F4-DE40-84DB-8DBF03700FF4}"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164450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56714-D6F4-DE40-84DB-8DBF03700FF4}" type="datetimeFigureOut">
              <a:rPr lang="en-US" smtClean="0"/>
              <a:pPr/>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263708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56714-D6F4-DE40-84DB-8DBF03700FF4}" type="datetimeFigureOut">
              <a:rPr lang="en-US" smtClean="0"/>
              <a:pPr/>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8215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56714-D6F4-DE40-84DB-8DBF03700FF4}" type="datetimeFigureOut">
              <a:rPr lang="en-US" smtClean="0"/>
              <a:pPr/>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89454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56714-D6F4-DE40-84DB-8DBF03700FF4}" type="datetimeFigureOut">
              <a:rPr lang="en-US" smtClean="0"/>
              <a:pPr/>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142998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pPr/>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238135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pPr/>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232818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56714-D6F4-DE40-84DB-8DBF03700FF4}" type="datetimeFigureOut">
              <a:rPr lang="en-US" smtClean="0"/>
              <a:pPr/>
              <a:t>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327D-A681-5E47-9607-6ABE57AFE908}" type="slidenum">
              <a:rPr lang="en-US" smtClean="0"/>
              <a:pPr/>
              <a:t>‹#›</a:t>
            </a:fld>
            <a:endParaRPr lang="en-US"/>
          </a:p>
        </p:txBody>
      </p:sp>
    </p:spTree>
    <p:extLst>
      <p:ext uri="{BB962C8B-B14F-4D97-AF65-F5344CB8AC3E}">
        <p14:creationId xmlns="" xmlns:p14="http://schemas.microsoft.com/office/powerpoint/2010/main" val="63033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defTabSz="914400" eaLnBrk="0" fontAlgn="base" hangingPunct="0">
              <a:spcBef>
                <a:spcPct val="0"/>
              </a:spcBef>
              <a:spcAft>
                <a:spcPct val="0"/>
              </a:spcAft>
              <a:defRPr/>
            </a:pPr>
            <a:endParaRPr lang="en-US">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defTabSz="914400" eaLnBrk="0" fontAlgn="base" hangingPunct="0">
              <a:spcBef>
                <a:spcPct val="0"/>
              </a:spcBef>
              <a:spcAft>
                <a:spcPct val="0"/>
              </a:spcAft>
              <a:defRPr/>
            </a:pPr>
            <a:endParaRPr lang="en-US">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defTabSz="914400" eaLnBrk="0" fontAlgn="base" hangingPunct="0">
              <a:spcBef>
                <a:spcPct val="0"/>
              </a:spcBef>
              <a:spcAft>
                <a:spcPct val="0"/>
              </a:spcAft>
              <a:defRPr/>
            </a:pPr>
            <a:fld id="{78372A30-F921-8B4A-9A0E-B5F1C9333656}" type="slidenum">
              <a:rPr lang="en-US">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2535301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tttttttttttttttttttttttttttttttttchiefjosephuu4.jpg"/>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4733138" y="1224221"/>
            <a:ext cx="4410862" cy="5633779"/>
          </a:xfrm>
          <a:prstGeom prst="rect">
            <a:avLst/>
          </a:prstGeom>
        </p:spPr>
      </p:pic>
      <p:pic>
        <p:nvPicPr>
          <p:cNvPr id="4" name="Picture 3" descr="Hear-me,-my-chiefs!-I-am-tired.-My-heart-is-sick-and-sad.-From-where-the-sun-now-stands,-I-will-fight-no-more-forever..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0" y="-17235"/>
            <a:ext cx="5156427" cy="6875236"/>
          </a:xfrm>
          <a:prstGeom prst="rect">
            <a:avLst/>
          </a:prstGeom>
        </p:spPr>
      </p:pic>
      <p:sp>
        <p:nvSpPr>
          <p:cNvPr id="5" name="TextBox 4"/>
          <p:cNvSpPr txBox="1"/>
          <p:nvPr/>
        </p:nvSpPr>
        <p:spPr>
          <a:xfrm>
            <a:off x="6676419" y="169463"/>
            <a:ext cx="1016624" cy="584776"/>
          </a:xfrm>
          <a:prstGeom prst="rect">
            <a:avLst/>
          </a:prstGeom>
          <a:solidFill>
            <a:schemeClr val="bg1"/>
          </a:solidFill>
          <a:effectLst>
            <a:innerShdw blurRad="63500" dist="50800" dir="16200000">
              <a:prstClr val="black">
                <a:alpha val="50000"/>
              </a:prstClr>
            </a:innerShdw>
          </a:effectLst>
        </p:spPr>
        <p:txBody>
          <a:bodyPr wrap="none" rtlCol="0">
            <a:spAutoFit/>
          </a:bodyPr>
          <a:lstStyle/>
          <a:p>
            <a:r>
              <a:rPr lang="en-US" sz="3200" dirty="0" smtClean="0"/>
              <a:t>1877</a:t>
            </a:r>
            <a:endParaRPr lang="en-US" sz="3200" dirty="0"/>
          </a:p>
        </p:txBody>
      </p:sp>
    </p:spTree>
    <p:extLst>
      <p:ext uri="{BB962C8B-B14F-4D97-AF65-F5344CB8AC3E}">
        <p14:creationId xmlns="" xmlns:p14="http://schemas.microsoft.com/office/powerpoint/2010/main" val="3744933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houette Standing Chains Broken Freedom From Slavery (amysorrells.files.wordpress.com+2009+10+silhouette20standing20chains20broken20freedom20from20slavery.jpg).jpg"/>
          <p:cNvPicPr>
            <a:picLocks noChangeAspect="1"/>
          </p:cNvPicPr>
          <p:nvPr/>
        </p:nvPicPr>
        <p:blipFill>
          <a:blip r:embed="rId3">
            <a:extLst>
              <a:ext uri="{BEBA8EAE-BF5A-486C-A8C5-ECC9F3942E4B}">
                <a14:imgProps xmln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204082" y="380734"/>
            <a:ext cx="8939918" cy="538609"/>
          </a:xfrm>
          <a:prstGeom prst="rect">
            <a:avLst/>
          </a:prstGeom>
          <a:solidFill>
            <a:schemeClr val="accent3">
              <a:lumMod val="60000"/>
              <a:lumOff val="40000"/>
            </a:schemeClr>
          </a:solidFill>
        </p:spPr>
        <p:txBody>
          <a:bodyPr wrap="square" rtlCol="0">
            <a:spAutoFit/>
          </a:bodyPr>
          <a:lstStyle/>
          <a:p>
            <a:r>
              <a:rPr lang="en-US" sz="2900" dirty="0" smtClean="0">
                <a:latin typeface="Century Gothic"/>
                <a:cs typeface="Century Gothic"/>
              </a:rPr>
              <a:t>What does the text mean? Inferences</a:t>
            </a:r>
            <a:endParaRPr lang="en-US" sz="2900" dirty="0">
              <a:latin typeface="Century Gothic"/>
              <a:cs typeface="Century Gothic"/>
            </a:endParaRPr>
          </a:p>
        </p:txBody>
      </p:sp>
      <p:sp>
        <p:nvSpPr>
          <p:cNvPr id="3" name="TextBox 2"/>
          <p:cNvSpPr txBox="1"/>
          <p:nvPr/>
        </p:nvSpPr>
        <p:spPr>
          <a:xfrm>
            <a:off x="952500" y="1121497"/>
            <a:ext cx="7683500" cy="2862322"/>
          </a:xfrm>
          <a:prstGeom prst="rect">
            <a:avLst/>
          </a:prstGeom>
          <a:noFill/>
        </p:spPr>
        <p:txBody>
          <a:bodyPr wrap="square" rtlCol="0">
            <a:spAutoFit/>
          </a:bodyPr>
          <a:lstStyle/>
          <a:p>
            <a:pPr lvl="0"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 is Chief Joseph referring to when he says, “I want to have time to look for </a:t>
            </a:r>
            <a:r>
              <a:rPr lang="en-US" sz="36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 children</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What other parts of the speech support your claim?</a:t>
            </a:r>
          </a:p>
          <a:p>
            <a:pPr algn="ctr"/>
            <a:endParaRPr lang="en-US" sz="3600" dirty="0">
              <a:solidFill>
                <a:schemeClr val="bg1"/>
              </a:solidFill>
              <a:latin typeface="Century Gothic"/>
              <a:cs typeface="Century Gothic"/>
            </a:endParaRPr>
          </a:p>
        </p:txBody>
      </p:sp>
    </p:spTree>
    <p:extLst>
      <p:ext uri="{BB962C8B-B14F-4D97-AF65-F5344CB8AC3E}">
        <p14:creationId xmlns="" xmlns:p14="http://schemas.microsoft.com/office/powerpoint/2010/main" val="245633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_Circle_II_by_rohtua.jpg"/>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555625" y="1587501"/>
            <a:ext cx="8001000" cy="2585323"/>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Chief Joseph succeeded his father as leader of the Wallowa band in 1871. Before his death, the father said to his son:</a:t>
            </a:r>
          </a:p>
          <a:p>
            <a:endParaRPr lang="en-US" dirty="0"/>
          </a:p>
        </p:txBody>
      </p:sp>
      <p:sp>
        <p:nvSpPr>
          <p:cNvPr id="3" name="TextBox 2"/>
          <p:cNvSpPr txBox="1"/>
          <p:nvPr/>
        </p:nvSpPr>
        <p:spPr>
          <a:xfrm>
            <a:off x="0" y="405140"/>
            <a:ext cx="9144000" cy="523220"/>
          </a:xfrm>
          <a:prstGeom prst="rect">
            <a:avLst/>
          </a:prstGeom>
          <a:solidFill>
            <a:schemeClr val="accent3">
              <a:lumMod val="60000"/>
              <a:lumOff val="40000"/>
            </a:schemeClr>
          </a:solidFill>
        </p:spPr>
        <p:txBody>
          <a:bodyPr wrap="square" rtlCol="0">
            <a:spAutoFit/>
          </a:bodyPr>
          <a:lstStyle/>
          <a:p>
            <a:r>
              <a:rPr lang="en-US" sz="2800" dirty="0" smtClean="0">
                <a:latin typeface="Century Gothic"/>
                <a:cs typeface="Century Gothic"/>
              </a:rPr>
              <a:t>What does the text mean? </a:t>
            </a:r>
            <a:r>
              <a:rPr lang="en-US" sz="2800" dirty="0" err="1" smtClean="0">
                <a:latin typeface="Century Gothic"/>
                <a:cs typeface="Century Gothic"/>
              </a:rPr>
              <a:t>Intertextual</a:t>
            </a:r>
            <a:r>
              <a:rPr lang="en-US" sz="2800" dirty="0" smtClean="0">
                <a:latin typeface="Century Gothic"/>
                <a:cs typeface="Century Gothic"/>
              </a:rPr>
              <a:t> connections</a:t>
            </a:r>
            <a:endParaRPr lang="en-US" sz="2800" dirty="0">
              <a:latin typeface="Century Gothic"/>
              <a:cs typeface="Century Gothic"/>
            </a:endParaRPr>
          </a:p>
        </p:txBody>
      </p:sp>
    </p:spTree>
    <p:extLst>
      <p:ext uri="{BB962C8B-B14F-4D97-AF65-F5344CB8AC3E}">
        <p14:creationId xmlns="" xmlns:p14="http://schemas.microsoft.com/office/powerpoint/2010/main" val="1983257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25" y="190501"/>
            <a:ext cx="8397876" cy="4832093"/>
          </a:xfrm>
          <a:prstGeom prst="rect">
            <a:avLst/>
          </a:prstGeom>
          <a:noFill/>
          <a:ln w="38100" cmpd="sng">
            <a:solidFill>
              <a:schemeClr val="tx1"/>
            </a:solidFill>
          </a:ln>
        </p:spPr>
        <p:txBody>
          <a:bodyPr wrap="square" rtlCol="0">
            <a:spAutoFit/>
          </a:bodyPr>
          <a:lstStyle/>
          <a:p>
            <a:r>
              <a:rPr lang="en-US" sz="2800" dirty="0" smtClean="0"/>
              <a:t>“My </a:t>
            </a:r>
            <a:r>
              <a:rPr lang="en-US" sz="2800" dirty="0"/>
              <a:t>son, my body is returning to my mother earth, and my spirit is going very soon to see the Great Spirit Chief. When I am gone, think of your country. You are the chief of these people. They look to you to guide them. Always remember that your father never sold his country. You must stop your ears whenever you are asked to sign a treaty selling your home. A few years more and white men will be all around you. They have their eyes on this land. My son, never forget my dying words. This country holds your father's body. Never sell the bones of your father and your mother</a:t>
            </a:r>
            <a:r>
              <a:rPr lang="en-US" sz="2800" dirty="0" smtClean="0"/>
              <a:t>.”</a:t>
            </a:r>
            <a:endParaRPr lang="en-US" sz="2800" dirty="0"/>
          </a:p>
        </p:txBody>
      </p:sp>
      <p:sp>
        <p:nvSpPr>
          <p:cNvPr id="4" name="Rectangle 3"/>
          <p:cNvSpPr/>
          <p:nvPr/>
        </p:nvSpPr>
        <p:spPr>
          <a:xfrm>
            <a:off x="365125" y="5191125"/>
            <a:ext cx="8397876" cy="1384995"/>
          </a:xfrm>
          <a:prstGeom prst="rect">
            <a:avLst/>
          </a:prstGeom>
          <a:solidFill>
            <a:schemeClr val="bg2"/>
          </a:solidFill>
          <a:ln w="28575" cmpd="sng">
            <a:solidFill>
              <a:schemeClr val="tx1"/>
            </a:solidFill>
          </a:ln>
        </p:spPr>
        <p:txBody>
          <a:bodyPr wrap="square">
            <a:spAutoFit/>
          </a:bodyPr>
          <a:lstStyle/>
          <a:p>
            <a:pPr algn="ctr"/>
            <a:r>
              <a:rPr lang="en-US" sz="2800" i="1" dirty="0"/>
              <a:t>Joseph commented "I clasped my father's hand and promised to do as he asked. A man who would not defend his father's grave is worse than a wild beast."</a:t>
            </a:r>
          </a:p>
        </p:txBody>
      </p:sp>
    </p:spTree>
    <p:extLst>
      <p:ext uri="{BB962C8B-B14F-4D97-AF65-F5344CB8AC3E}">
        <p14:creationId xmlns="" xmlns:p14="http://schemas.microsoft.com/office/powerpoint/2010/main" val="25065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7" name="Picture 6" descr="Chief-Joseph-WC-9358227-1-402.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5351954" y="2319439"/>
            <a:ext cx="3567284" cy="356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0" y="405140"/>
            <a:ext cx="9144000" cy="523220"/>
          </a:xfrm>
          <a:prstGeom prst="rect">
            <a:avLst/>
          </a:prstGeom>
          <a:solidFill>
            <a:schemeClr val="accent3">
              <a:lumMod val="60000"/>
              <a:lumOff val="40000"/>
            </a:schemeClr>
          </a:solidFill>
        </p:spPr>
        <p:txBody>
          <a:bodyPr wrap="square" rtlCol="0">
            <a:spAutoFit/>
          </a:bodyPr>
          <a:lstStyle/>
          <a:p>
            <a:r>
              <a:rPr lang="en-US" sz="2800" dirty="0" smtClean="0">
                <a:latin typeface="Century Gothic"/>
                <a:cs typeface="Century Gothic"/>
              </a:rPr>
              <a:t>What does the text mean? </a:t>
            </a:r>
            <a:r>
              <a:rPr lang="en-US" sz="2800" dirty="0" err="1" smtClean="0">
                <a:latin typeface="Century Gothic"/>
                <a:cs typeface="Century Gothic"/>
              </a:rPr>
              <a:t>Intertextual</a:t>
            </a:r>
            <a:r>
              <a:rPr lang="en-US" sz="2800" dirty="0" smtClean="0">
                <a:latin typeface="Century Gothic"/>
                <a:cs typeface="Century Gothic"/>
              </a:rPr>
              <a:t> connections</a:t>
            </a:r>
            <a:endParaRPr lang="en-US" sz="2800" dirty="0">
              <a:latin typeface="Century Gothic"/>
              <a:cs typeface="Century Gothic"/>
            </a:endParaRPr>
          </a:p>
        </p:txBody>
      </p:sp>
      <p:sp>
        <p:nvSpPr>
          <p:cNvPr id="6" name="Rectangle 5"/>
          <p:cNvSpPr/>
          <p:nvPr/>
        </p:nvSpPr>
        <p:spPr>
          <a:xfrm>
            <a:off x="440596" y="1420456"/>
            <a:ext cx="5429706" cy="5078314"/>
          </a:xfrm>
          <a:prstGeom prst="rect">
            <a:avLst/>
          </a:prstGeom>
        </p:spPr>
        <p:txBody>
          <a:bodyPr wrap="square">
            <a:spAutoFit/>
          </a:bodyPr>
          <a:lstStyle/>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does this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second passage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help you to understand the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speech</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inner conflict would Chief Joseph have experienced</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Where do you see evidence of this conflict in the speech? </a:t>
            </a:r>
          </a:p>
        </p:txBody>
      </p:sp>
    </p:spTree>
    <p:extLst>
      <p:ext uri="{BB962C8B-B14F-4D97-AF65-F5344CB8AC3E}">
        <p14:creationId xmlns="" xmlns:p14="http://schemas.microsoft.com/office/powerpoint/2010/main" val="911349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writing teen.jpg"/>
          <p:cNvPicPr>
            <a:picLocks noChangeAspect="1"/>
          </p:cNvPicPr>
          <p:nvPr/>
        </p:nvPicPr>
        <p:blipFill>
          <a:blip r:embed="rId2">
            <a:alphaModFix amt="74000"/>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220134" y="1086598"/>
            <a:ext cx="8655084" cy="3539430"/>
          </a:xfrm>
          <a:prstGeom prst="rect">
            <a:avLst/>
          </a:prstGeom>
          <a:noFill/>
        </p:spPr>
        <p:txBody>
          <a:bodyPr wrap="square" rtlCol="0">
            <a:spAutoFit/>
          </a:bodyPr>
          <a:lstStyle/>
          <a:p>
            <a:r>
              <a:rPr lang="en-US" sz="2800" i="1" dirty="0">
                <a:solidFill>
                  <a:srgbClr val="FFFFFF"/>
                </a:solidFill>
              </a:rPr>
              <a:t>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 the role of courage in surrender? After reading and discussing Chief Joseph’s speech “I Will Fight No More Forever,” write an essay that defines courage and explains the courageousness of Chief Joseph’s decision.  Support your discussion with evidence from the text. What conclusions can you draw? </a:t>
            </a:r>
          </a:p>
        </p:txBody>
      </p:sp>
      <p:sp>
        <p:nvSpPr>
          <p:cNvPr id="3" name="TextBox 2"/>
          <p:cNvSpPr txBox="1"/>
          <p:nvPr/>
        </p:nvSpPr>
        <p:spPr>
          <a:xfrm>
            <a:off x="5234552" y="5902236"/>
            <a:ext cx="3640666" cy="646331"/>
          </a:xfrm>
          <a:prstGeom prst="rect">
            <a:avLst/>
          </a:prstGeom>
          <a:solidFill>
            <a:schemeClr val="bg2">
              <a:lumMod val="90000"/>
            </a:schemeClr>
          </a:solidFill>
        </p:spPr>
        <p:txBody>
          <a:bodyPr wrap="square" rtlCol="0">
            <a:spAutoFit/>
          </a:bodyPr>
          <a:lstStyle/>
          <a:p>
            <a:r>
              <a:rPr lang="en-US" dirty="0" smtClean="0"/>
              <a:t>Constructed using Task Template 12: </a:t>
            </a:r>
            <a:r>
              <a:rPr lang="en-US" dirty="0" err="1" smtClean="0"/>
              <a:t>www.literacydesigncollaborative.org</a:t>
            </a:r>
            <a:endParaRPr lang="en-US" dirty="0"/>
          </a:p>
        </p:txBody>
      </p:sp>
      <p:sp>
        <p:nvSpPr>
          <p:cNvPr id="5" name="TextBox 4"/>
          <p:cNvSpPr txBox="1"/>
          <p:nvPr/>
        </p:nvSpPr>
        <p:spPr>
          <a:xfrm>
            <a:off x="0" y="440267"/>
            <a:ext cx="9144000" cy="646331"/>
          </a:xfrm>
          <a:prstGeom prst="rect">
            <a:avLst/>
          </a:prstGeom>
          <a:solidFill>
            <a:schemeClr val="bg2">
              <a:lumMod val="75000"/>
            </a:schemeClr>
          </a:solidFill>
        </p:spPr>
        <p:txBody>
          <a:bodyPr wrap="square" rtlCol="0">
            <a:spAutoFit/>
          </a:bodyPr>
          <a:lstStyle/>
          <a:p>
            <a:r>
              <a:rPr lang="en-US" sz="3600" dirty="0" smtClean="0">
                <a:latin typeface="Century Gothic"/>
                <a:cs typeface="Century Gothic"/>
              </a:rPr>
              <a:t>  Writing From Sources</a:t>
            </a:r>
            <a:endParaRPr lang="en-US" sz="3600" dirty="0">
              <a:latin typeface="Century Gothic"/>
              <a:cs typeface="Century Gothic"/>
            </a:endParaRPr>
          </a:p>
        </p:txBody>
      </p:sp>
    </p:spTree>
    <p:extLst>
      <p:ext uri="{BB962C8B-B14F-4D97-AF65-F5344CB8AC3E}">
        <p14:creationId xmlns="" xmlns:p14="http://schemas.microsoft.com/office/powerpoint/2010/main" val="1546606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PAphoto9-BPDS.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669636" y="934731"/>
            <a:ext cx="7758546" cy="5713111"/>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smtClean="0">
                <a:latin typeface="Century Gothic"/>
                <a:cs typeface="Century Gothic"/>
              </a:rPr>
              <a:t>What does the text say? General Understanding</a:t>
            </a:r>
            <a:endParaRPr lang="en-US" sz="2900" dirty="0">
              <a:latin typeface="Century Gothic"/>
              <a:cs typeface="Century Gothic"/>
            </a:endParaRPr>
          </a:p>
        </p:txBody>
      </p:sp>
      <p:sp>
        <p:nvSpPr>
          <p:cNvPr id="3" name="TextBox 2"/>
          <p:cNvSpPr txBox="1"/>
          <p:nvPr/>
        </p:nvSpPr>
        <p:spPr>
          <a:xfrm>
            <a:off x="1154545" y="2609273"/>
            <a:ext cx="6860321" cy="1200329"/>
          </a:xfrm>
          <a:prstGeom prst="rect">
            <a:avLst/>
          </a:prstGeom>
          <a:noFill/>
        </p:spPr>
        <p:txBody>
          <a:bodyPr wrap="non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Who is delivering the speech?</a:t>
            </a:r>
          </a:p>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What happened?</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 xmlns:p14="http://schemas.microsoft.com/office/powerpoint/2010/main" val="72120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silouettes-big.gif"/>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444500" y="906284"/>
            <a:ext cx="7620000" cy="5951716"/>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smtClean="0">
                <a:latin typeface="Century Gothic"/>
                <a:cs typeface="Century Gothic"/>
              </a:rPr>
              <a:t>What does the text say? General Understanding</a:t>
            </a:r>
            <a:endParaRPr lang="en-US" sz="2900" dirty="0">
              <a:latin typeface="Century Gothic"/>
              <a:cs typeface="Century Gothic"/>
            </a:endParaRPr>
          </a:p>
        </p:txBody>
      </p:sp>
      <p:sp>
        <p:nvSpPr>
          <p:cNvPr id="3" name="TextBox 2"/>
          <p:cNvSpPr txBox="1"/>
          <p:nvPr/>
        </p:nvSpPr>
        <p:spPr>
          <a:xfrm>
            <a:off x="444500" y="1994440"/>
            <a:ext cx="8035730" cy="2185214"/>
          </a:xfrm>
          <a:prstGeom prst="rect">
            <a:avLst/>
          </a:prstGeom>
          <a:noFill/>
        </p:spPr>
        <p:txBody>
          <a:bodyPr wrap="square" rtlCol="0">
            <a:spAutoFit/>
          </a:bodyPr>
          <a:lstStyle/>
          <a:p>
            <a:pPr algn="ctr"/>
            <a:r>
              <a:rPr lang="en-US"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Without yet knowing who Looking Glass and </a:t>
            </a:r>
            <a:r>
              <a:rPr lang="en-US" sz="3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Toohulhulsote</a:t>
            </a:r>
            <a:r>
              <a:rPr lang="en-US"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 are, what can we say about their roles in this decision?</a:t>
            </a:r>
            <a:endPar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 xmlns:p14="http://schemas.microsoft.com/office/powerpoint/2010/main" val="53964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aring_hands____by_killerinstinct.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42875" y="0"/>
            <a:ext cx="9286875" cy="6826509"/>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smtClean="0">
                <a:latin typeface="Century Gothic"/>
                <a:cs typeface="Century Gothic"/>
              </a:rPr>
              <a:t>What does the text say? Key Details</a:t>
            </a:r>
            <a:endParaRPr lang="en-US" sz="2900" dirty="0">
              <a:latin typeface="Century Gothic"/>
              <a:cs typeface="Century Gothic"/>
            </a:endParaRPr>
          </a:p>
        </p:txBody>
      </p:sp>
      <p:sp>
        <p:nvSpPr>
          <p:cNvPr id="3" name="TextBox 2"/>
          <p:cNvSpPr txBox="1"/>
          <p:nvPr/>
        </p:nvSpPr>
        <p:spPr>
          <a:xfrm>
            <a:off x="561768" y="1994440"/>
            <a:ext cx="8035730" cy="2308324"/>
          </a:xfrm>
          <a:prstGeom prst="rect">
            <a:avLst/>
          </a:prstGeom>
          <a:noFill/>
        </p:spPr>
        <p:txBody>
          <a:bodyPr wrap="square" rtlCol="0">
            <a:spAutoFit/>
          </a:bodyPr>
          <a:lstStyle/>
          <a:p>
            <a:pPr lvl="0"/>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What concerns does Chief Joseph have about the health and welfare of his people? How do you know?</a:t>
            </a:r>
          </a:p>
          <a:p>
            <a:endParaRPr lang="en-US" sz="3600" dirty="0">
              <a:solidFill>
                <a:schemeClr val="bg1"/>
              </a:solidFill>
              <a:latin typeface="Century Gothic"/>
              <a:cs typeface="Century Gothic"/>
            </a:endParaRPr>
          </a:p>
        </p:txBody>
      </p:sp>
    </p:spTree>
    <p:extLst>
      <p:ext uri="{BB962C8B-B14F-4D97-AF65-F5344CB8AC3E}">
        <p14:creationId xmlns="" xmlns:p14="http://schemas.microsoft.com/office/powerpoint/2010/main" val="3645237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conversation 3"/>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4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5105400" y="1524000"/>
            <a:ext cx="3597275" cy="2462212"/>
          </a:xfrm>
          <a:prstGeom prst="rect">
            <a:avLst/>
          </a:prstGeom>
          <a:gradFill rotWithShape="0">
            <a:gsLst>
              <a:gs pos="0">
                <a:schemeClr val="accent1">
                  <a:gamma/>
                  <a:shade val="46275"/>
                  <a:invGamma/>
                  <a:alpha val="78999"/>
                </a:schemeClr>
              </a:gs>
              <a:gs pos="50000">
                <a:schemeClr val="accent1">
                  <a:alpha val="39000"/>
                </a:schemeClr>
              </a:gs>
              <a:gs pos="100000">
                <a:schemeClr val="accent1">
                  <a:gamma/>
                  <a:shade val="46275"/>
                  <a:invGamma/>
                  <a:alpha val="78999"/>
                </a:schemeClr>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defTabSz="914400" eaLnBrk="0" fontAlgn="base" hangingPunct="0">
              <a:spcBef>
                <a:spcPct val="0"/>
              </a:spcBef>
              <a:spcAft>
                <a:spcPct val="0"/>
              </a:spcAft>
              <a:defRPr/>
            </a:pPr>
            <a:r>
              <a:rPr lang="en-US" sz="2200" dirty="0" smtClean="0">
                <a:solidFill>
                  <a:srgbClr val="000000"/>
                </a:solidFill>
                <a:latin typeface="Optima"/>
                <a:ea typeface="ＭＳ Ｐゴシック" charset="0"/>
                <a:cs typeface="Optima"/>
              </a:rPr>
              <a:t>Select some one in your group to read the speech aloud.</a:t>
            </a:r>
          </a:p>
          <a:p>
            <a:pPr defTabSz="914400" eaLnBrk="0" fontAlgn="base" hangingPunct="0">
              <a:spcBef>
                <a:spcPct val="0"/>
              </a:spcBef>
              <a:spcAft>
                <a:spcPct val="0"/>
              </a:spcAft>
              <a:defRPr/>
            </a:pPr>
            <a:endParaRPr lang="en-US" sz="2200" b="1" dirty="0">
              <a:solidFill>
                <a:srgbClr val="000000"/>
              </a:solidFill>
              <a:latin typeface="Optima"/>
              <a:ea typeface="ＭＳ Ｐゴシック" charset="0"/>
              <a:cs typeface="Optima"/>
            </a:endParaRPr>
          </a:p>
          <a:p>
            <a:pPr defTabSz="914400" eaLnBrk="0" fontAlgn="base" hangingPunct="0">
              <a:spcBef>
                <a:spcPct val="0"/>
              </a:spcBef>
              <a:spcAft>
                <a:spcPct val="0"/>
              </a:spcAft>
              <a:defRPr/>
            </a:pPr>
            <a:r>
              <a:rPr lang="en-US" sz="2200" b="1" dirty="0" smtClean="0">
                <a:solidFill>
                  <a:srgbClr val="000000"/>
                </a:solidFill>
                <a:latin typeface="Optima"/>
                <a:ea typeface="ＭＳ Ｐゴシック" charset="0"/>
                <a:cs typeface="Optima"/>
              </a:rPr>
              <a:t>Add pauses, inflections, intonations</a:t>
            </a:r>
            <a:r>
              <a:rPr lang="en-US" sz="2200" b="1" dirty="0">
                <a:solidFill>
                  <a:srgbClr val="000000"/>
                </a:solidFill>
                <a:latin typeface="Optima"/>
                <a:ea typeface="ＭＳ Ｐゴシック" charset="0"/>
                <a:cs typeface="Optima"/>
              </a:rPr>
              <a:t>,</a:t>
            </a:r>
            <a:r>
              <a:rPr lang="en-US" sz="2200" b="1" dirty="0" smtClean="0">
                <a:solidFill>
                  <a:srgbClr val="000000"/>
                </a:solidFill>
                <a:latin typeface="Optima"/>
                <a:ea typeface="ＭＳ Ｐゴシック" charset="0"/>
                <a:cs typeface="Optima"/>
              </a:rPr>
              <a:t> and emphasis (prosody) to the text.</a:t>
            </a:r>
            <a:endParaRPr lang="en-US" sz="2200" b="1" dirty="0">
              <a:solidFill>
                <a:srgbClr val="000000"/>
              </a:solidFill>
              <a:latin typeface="Optima"/>
              <a:ea typeface="ＭＳ Ｐゴシック" charset="0"/>
              <a:cs typeface="Optima"/>
            </a:endParaRPr>
          </a:p>
        </p:txBody>
      </p:sp>
    </p:spTree>
    <p:extLst>
      <p:ext uri="{BB962C8B-B14F-4D97-AF65-F5344CB8AC3E}">
        <p14:creationId xmlns="" xmlns:p14="http://schemas.microsoft.com/office/powerpoint/2010/main" val="379429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overnight.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90131" y="1"/>
            <a:ext cx="9234132" cy="685800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smtClean="0">
                <a:latin typeface="Century Gothic"/>
                <a:cs typeface="Century Gothic"/>
              </a:rPr>
              <a:t>How does the text work? Vocabulary</a:t>
            </a:r>
            <a:endParaRPr lang="en-US" sz="2900" dirty="0">
              <a:latin typeface="Century Gothic"/>
              <a:cs typeface="Century Gothic"/>
            </a:endParaRPr>
          </a:p>
        </p:txBody>
      </p:sp>
      <p:sp>
        <p:nvSpPr>
          <p:cNvPr id="3" name="TextBox 2"/>
          <p:cNvSpPr txBox="1"/>
          <p:nvPr/>
        </p:nvSpPr>
        <p:spPr>
          <a:xfrm>
            <a:off x="561768" y="1613440"/>
            <a:ext cx="8035730" cy="1754327"/>
          </a:xfrm>
          <a:prstGeom prst="rect">
            <a:avLst/>
          </a:prstGeom>
          <a:noFill/>
        </p:spPr>
        <p:txBody>
          <a:bodyPr wrap="square" rtlCol="0">
            <a:spAutoFit/>
          </a:bodyPr>
          <a:lstStyle/>
          <a:p>
            <a:pPr lvl="0"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does Chief Joseph mean when he says, “From where the sun now stands?”</a:t>
            </a:r>
          </a:p>
          <a:p>
            <a:endParaRPr lang="en-US" sz="3600" dirty="0">
              <a:solidFill>
                <a:srgbClr val="FFFFFF"/>
              </a:solidFill>
              <a:latin typeface="Century Gothic"/>
              <a:cs typeface="Century Gothic"/>
            </a:endParaRPr>
          </a:p>
        </p:txBody>
      </p:sp>
    </p:spTree>
    <p:extLst>
      <p:ext uri="{BB962C8B-B14F-4D97-AF65-F5344CB8AC3E}">
        <p14:creationId xmlns="" xmlns:p14="http://schemas.microsoft.com/office/powerpoint/2010/main" val="1444782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Writing.jpg"/>
          <p:cNvPicPr>
            <a:picLocks noChangeAspect="1"/>
          </p:cNvPicPr>
          <p:nvPr/>
        </p:nvPicPr>
        <p:blipFill>
          <a:blip r:embed="rId3" cstate="email">
            <a:extLst>
              <a:ext uri="{BEBA8EAE-BF5A-486C-A8C5-ECC9F3942E4B}">
                <a14:imgProps xmln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r>
              <a:rPr lang="en-US" sz="2900" dirty="0" smtClean="0">
                <a:latin typeface="Century Gothic"/>
                <a:cs typeface="Century Gothic"/>
              </a:rPr>
              <a:t>How does the text work? Vocabulary</a:t>
            </a:r>
            <a:endParaRPr lang="en-US" sz="2900" dirty="0">
              <a:latin typeface="Century Gothic"/>
              <a:cs typeface="Century Gothic"/>
            </a:endParaRPr>
          </a:p>
        </p:txBody>
      </p:sp>
      <p:sp>
        <p:nvSpPr>
          <p:cNvPr id="3" name="TextBox 2"/>
          <p:cNvSpPr txBox="1"/>
          <p:nvPr/>
        </p:nvSpPr>
        <p:spPr>
          <a:xfrm>
            <a:off x="3190875" y="1613440"/>
            <a:ext cx="5739998" cy="2308324"/>
          </a:xfrm>
          <a:prstGeom prst="rect">
            <a:avLst/>
          </a:prstGeom>
          <a:noFill/>
        </p:spPr>
        <p:txBody>
          <a:bodyPr wrap="square" rtlCol="0">
            <a:spAutoFit/>
          </a:bodyPr>
          <a:lstStyle/>
          <a:p>
            <a:pPr lvl="0" algn="ctr"/>
            <a:r>
              <a:rPr lang="en-US" sz="3600" dirty="0"/>
              <a:t>What is the tone of this speech? What words and phrases support your claim? </a:t>
            </a:r>
          </a:p>
          <a:p>
            <a:endParaRPr lang="en-US" sz="3600" dirty="0">
              <a:latin typeface="Century Gothic"/>
              <a:cs typeface="Century Gothic"/>
            </a:endParaRPr>
          </a:p>
        </p:txBody>
      </p:sp>
    </p:spTree>
    <p:extLst>
      <p:ext uri="{BB962C8B-B14F-4D97-AF65-F5344CB8AC3E}">
        <p14:creationId xmlns="" xmlns:p14="http://schemas.microsoft.com/office/powerpoint/2010/main" val="3259199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tructure_of_the_Roof_of_Upper_Trading_Rows_by_Vladimir_Shukhov_4.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smtClean="0">
                <a:latin typeface="Century Gothic"/>
                <a:cs typeface="Century Gothic"/>
              </a:rPr>
              <a:t>How does the text work? Structure</a:t>
            </a:r>
            <a:endParaRPr lang="en-US" sz="2900" dirty="0">
              <a:latin typeface="Century Gothic"/>
              <a:cs typeface="Century Gothic"/>
            </a:endParaRPr>
          </a:p>
        </p:txBody>
      </p:sp>
      <p:sp>
        <p:nvSpPr>
          <p:cNvPr id="3" name="TextBox 2"/>
          <p:cNvSpPr txBox="1"/>
          <p:nvPr/>
        </p:nvSpPr>
        <p:spPr>
          <a:xfrm>
            <a:off x="0" y="2842204"/>
            <a:ext cx="9144000" cy="1200329"/>
          </a:xfrm>
          <a:prstGeom prst="rect">
            <a:avLst/>
          </a:prstGeom>
          <a:solidFill>
            <a:schemeClr val="tx1">
              <a:lumMod val="85000"/>
              <a:lumOff val="15000"/>
            </a:schemeClr>
          </a:solidFill>
        </p:spPr>
        <p:txBody>
          <a:bodyPr wrap="square" rtlCol="0">
            <a:spAutoFit/>
          </a:bodyPr>
          <a:lstStyle/>
          <a:p>
            <a:pPr algn="ctr"/>
            <a:r>
              <a:rPr lang="en-US" sz="3600" dirty="0">
                <a:solidFill>
                  <a:schemeClr val="bg1"/>
                </a:solidFill>
              </a:rPr>
              <a:t>How does the </a:t>
            </a:r>
            <a:r>
              <a:rPr lang="en-US" sz="3600" dirty="0" smtClean="0">
                <a:solidFill>
                  <a:schemeClr val="bg1"/>
                </a:solidFill>
              </a:rPr>
              <a:t>text structure </a:t>
            </a:r>
            <a:r>
              <a:rPr lang="en-US" sz="3600" dirty="0">
                <a:solidFill>
                  <a:schemeClr val="bg1"/>
                </a:solidFill>
              </a:rPr>
              <a:t>convey Chief Joseph’s mood? </a:t>
            </a:r>
            <a:endParaRPr lang="en-US" sz="3600" dirty="0">
              <a:solidFill>
                <a:schemeClr val="bg1"/>
              </a:solidFill>
              <a:latin typeface="Century Gothic"/>
              <a:cs typeface="Century Gothic"/>
            </a:endParaRPr>
          </a:p>
        </p:txBody>
      </p:sp>
    </p:spTree>
    <p:extLst>
      <p:ext uri="{BB962C8B-B14F-4D97-AF65-F5344CB8AC3E}">
        <p14:creationId xmlns="" xmlns:p14="http://schemas.microsoft.com/office/powerpoint/2010/main" val="101715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outworkingmemory.jpg"/>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3778250" y="1809749"/>
            <a:ext cx="4800599" cy="355599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smtClean="0">
                <a:latin typeface="Century Gothic"/>
                <a:cs typeface="Century Gothic"/>
              </a:rPr>
              <a:t>How does the text work? Structure</a:t>
            </a:r>
            <a:endParaRPr lang="en-US" sz="2900" dirty="0">
              <a:latin typeface="Century Gothic"/>
              <a:cs typeface="Century Gothic"/>
            </a:endParaRPr>
          </a:p>
        </p:txBody>
      </p:sp>
      <p:sp>
        <p:nvSpPr>
          <p:cNvPr id="3" name="TextBox 2"/>
          <p:cNvSpPr txBox="1"/>
          <p:nvPr/>
        </p:nvSpPr>
        <p:spPr>
          <a:xfrm>
            <a:off x="365125" y="1427343"/>
            <a:ext cx="3413125" cy="5078313"/>
          </a:xfrm>
          <a:prstGeom prst="rect">
            <a:avLst/>
          </a:prstGeom>
          <a:noFill/>
        </p:spPr>
        <p:txBody>
          <a:bodyPr wrap="square" rtlCol="0">
            <a:spAutoFit/>
          </a:bodyPr>
          <a:lstStyle/>
          <a:p>
            <a:pPr lvl="0" algn="ctr"/>
            <a:r>
              <a:rPr lang="en-US" sz="3200" dirty="0"/>
              <a:t>What is it about the </a:t>
            </a:r>
            <a:r>
              <a:rPr lang="en-US" sz="3200" dirty="0" smtClean="0"/>
              <a:t>use of </a:t>
            </a:r>
            <a:r>
              <a:rPr lang="en-US" sz="3200" dirty="0"/>
              <a:t>the word </a:t>
            </a:r>
            <a:r>
              <a:rPr lang="en-US" sz="3200" i="1" dirty="0"/>
              <a:t>forever</a:t>
            </a:r>
            <a:r>
              <a:rPr lang="en-US" sz="3200" dirty="0"/>
              <a:t> in the last line, “I will fight no more forever” that makes this statement so memorable?</a:t>
            </a:r>
          </a:p>
          <a:p>
            <a:pPr algn="ctr"/>
            <a:endParaRPr lang="en-US" sz="3600" dirty="0">
              <a:solidFill>
                <a:schemeClr val="bg1"/>
              </a:solidFill>
              <a:latin typeface="Century Gothic"/>
              <a:cs typeface="Century Gothic"/>
            </a:endParaRPr>
          </a:p>
        </p:txBody>
      </p:sp>
    </p:spTree>
    <p:extLst>
      <p:ext uri="{BB962C8B-B14F-4D97-AF65-F5344CB8AC3E}">
        <p14:creationId xmlns="" xmlns:p14="http://schemas.microsoft.com/office/powerpoint/2010/main" val="408442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617</Words>
  <Application>Microsoft Office PowerPoint</Application>
  <PresentationFormat>On-screen Show (4:3)</PresentationFormat>
  <Paragraphs>50</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1_Blank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Frey</dc:creator>
  <cp:lastModifiedBy>ST User</cp:lastModifiedBy>
  <cp:revision>24</cp:revision>
  <dcterms:created xsi:type="dcterms:W3CDTF">2013-09-01T20:24:20Z</dcterms:created>
  <dcterms:modified xsi:type="dcterms:W3CDTF">2016-01-08T21:00:26Z</dcterms:modified>
</cp:coreProperties>
</file>