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98B80-FB1F-4176-AA1B-6B365879DE77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40EFA-1E90-4CD2-BEA5-BE47A90FE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40EFA-1E90-4CD2-BEA5-BE47A90FE5E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40EFA-1E90-4CD2-BEA5-BE47A90FE5E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40EFA-1E90-4CD2-BEA5-BE47A90FE5E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40EFA-1E90-4CD2-BEA5-BE47A90FE5E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40EFA-1E90-4CD2-BEA5-BE47A90FE5E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40EFA-1E90-4CD2-BEA5-BE47A90FE5E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40EFA-1E90-4CD2-BEA5-BE47A90FE5E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40EFA-1E90-4CD2-BEA5-BE47A90FE5E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40EFA-1E90-4CD2-BEA5-BE47A90FE5E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40EFA-1E90-4CD2-BEA5-BE47A90FE5E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40EFA-1E90-4CD2-BEA5-BE47A90FE5E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40EFA-1E90-4CD2-BEA5-BE47A90FE5E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40EFA-1E90-4CD2-BEA5-BE47A90FE5E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B78A-C8FE-401D-9698-4447D591012D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C5BA-0F8B-4331-8974-E759B115D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B78A-C8FE-401D-9698-4447D591012D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C5BA-0F8B-4331-8974-E759B115D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B78A-C8FE-401D-9698-4447D591012D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C5BA-0F8B-4331-8974-E759B115D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B78A-C8FE-401D-9698-4447D591012D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C5BA-0F8B-4331-8974-E759B115D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B78A-C8FE-401D-9698-4447D591012D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C5BA-0F8B-4331-8974-E759B115D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B78A-C8FE-401D-9698-4447D591012D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C5BA-0F8B-4331-8974-E759B115D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B78A-C8FE-401D-9698-4447D591012D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C5BA-0F8B-4331-8974-E759B115D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B78A-C8FE-401D-9698-4447D591012D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C5BA-0F8B-4331-8974-E759B115D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B78A-C8FE-401D-9698-4447D591012D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C5BA-0F8B-4331-8974-E759B115D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B78A-C8FE-401D-9698-4447D591012D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C5BA-0F8B-4331-8974-E759B115D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B78A-C8FE-401D-9698-4447D591012D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C5BA-0F8B-4331-8974-E759B115D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AB78A-C8FE-401D-9698-4447D591012D}" type="datetimeFigureOut">
              <a:rPr lang="en-US" smtClean="0"/>
              <a:pPr/>
              <a:t>5/4/2011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CC5BA-0F8B-4331-8974-E759B115D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304800"/>
            <a:ext cx="5334000" cy="110799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Fifth Grade</a:t>
            </a:r>
          </a:p>
          <a:p>
            <a:pPr algn="ctr"/>
            <a:r>
              <a:rPr lang="en-US" sz="3200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Small Group Instruction</a:t>
            </a:r>
          </a:p>
          <a:p>
            <a:pPr algn="ctr"/>
            <a:r>
              <a:rPr lang="en-US" sz="1400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with Gretchen Childs</a:t>
            </a:r>
            <a:endParaRPr lang="en-US" sz="1400" dirty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K:\DCIM\116NIKON\DSCN4831.JPG"/>
          <p:cNvPicPr>
            <a:picLocks noChangeAspect="1" noChangeArrowheads="1"/>
          </p:cNvPicPr>
          <p:nvPr/>
        </p:nvPicPr>
        <p:blipFill>
          <a:blip r:embed="rId3" cstate="print"/>
          <a:srcRect t="32222" b="10000"/>
          <a:stretch>
            <a:fillRect/>
          </a:stretch>
        </p:blipFill>
        <p:spPr bwMode="auto">
          <a:xfrm>
            <a:off x="1905000" y="1676400"/>
            <a:ext cx="5143500" cy="3962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90800" y="5791200"/>
            <a:ext cx="3657600" cy="73866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Garfield Elementary</a:t>
            </a:r>
          </a:p>
          <a:p>
            <a:pPr algn="ctr"/>
            <a:r>
              <a:rPr lang="en-US" sz="1200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Rogers Public Schools</a:t>
            </a:r>
          </a:p>
          <a:p>
            <a:pPr algn="ctr"/>
            <a:r>
              <a:rPr lang="en-US" sz="1200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April 27, 2011</a:t>
            </a:r>
            <a:endParaRPr lang="en-US" sz="1200" dirty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6200" y="6324600"/>
            <a:ext cx="1219200" cy="27699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omic Sans MS" pitchFamily="66" charset="0"/>
              </a:rPr>
              <a:t>S. Hensley</a:t>
            </a:r>
            <a:endParaRPr lang="en-US" sz="1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28600"/>
            <a:ext cx="44196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After Reading</a:t>
            </a:r>
          </a:p>
        </p:txBody>
      </p:sp>
      <p:pic>
        <p:nvPicPr>
          <p:cNvPr id="7170" name="Picture 2" descr="K:\DCIM\116NIKON\DSCN4853.JPG"/>
          <p:cNvPicPr>
            <a:picLocks noChangeAspect="1" noChangeArrowheads="1"/>
          </p:cNvPicPr>
          <p:nvPr/>
        </p:nvPicPr>
        <p:blipFill>
          <a:blip r:embed="rId3" cstate="print"/>
          <a:srcRect l="31667" t="31111" r="7500" b="26667"/>
          <a:stretch>
            <a:fillRect/>
          </a:stretch>
        </p:blipFill>
        <p:spPr bwMode="auto">
          <a:xfrm>
            <a:off x="609600" y="1066800"/>
            <a:ext cx="5562600" cy="289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171" name="Picture 3" descr="K:\DCIM\116NIKON\DSCN48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286000"/>
            <a:ext cx="426720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81000" y="5486400"/>
            <a:ext cx="8534400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ahoma" pitchFamily="34" charset="0"/>
                <a:cs typeface="Tahoma" pitchFamily="34" charset="0"/>
              </a:rPr>
              <a:t>Revisit the Goals: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They discussed where in the text they had to adjust their pace to help them understand what they were reading.</a:t>
            </a:r>
            <a:endParaRPr lang="en-US" sz="2000" dirty="0" smtClean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28600"/>
            <a:ext cx="44196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After Reading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5181600"/>
            <a:ext cx="7315200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ahoma" pitchFamily="34" charset="0"/>
                <a:cs typeface="Tahoma" pitchFamily="34" charset="0"/>
              </a:rPr>
              <a:t>Feedback from the students:</a:t>
            </a:r>
          </a:p>
          <a:p>
            <a:pPr algn="l"/>
            <a:r>
              <a:rPr lang="en-US" sz="1800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Gretchen asked the group, “How did you do stopping and thinking about how you could help yourself?  Was it easy, tricky or hard?”  </a:t>
            </a:r>
          </a:p>
        </p:txBody>
      </p:sp>
      <p:pic>
        <p:nvPicPr>
          <p:cNvPr id="1026" name="Picture 2" descr="K:\DCIM\116NIKON\DSCN4857.JPG"/>
          <p:cNvPicPr>
            <a:picLocks noChangeAspect="1" noChangeArrowheads="1"/>
          </p:cNvPicPr>
          <p:nvPr/>
        </p:nvPicPr>
        <p:blipFill>
          <a:blip r:embed="rId3" cstate="print"/>
          <a:srcRect t="24074"/>
          <a:stretch>
            <a:fillRect/>
          </a:stretch>
        </p:blipFill>
        <p:spPr bwMode="auto">
          <a:xfrm>
            <a:off x="1371600" y="1371599"/>
            <a:ext cx="6172200" cy="35147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:\DCIM\116NIKON\DSCN4859.JPG"/>
          <p:cNvPicPr>
            <a:picLocks noChangeAspect="1" noChangeArrowheads="1"/>
          </p:cNvPicPr>
          <p:nvPr/>
        </p:nvPicPr>
        <p:blipFill>
          <a:blip r:embed="rId3" cstate="print"/>
          <a:srcRect t="21106"/>
          <a:stretch>
            <a:fillRect/>
          </a:stretch>
        </p:blipFill>
        <p:spPr bwMode="auto">
          <a:xfrm>
            <a:off x="5029200" y="228600"/>
            <a:ext cx="3790950" cy="3987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196" name="Picture 4" descr="K:\DCIM\116NIKON\DSCN4862.JPG"/>
          <p:cNvPicPr>
            <a:picLocks noChangeAspect="1" noChangeArrowheads="1"/>
          </p:cNvPicPr>
          <p:nvPr/>
        </p:nvPicPr>
        <p:blipFill>
          <a:blip r:embed="rId4" cstate="print"/>
          <a:srcRect l="14865" t="16216"/>
          <a:stretch>
            <a:fillRect/>
          </a:stretch>
        </p:blipFill>
        <p:spPr bwMode="auto">
          <a:xfrm>
            <a:off x="3886200" y="3124200"/>
            <a:ext cx="4800600" cy="3543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1000" y="228600"/>
            <a:ext cx="44196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After Reading</a:t>
            </a:r>
          </a:p>
        </p:txBody>
      </p:sp>
      <p:pic>
        <p:nvPicPr>
          <p:cNvPr id="8195" name="Picture 3" descr="K:\DCIM\116NIKON\DSCN4861.JPG"/>
          <p:cNvPicPr>
            <a:picLocks noChangeAspect="1" noChangeArrowheads="1"/>
          </p:cNvPicPr>
          <p:nvPr/>
        </p:nvPicPr>
        <p:blipFill>
          <a:blip r:embed="rId5" cstate="print"/>
          <a:srcRect l="7937" t="6349"/>
          <a:stretch>
            <a:fillRect/>
          </a:stretch>
        </p:blipFill>
        <p:spPr bwMode="auto">
          <a:xfrm>
            <a:off x="685800" y="1295400"/>
            <a:ext cx="3962400" cy="30230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81000" y="5334000"/>
            <a:ext cx="7315200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ahoma" pitchFamily="34" charset="0"/>
                <a:cs typeface="Tahoma" pitchFamily="34" charset="0"/>
              </a:rPr>
              <a:t> Individual Feedback:</a:t>
            </a:r>
          </a:p>
          <a:p>
            <a:r>
              <a:rPr lang="en-US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Gretchen gave each student individual feedback that was </a:t>
            </a:r>
            <a:r>
              <a:rPr lang="en-US" b="1" i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specific to the goals of the lesson</a:t>
            </a:r>
            <a:r>
              <a:rPr lang="en-US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.</a:t>
            </a:r>
            <a:endParaRPr lang="en-US" dirty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2.imagesbn.com/images/34460000/344629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14400"/>
            <a:ext cx="1952831" cy="2438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76600" y="990600"/>
            <a:ext cx="4495800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Diller, Debbie (2007). </a:t>
            </a:r>
            <a:r>
              <a:rPr lang="en-US" sz="1800" i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Making the Most of Small Groups; Differentiation for All. </a:t>
            </a:r>
            <a:r>
              <a:rPr lang="en-US" sz="1800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Portland, Maine: </a:t>
            </a:r>
            <a:r>
              <a:rPr lang="en-US" sz="1800" dirty="0" err="1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Stenhouse</a:t>
            </a:r>
            <a:r>
              <a:rPr lang="en-US" sz="1800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 Publishers.</a:t>
            </a:r>
          </a:p>
        </p:txBody>
      </p:sp>
      <p:pic>
        <p:nvPicPr>
          <p:cNvPr id="5" name="Picture 2" descr="http://www.debbiediller.com/images/gretch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733800"/>
            <a:ext cx="1905000" cy="14287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276600" y="2362200"/>
            <a:ext cx="4572000" cy="30469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Gretchen Childs has been an educator for over 15 years. She has taught kindergarten and 2nd grade, as well as Special Education in Pre-K, 5th and 6th grades. She has been a District Literacy Coach, District Math Coach, and Reading Specialist. Gretchen has presented numerous workshops on literacy topics, and has traveled the country as a consultant for Debbie Diller &amp; Associates since 2005. </a:t>
            </a:r>
            <a:br>
              <a:rPr lang="en-US" sz="1200" dirty="0" smtClean="0">
                <a:latin typeface="Comic Sans MS" pitchFamily="66" charset="0"/>
              </a:rPr>
            </a:br>
            <a:r>
              <a:rPr lang="en-US" sz="1200" dirty="0" smtClean="0">
                <a:latin typeface="Comic Sans MS" pitchFamily="66" charset="0"/>
              </a:rPr>
              <a:t/>
            </a:r>
            <a:br>
              <a:rPr lang="en-US" sz="1200" dirty="0" smtClean="0">
                <a:latin typeface="Comic Sans MS" pitchFamily="66" charset="0"/>
              </a:rPr>
            </a:br>
            <a:r>
              <a:rPr lang="en-US" sz="1200" dirty="0" smtClean="0">
                <a:latin typeface="Comic Sans MS" pitchFamily="66" charset="0"/>
              </a:rPr>
              <a:t>Gretchen earned her degree from Southwest Texas State University, with specializations in both Special Education and Reading. She also carries an Early Childhood Education endorsement. </a:t>
            </a:r>
            <a:br>
              <a:rPr lang="en-US" sz="1200" dirty="0" smtClean="0">
                <a:latin typeface="Comic Sans MS" pitchFamily="66" charset="0"/>
              </a:rPr>
            </a:br>
            <a:r>
              <a:rPr lang="en-US" sz="1200" dirty="0" smtClean="0">
                <a:latin typeface="Comic Sans MS" pitchFamily="66" charset="0"/>
              </a:rPr>
              <a:t/>
            </a:r>
            <a:br>
              <a:rPr lang="en-US" sz="1200" dirty="0" smtClean="0">
                <a:latin typeface="Comic Sans MS" pitchFamily="66" charset="0"/>
              </a:rPr>
            </a:br>
            <a:r>
              <a:rPr lang="en-US" sz="1200" dirty="0" smtClean="0">
                <a:latin typeface="Comic Sans MS" pitchFamily="66" charset="0"/>
              </a:rPr>
              <a:t>She resides in Pearland, Texas with her husband, Michael, and their three daughters. </a:t>
            </a:r>
            <a:br>
              <a:rPr lang="en-US" sz="1200" dirty="0" smtClean="0">
                <a:latin typeface="Comic Sans MS" pitchFamily="66" charset="0"/>
              </a:rPr>
            </a:br>
            <a:endParaRPr lang="en-US" sz="1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0600" y="533400"/>
            <a:ext cx="7467600" cy="15696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Group:</a:t>
            </a:r>
            <a:r>
              <a:rPr lang="en-US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 Fifth Grade (Garfield Elementary)</a:t>
            </a:r>
          </a:p>
          <a:p>
            <a:r>
              <a:rPr lang="en-US" sz="2400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Focus/Goal: </a:t>
            </a:r>
            <a:r>
              <a:rPr lang="en-US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Adjusting Pace for Comprehension</a:t>
            </a:r>
          </a:p>
          <a:p>
            <a:r>
              <a:rPr lang="en-US" sz="2400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Title: </a:t>
            </a:r>
            <a:r>
              <a:rPr lang="en-US" u="sng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Exploring Ecosystems </a:t>
            </a:r>
            <a:r>
              <a:rPr lang="en-US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by </a:t>
            </a:r>
            <a:r>
              <a:rPr lang="en-US" dirty="0" err="1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Agnieszka</a:t>
            </a:r>
            <a:r>
              <a:rPr lang="en-US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Biskup</a:t>
            </a:r>
            <a:endParaRPr lang="en-US" dirty="0" smtClean="0">
              <a:latin typeface="Comic Sans MS" pitchFamily="66" charset="0"/>
              <a:ea typeface="Tahoma" pitchFamily="34" charset="0"/>
              <a:cs typeface="Tahoma" pitchFamily="34" charset="0"/>
            </a:endParaRPr>
          </a:p>
          <a:p>
            <a:r>
              <a:rPr lang="en-US" sz="2400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Level: </a:t>
            </a:r>
            <a:r>
              <a:rPr lang="en-US" sz="2400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4.0</a:t>
            </a:r>
            <a:endParaRPr lang="en-US" sz="2400" b="1" dirty="0" smtClean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K:\DCIM\116NIKON\DSCN4825.JPG"/>
          <p:cNvPicPr>
            <a:picLocks noChangeAspect="1" noChangeArrowheads="1"/>
          </p:cNvPicPr>
          <p:nvPr/>
        </p:nvPicPr>
        <p:blipFill>
          <a:blip r:embed="rId3" cstate="print"/>
          <a:srcRect t="9836" b="8197"/>
          <a:stretch>
            <a:fillRect/>
          </a:stretch>
        </p:blipFill>
        <p:spPr bwMode="auto">
          <a:xfrm>
            <a:off x="228600" y="2362200"/>
            <a:ext cx="3486150" cy="381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K:\DCIM\116NIKON\DSCN4826.JPG"/>
          <p:cNvPicPr>
            <a:picLocks noChangeAspect="1" noChangeArrowheads="1"/>
          </p:cNvPicPr>
          <p:nvPr/>
        </p:nvPicPr>
        <p:blipFill>
          <a:blip r:embed="rId4" cstate="print"/>
          <a:srcRect t="1878" b="4225"/>
          <a:stretch>
            <a:fillRect/>
          </a:stretch>
        </p:blipFill>
        <p:spPr bwMode="auto">
          <a:xfrm>
            <a:off x="4038600" y="2590800"/>
            <a:ext cx="4724400" cy="332704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40386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Before Reading</a:t>
            </a:r>
          </a:p>
        </p:txBody>
      </p:sp>
      <p:pic>
        <p:nvPicPr>
          <p:cNvPr id="3074" name="Picture 2" descr="K:\DCIM\116NIKON\DSCN4830.JPG"/>
          <p:cNvPicPr>
            <a:picLocks noChangeAspect="1" noChangeArrowheads="1"/>
          </p:cNvPicPr>
          <p:nvPr/>
        </p:nvPicPr>
        <p:blipFill>
          <a:blip r:embed="rId3" cstate="print"/>
          <a:srcRect t="15459" r="14493"/>
          <a:stretch>
            <a:fillRect/>
          </a:stretch>
        </p:blipFill>
        <p:spPr bwMode="auto">
          <a:xfrm>
            <a:off x="4572000" y="304800"/>
            <a:ext cx="4343400" cy="32207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04800" y="1066800"/>
            <a:ext cx="4114800" cy="18774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ahoma" pitchFamily="34" charset="0"/>
                <a:cs typeface="Tahoma" pitchFamily="34" charset="0"/>
              </a:rPr>
              <a:t>Access Prior Knowledge:</a:t>
            </a:r>
          </a:p>
          <a:p>
            <a:r>
              <a:rPr lang="en-US" sz="1600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“Have you ever read a book quickly and then not known what you read?”</a:t>
            </a:r>
          </a:p>
          <a:p>
            <a:pPr algn="ctr"/>
            <a:endParaRPr lang="en-US" sz="2800" i="1" dirty="0" smtClean="0">
              <a:latin typeface="Comic Sans MS" pitchFamily="66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The guys all grinned and said, “YES!”</a:t>
            </a:r>
          </a:p>
          <a:p>
            <a:pPr lvl="1"/>
            <a:endParaRPr lang="en-US" sz="1400" dirty="0" smtClean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5" name="Picture 3" descr="K:\DCIM\116NIKON\DSCN4833.JPG"/>
          <p:cNvPicPr>
            <a:picLocks noChangeAspect="1" noChangeArrowheads="1"/>
          </p:cNvPicPr>
          <p:nvPr/>
        </p:nvPicPr>
        <p:blipFill>
          <a:blip r:embed="rId4" cstate="print"/>
          <a:srcRect t="20884"/>
          <a:stretch>
            <a:fillRect/>
          </a:stretch>
        </p:blipFill>
        <p:spPr bwMode="auto">
          <a:xfrm>
            <a:off x="914400" y="3276600"/>
            <a:ext cx="5393566" cy="3200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:\DCIM\116NIKON\DSCN4832.JPG"/>
          <p:cNvPicPr>
            <a:picLocks noChangeAspect="1" noChangeArrowheads="1"/>
          </p:cNvPicPr>
          <p:nvPr/>
        </p:nvPicPr>
        <p:blipFill>
          <a:blip r:embed="rId3" cstate="print"/>
          <a:srcRect l="22222" t="16667"/>
          <a:stretch>
            <a:fillRect/>
          </a:stretch>
        </p:blipFill>
        <p:spPr bwMode="auto">
          <a:xfrm>
            <a:off x="4800600" y="381000"/>
            <a:ext cx="4000500" cy="571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40386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Before Reading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4876800"/>
            <a:ext cx="6553200" cy="15696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ahoma" pitchFamily="34" charset="0"/>
                <a:cs typeface="Tahoma" pitchFamily="34" charset="0"/>
              </a:rPr>
              <a:t>Review the format of the book:</a:t>
            </a:r>
          </a:p>
          <a:p>
            <a:endParaRPr lang="en-US" sz="2000" dirty="0" smtClean="0">
              <a:latin typeface="Comic Sans MS" pitchFamily="66" charset="0"/>
              <a:ea typeface="Tahoma" pitchFamily="34" charset="0"/>
              <a:cs typeface="Tahoma" pitchFamily="34" charset="0"/>
            </a:endParaRPr>
          </a:p>
          <a:p>
            <a:r>
              <a:rPr lang="en-US" sz="1600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“I know you have used books in this series before.  Do you remember how they are set up?”</a:t>
            </a:r>
            <a:endParaRPr lang="en-US" sz="1400" dirty="0" smtClean="0">
              <a:latin typeface="Comic Sans MS" pitchFamily="66" charset="0"/>
              <a:ea typeface="Tahoma" pitchFamily="34" charset="0"/>
              <a:cs typeface="Tahoma" pitchFamily="34" charset="0"/>
            </a:endParaRPr>
          </a:p>
          <a:p>
            <a:endParaRPr lang="en-US" sz="1600" dirty="0" smtClean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K:\DCIM\116NIKON\DSCN4835.JPG"/>
          <p:cNvPicPr>
            <a:picLocks noChangeAspect="1" noChangeArrowheads="1"/>
          </p:cNvPicPr>
          <p:nvPr/>
        </p:nvPicPr>
        <p:blipFill>
          <a:blip r:embed="rId4" cstate="print"/>
          <a:srcRect t="12222"/>
          <a:stretch>
            <a:fillRect/>
          </a:stretch>
        </p:blipFill>
        <p:spPr bwMode="auto">
          <a:xfrm>
            <a:off x="3048000" y="1143000"/>
            <a:ext cx="2343873" cy="274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7" name="Picture 3" descr="K:\DCIM\116NIKON\DSCN48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143000"/>
            <a:ext cx="2590800" cy="345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DCIM\116NIKON\DSCN48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28600"/>
            <a:ext cx="4229100" cy="563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40386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Before Reading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5181600"/>
            <a:ext cx="8534400" cy="14465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ahoma" pitchFamily="34" charset="0"/>
                <a:cs typeface="Tahoma" pitchFamily="34" charset="0"/>
              </a:rPr>
              <a:t>Goals:</a:t>
            </a:r>
            <a:endParaRPr lang="en-US" sz="2000" dirty="0" smtClean="0">
              <a:latin typeface="Comic Sans MS" pitchFamily="66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Read to learn new information about ecosystems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What is an organism, species, community and ecosystem? Use sticky notes to mark the information in the text.</a:t>
            </a:r>
            <a:endParaRPr lang="en-US" dirty="0" smtClean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1600200"/>
          <a:ext cx="3352800" cy="27432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76400"/>
                <a:gridCol w="1676400"/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organisms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 </a:t>
                      </a:r>
                      <a:endParaRPr lang="en-US" b="0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communities</a:t>
                      </a:r>
                      <a:endParaRPr lang="en-US" b="0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species</a:t>
                      </a:r>
                      <a:endParaRPr lang="en-US" b="0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ecosystems</a:t>
                      </a:r>
                      <a:endParaRPr lang="en-US" b="0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7543800" y="1295400"/>
            <a:ext cx="1371600" cy="3360241"/>
            <a:chOff x="4191000" y="2362200"/>
            <a:chExt cx="1371600" cy="3360241"/>
          </a:xfrm>
        </p:grpSpPr>
        <p:grpSp>
          <p:nvGrpSpPr>
            <p:cNvPr id="11" name="Group 11"/>
            <p:cNvGrpSpPr/>
            <p:nvPr/>
          </p:nvGrpSpPr>
          <p:grpSpPr>
            <a:xfrm>
              <a:off x="4191000" y="2362200"/>
              <a:ext cx="1371600" cy="2445841"/>
              <a:chOff x="4191000" y="2362200"/>
              <a:chExt cx="1371600" cy="244584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191000" y="2362200"/>
                <a:ext cx="1371600" cy="769441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bg1"/>
                    </a:solidFill>
                    <a:latin typeface="Comic Sans MS" pitchFamily="66" charset="0"/>
                  </a:rPr>
                  <a:t>O</a:t>
                </a:r>
                <a:endParaRPr lang="en-US" sz="440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191000" y="3200400"/>
                <a:ext cx="1371600" cy="769441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bg1"/>
                    </a:solidFill>
                    <a:latin typeface="Comic Sans MS" pitchFamily="66" charset="0"/>
                  </a:rPr>
                  <a:t>C</a:t>
                </a:r>
                <a:endParaRPr lang="en-US" sz="440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191000" y="4038600"/>
                <a:ext cx="1371600" cy="769441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bg1"/>
                    </a:solidFill>
                    <a:latin typeface="Comic Sans MS" pitchFamily="66" charset="0"/>
                  </a:rPr>
                  <a:t>S</a:t>
                </a:r>
                <a:endParaRPr lang="en-US" sz="440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191000" y="4953000"/>
              <a:ext cx="1371600" cy="76944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4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chemeClr val="bg1"/>
                  </a:solidFill>
                  <a:latin typeface="Comic Sans MS" pitchFamily="66" charset="0"/>
                </a:rPr>
                <a:t>E</a:t>
              </a:r>
              <a:endParaRPr lang="en-US" sz="44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457200"/>
            <a:ext cx="44196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Before Reading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1676400"/>
            <a:ext cx="8534400" cy="16312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ahoma" pitchFamily="34" charset="0"/>
                <a:cs typeface="Tahoma" pitchFamily="34" charset="0"/>
              </a:rPr>
              <a:t>New Information:</a:t>
            </a:r>
          </a:p>
          <a:p>
            <a:r>
              <a:rPr lang="en-US" sz="2400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“When you are reading for information, sometimes you have to adjust your rate to help you understand.  If you find yourself not understanding, slow down.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3810000"/>
            <a:ext cx="8534400" cy="18774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ahoma" pitchFamily="34" charset="0"/>
                <a:cs typeface="Tahoma" pitchFamily="34" charset="0"/>
              </a:rPr>
              <a:t>Goals:</a:t>
            </a:r>
            <a:endParaRPr lang="en-US" sz="2000" dirty="0" smtClean="0">
              <a:latin typeface="Comic Sans MS" pitchFamily="66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Read to learn new information about ecosystems.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What is an organism, species, community and ecosystem? Use sticky notes to mark the information in the text.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Adjust your rate to help you understand.</a:t>
            </a:r>
            <a:endParaRPr lang="en-US" sz="2400" dirty="0" smtClean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457200"/>
            <a:ext cx="44196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During Reading</a:t>
            </a:r>
          </a:p>
        </p:txBody>
      </p:sp>
      <p:pic>
        <p:nvPicPr>
          <p:cNvPr id="4098" name="Picture 2" descr="K:\DCIM\116NIKON\DSCN48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6019800" cy="45148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99" name="Picture 3" descr="K:\DCIM\116NIKON\DSCN4842.JPG"/>
          <p:cNvPicPr>
            <a:picLocks noChangeAspect="1" noChangeArrowheads="1"/>
          </p:cNvPicPr>
          <p:nvPr/>
        </p:nvPicPr>
        <p:blipFill>
          <a:blip r:embed="rId4" cstate="print"/>
          <a:srcRect t="12444" r="9333"/>
          <a:stretch>
            <a:fillRect/>
          </a:stretch>
        </p:blipFill>
        <p:spPr bwMode="auto">
          <a:xfrm>
            <a:off x="4876800" y="3733800"/>
            <a:ext cx="3810000" cy="27594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553200" y="1143000"/>
            <a:ext cx="2362200" cy="153888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Comic Sans MS" pitchFamily="66" charset="0"/>
                <a:ea typeface="Tahoma" pitchFamily="34" charset="0"/>
                <a:cs typeface="Helvetica" pitchFamily="34" charset="0"/>
              </a:rPr>
              <a:t>The students: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>
                <a:latin typeface="Comic Sans MS" pitchFamily="66" charset="0"/>
                <a:ea typeface="Tahoma" pitchFamily="34" charset="0"/>
                <a:cs typeface="Helvetica" pitchFamily="34" charset="0"/>
              </a:rPr>
              <a:t>read silently</a:t>
            </a:r>
          </a:p>
          <a:p>
            <a:pPr algn="l"/>
            <a:endParaRPr lang="en-US" sz="1400" dirty="0" smtClean="0">
              <a:latin typeface="Comic Sans MS" pitchFamily="66" charset="0"/>
              <a:ea typeface="Tahoma" pitchFamily="34" charset="0"/>
              <a:cs typeface="Helvetic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400" dirty="0" smtClean="0">
                <a:latin typeface="Comic Sans MS" pitchFamily="66" charset="0"/>
                <a:ea typeface="Tahoma" pitchFamily="34" charset="0"/>
                <a:cs typeface="Helvetica" pitchFamily="34" charset="0"/>
              </a:rPr>
              <a:t>used sticky notes to mark new information</a:t>
            </a:r>
          </a:p>
          <a:p>
            <a:pPr algn="l"/>
            <a:endParaRPr lang="en-US" sz="1400" dirty="0" smtClean="0">
              <a:latin typeface="Comic Sans MS" pitchFamily="66" charset="0"/>
              <a:ea typeface="Tahom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457200"/>
            <a:ext cx="44196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During Reading</a:t>
            </a:r>
          </a:p>
        </p:txBody>
      </p:sp>
      <p:pic>
        <p:nvPicPr>
          <p:cNvPr id="5122" name="Picture 2" descr="K:\DCIM\116NIKON\DSCN48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5486400" cy="411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3" name="Picture 3" descr="K:\DCIM\116NIKON\DSCN48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514600"/>
            <a:ext cx="3028950" cy="403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019800" y="533400"/>
            <a:ext cx="2667000" cy="23698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Gretchen </a:t>
            </a:r>
            <a:r>
              <a:rPr lang="en-US" sz="1400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(the teacher)</a:t>
            </a:r>
            <a:r>
              <a:rPr lang="en-US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l">
              <a:buFont typeface="Arial" pitchFamily="34" charset="0"/>
              <a:buChar char="•"/>
            </a:pPr>
            <a:r>
              <a:rPr lang="en-US" sz="1400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listened to students read a portion of the text</a:t>
            </a:r>
          </a:p>
          <a:p>
            <a:pPr algn="l"/>
            <a:endParaRPr lang="en-US" sz="1400" dirty="0" smtClean="0">
              <a:latin typeface="Comic Sans MS" pitchFamily="66" charset="0"/>
              <a:ea typeface="Tahoma" pitchFamily="34" charset="0"/>
              <a:cs typeface="Tahom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400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prompted to the goals when necessary</a:t>
            </a:r>
          </a:p>
          <a:p>
            <a:pPr algn="l">
              <a:buFont typeface="Arial" pitchFamily="34" charset="0"/>
              <a:buChar char="•"/>
            </a:pPr>
            <a:endParaRPr lang="en-US" sz="1400" dirty="0" smtClean="0">
              <a:latin typeface="Comic Sans MS" pitchFamily="66" charset="0"/>
              <a:ea typeface="Tahoma" pitchFamily="34" charset="0"/>
              <a:cs typeface="Tahom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400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jotted anecdotal notes about the students</a:t>
            </a:r>
          </a:p>
          <a:p>
            <a:pPr algn="l"/>
            <a:endParaRPr lang="en-US" dirty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DCIM\116NIKON\DSCN4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04800"/>
            <a:ext cx="5867400" cy="4400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7200" y="457200"/>
            <a:ext cx="44196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After Reading</a:t>
            </a:r>
          </a:p>
        </p:txBody>
      </p:sp>
      <p:pic>
        <p:nvPicPr>
          <p:cNvPr id="6147" name="Picture 3" descr="K:\DCIM\116NIKON\DSCN4851.JPG"/>
          <p:cNvPicPr>
            <a:picLocks noChangeAspect="1" noChangeArrowheads="1"/>
          </p:cNvPicPr>
          <p:nvPr/>
        </p:nvPicPr>
        <p:blipFill>
          <a:blip r:embed="rId4" cstate="print"/>
          <a:srcRect t="29268"/>
          <a:stretch>
            <a:fillRect/>
          </a:stretch>
        </p:blipFill>
        <p:spPr bwMode="auto">
          <a:xfrm>
            <a:off x="304800" y="3352800"/>
            <a:ext cx="3810000" cy="20211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81000" y="5486400"/>
            <a:ext cx="8534400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ahoma" pitchFamily="34" charset="0"/>
                <a:cs typeface="Tahoma" pitchFamily="34" charset="0"/>
              </a:rPr>
              <a:t>Revisit the Goal: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The boys helped Gretchen complete the graphic organizer with information </a:t>
            </a:r>
            <a:r>
              <a:rPr lang="en-US" sz="2000" u="sng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from</a:t>
            </a:r>
            <a:r>
              <a:rPr lang="en-US" sz="2000" dirty="0" smtClean="0">
                <a:latin typeface="Comic Sans MS" pitchFamily="66" charset="0"/>
                <a:ea typeface="Tahoma" pitchFamily="34" charset="0"/>
                <a:cs typeface="Tahoma" pitchFamily="34" charset="0"/>
              </a:rPr>
              <a:t> the text.</a:t>
            </a:r>
            <a:endParaRPr lang="en-US" sz="2000" dirty="0" smtClean="0">
              <a:latin typeface="Comic Sans MS" pitchFamily="66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030000217">
  <a:themeElements>
    <a:clrScheme name="Custom 1">
      <a:dk1>
        <a:srgbClr val="FCF4C6"/>
      </a:dk1>
      <a:lt1>
        <a:srgbClr val="3A422F"/>
      </a:lt1>
      <a:dk2>
        <a:srgbClr val="EBE9E3"/>
      </a:dk2>
      <a:lt2>
        <a:srgbClr val="0C0C0C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B8EAED4-70CE-4EC2-8B33-3892362020F3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3302BCA5-6DD9-41AC-8CA1-8A3AFEDEF75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C1C9D76-599F-4761-BB0E-4AD702E82D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TP030000217</Template>
  <TotalTime>146</TotalTime>
  <Words>478</Words>
  <Application>Microsoft Office PowerPoint</Application>
  <PresentationFormat>On-screen Show (4:3)</PresentationFormat>
  <Paragraphs>78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TP030000217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 Hensley</dc:creator>
  <cp:lastModifiedBy>Greg Hensley</cp:lastModifiedBy>
  <cp:revision>5</cp:revision>
  <dcterms:created xsi:type="dcterms:W3CDTF">2011-04-30T20:58:49Z</dcterms:created>
  <dcterms:modified xsi:type="dcterms:W3CDTF">2011-05-04T10:58:24Z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TC300002179990</vt:lpwstr>
  </property>
</Properties>
</file>