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5" r:id="rId2"/>
    <p:sldId id="268" r:id="rId3"/>
    <p:sldId id="257" r:id="rId4"/>
    <p:sldId id="311" r:id="rId5"/>
    <p:sldId id="261" r:id="rId6"/>
    <p:sldId id="293" r:id="rId7"/>
    <p:sldId id="297" r:id="rId8"/>
    <p:sldId id="296" r:id="rId9"/>
    <p:sldId id="312" r:id="rId10"/>
    <p:sldId id="298" r:id="rId11"/>
    <p:sldId id="315" r:id="rId12"/>
    <p:sldId id="300" r:id="rId13"/>
    <p:sldId id="313" r:id="rId14"/>
    <p:sldId id="314" r:id="rId15"/>
    <p:sldId id="306" r:id="rId16"/>
    <p:sldId id="274" r:id="rId17"/>
    <p:sldId id="318" r:id="rId18"/>
    <p:sldId id="317" r:id="rId19"/>
    <p:sldId id="319" r:id="rId20"/>
    <p:sldId id="320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70" d="100"/>
          <a:sy n="7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2687E-53FD-4E0F-8D1E-32A8AA591D2E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7A2D-53B3-4009-98EE-7A95B2206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7A2D-53B3-4009-98EE-7A95B22062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892B80-9716-45EB-8765-559588D0F06A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E72AFD-D97D-4F09-BE53-F9470AD19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305800" cy="1143000"/>
          </a:xfrm>
        </p:spPr>
        <p:txBody>
          <a:bodyPr/>
          <a:lstStyle/>
          <a:p>
            <a:r>
              <a:rPr lang="en-US" dirty="0" smtClean="0"/>
              <a:t>Ms. Roller’s</a:t>
            </a:r>
          </a:p>
          <a:p>
            <a:r>
              <a:rPr lang="en-US" sz="3600" i="1" dirty="0" smtClean="0"/>
              <a:t>5</a:t>
            </a:r>
            <a:r>
              <a:rPr lang="en-US" sz="3600" i="1" baseline="30000" dirty="0" smtClean="0"/>
              <a:t>th</a:t>
            </a:r>
            <a:r>
              <a:rPr lang="en-US" i="1" dirty="0" smtClean="0"/>
              <a:t> G</a:t>
            </a:r>
            <a:r>
              <a:rPr lang="en-US" dirty="0" smtClean="0"/>
              <a:t>rade Class</a:t>
            </a:r>
          </a:p>
          <a:p>
            <a:r>
              <a:rPr lang="en-US" sz="1800" dirty="0" smtClean="0"/>
              <a:t>Renee Simpson Literacy Facilitator </a:t>
            </a:r>
          </a:p>
          <a:p>
            <a:r>
              <a:rPr lang="en-US" sz="1800" dirty="0" err="1" smtClean="0"/>
              <a:t>Northside</a:t>
            </a:r>
            <a:r>
              <a:rPr lang="en-US" sz="1800" dirty="0" smtClean="0"/>
              <a:t> Elementary</a:t>
            </a:r>
            <a:endParaRPr lang="en-US" dirty="0" smtClean="0"/>
          </a:p>
          <a:p>
            <a:r>
              <a:rPr lang="en-US" sz="1600" dirty="0" smtClean="0"/>
              <a:t>Rogers, AR</a:t>
            </a:r>
          </a:p>
          <a:p>
            <a:r>
              <a:rPr lang="en-US" sz="1600" dirty="0" smtClean="0"/>
              <a:t>February 25, 2011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05800" cy="1662332"/>
          </a:xfrm>
        </p:spPr>
        <p:txBody>
          <a:bodyPr/>
          <a:lstStyle/>
          <a:p>
            <a:r>
              <a:rPr dirty="0" err="1" smtClean="0"/>
              <a:t>Ba</a:t>
            </a:r>
            <a:r>
              <a:rPr dirty="0" smtClean="0"/>
              <a:t> </a:t>
            </a:r>
            <a:r>
              <a:rPr dirty="0" err="1" smtClean="0"/>
              <a:t>Da</a:t>
            </a:r>
            <a:r>
              <a:rPr dirty="0" smtClean="0"/>
              <a:t> Bing Sentences</a:t>
            </a:r>
            <a:br>
              <a:rPr dirty="0" smtClean="0"/>
            </a:br>
            <a:r>
              <a:rPr sz="3600" dirty="0" smtClean="0"/>
              <a:t>Creating</a:t>
            </a:r>
            <a:r>
              <a:rPr sz="4400" dirty="0" smtClean="0"/>
              <a:t> </a:t>
            </a:r>
            <a:r>
              <a:rPr sz="3600" dirty="0" smtClean="0"/>
              <a:t>Strong Leads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pic>
        <p:nvPicPr>
          <p:cNvPr id="22530" name="Picture 2" descr="I:\DCIM\114NIKON\DSCN4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14325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I:\DCIM\114NIKON\DSCN4398.JPG"/>
          <p:cNvPicPr>
            <a:picLocks noChangeAspect="1" noChangeArrowheads="1"/>
          </p:cNvPicPr>
          <p:nvPr/>
        </p:nvPicPr>
        <p:blipFill>
          <a:blip r:embed="rId4" cstate="print"/>
          <a:srcRect t="13889" b="19444"/>
          <a:stretch>
            <a:fillRect/>
          </a:stretch>
        </p:blipFill>
        <p:spPr bwMode="auto">
          <a:xfrm>
            <a:off x="5334000" y="4876800"/>
            <a:ext cx="2971800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Student’s collaborated with the whole group to create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Bing sentences.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 r="7264" b="25974"/>
          <a:stretch>
            <a:fillRect/>
          </a:stretch>
        </p:blipFill>
        <p:spPr bwMode="auto">
          <a:xfrm>
            <a:off x="762000" y="1981200"/>
            <a:ext cx="3962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05800" y="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pic>
        <p:nvPicPr>
          <p:cNvPr id="56322" name="Picture 2" descr="I:\DCIM\114NIKON\DSCN4393.JPG"/>
          <p:cNvPicPr>
            <a:picLocks noChangeAspect="1" noChangeArrowheads="1"/>
          </p:cNvPicPr>
          <p:nvPr/>
        </p:nvPicPr>
        <p:blipFill>
          <a:blip r:embed="rId3" cstate="print"/>
          <a:srcRect l="7792" r="14286"/>
          <a:stretch>
            <a:fillRect/>
          </a:stretch>
        </p:blipFill>
        <p:spPr bwMode="auto">
          <a:xfrm>
            <a:off x="5181600" y="990600"/>
            <a:ext cx="30480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3" name="Picture 3" descr="I:\DCIM\114NIKON\DSCN4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40132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I:\DCIM\114NIKON\DSCN4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3454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371600"/>
            <a:ext cx="251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(Prior to the lesson, the students were asked to write a lead sentence on a post-it note.)</a:t>
            </a:r>
          </a:p>
          <a:p>
            <a:endParaRPr lang="en-US" dirty="0" smtClean="0"/>
          </a:p>
          <a:p>
            <a:r>
              <a:rPr lang="en-US" dirty="0" smtClean="0"/>
              <a:t>“Copy your lead sentence on the </a:t>
            </a:r>
            <a:r>
              <a:rPr lang="en-US" u="sng" dirty="0" smtClean="0"/>
              <a:t>before</a:t>
            </a:r>
            <a:r>
              <a:rPr lang="en-US" dirty="0" smtClean="0"/>
              <a:t> line.”</a:t>
            </a:r>
          </a:p>
          <a:p>
            <a:endParaRPr lang="en-US" dirty="0" smtClean="0"/>
          </a:p>
          <a:p>
            <a:r>
              <a:rPr lang="en-US" dirty="0" smtClean="0"/>
              <a:t>“Use what you have learned today to rewrite your lead sentence on the </a:t>
            </a:r>
            <a:r>
              <a:rPr lang="en-US" u="sng" dirty="0" smtClean="0"/>
              <a:t>after</a:t>
            </a:r>
            <a:r>
              <a:rPr lang="en-US" dirty="0" smtClean="0"/>
              <a:t> line.”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1" name="Picture 1" descr="I:\DCIM\114NIKON\DSCN4400.JPG"/>
          <p:cNvPicPr>
            <a:picLocks noChangeAspect="1" noChangeArrowheads="1"/>
          </p:cNvPicPr>
          <p:nvPr/>
        </p:nvPicPr>
        <p:blipFill>
          <a:blip r:embed="rId3" cstate="print"/>
          <a:srcRect l="16667" r="9091"/>
          <a:stretch>
            <a:fillRect/>
          </a:stretch>
        </p:blipFill>
        <p:spPr bwMode="auto">
          <a:xfrm>
            <a:off x="3276600" y="1143000"/>
            <a:ext cx="505383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A= Apply Knowledge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A= Apply Knowledge</a:t>
            </a:r>
            <a:endParaRPr lang="en-US" dirty="0"/>
          </a:p>
        </p:txBody>
      </p:sp>
      <p:pic>
        <p:nvPicPr>
          <p:cNvPr id="55303" name="Picture 7" descr="I:\DCIM\114NIKON\DSCN4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77190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4" name="Picture 8" descr="I:\DCIM\114NIKON\DSCN4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13.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A= Apply Knowledge</a:t>
            </a:r>
            <a:endParaRPr lang="en-US" dirty="0"/>
          </a:p>
        </p:txBody>
      </p:sp>
      <p:pic>
        <p:nvPicPr>
          <p:cNvPr id="55298" name="Picture 2" descr="I:\DCIM\114NIKON\DSCN4413.JPG"/>
          <p:cNvPicPr>
            <a:picLocks noChangeAspect="1" noChangeArrowheads="1"/>
          </p:cNvPicPr>
          <p:nvPr/>
        </p:nvPicPr>
        <p:blipFill>
          <a:blip r:embed="rId3" cstate="print"/>
          <a:srcRect l="19355" t="37276" r="3226" b="26882"/>
          <a:stretch>
            <a:fillRect/>
          </a:stretch>
        </p:blipFill>
        <p:spPr bwMode="auto">
          <a:xfrm>
            <a:off x="3581400" y="1219200"/>
            <a:ext cx="4724400" cy="164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 descr="I:\DCIM\114NIKON\DSCN4411.JPG"/>
          <p:cNvPicPr>
            <a:picLocks noChangeAspect="1" noChangeArrowheads="1"/>
          </p:cNvPicPr>
          <p:nvPr/>
        </p:nvPicPr>
        <p:blipFill>
          <a:blip r:embed="rId4" cstate="print"/>
          <a:srcRect l="19672" t="17486" r="24590" b="10383"/>
          <a:stretch>
            <a:fillRect/>
          </a:stretch>
        </p:blipFill>
        <p:spPr bwMode="auto">
          <a:xfrm>
            <a:off x="685800" y="1143000"/>
            <a:ext cx="2590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I:\DCIM\114NIKON\DSCN4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480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5" descr="I:\DCIM\114NIKON\DSCN4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86200"/>
            <a:ext cx="32004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2286000"/>
          </a:xfrm>
        </p:spPr>
        <p:txBody>
          <a:bodyPr/>
          <a:lstStyle/>
          <a:p>
            <a:r>
              <a:rPr dirty="0" smtClean="0"/>
              <a:t>G= Generalize the Goal</a:t>
            </a:r>
            <a:br>
              <a:rPr dirty="0" smtClean="0"/>
            </a:br>
            <a:endParaRPr lang="en-US" dirty="0"/>
          </a:p>
        </p:txBody>
      </p:sp>
      <p:pic>
        <p:nvPicPr>
          <p:cNvPr id="8193" name="Picture 1" descr="I:\DCIM\114NIKON\DSCN4417.JPG"/>
          <p:cNvPicPr>
            <a:picLocks noChangeAspect="1" noChangeArrowheads="1"/>
          </p:cNvPicPr>
          <p:nvPr/>
        </p:nvPicPr>
        <p:blipFill>
          <a:blip r:embed="rId3" cstate="print"/>
          <a:srcRect l="12766" t="8511" r="20213" b="10638"/>
          <a:stretch>
            <a:fillRect/>
          </a:stretch>
        </p:blipFill>
        <p:spPr bwMode="auto">
          <a:xfrm>
            <a:off x="533400" y="1295400"/>
            <a:ext cx="555858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19589094">
            <a:off x="652500" y="2221422"/>
            <a:ext cx="1524000" cy="338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3429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revisited the goal and then scored themselves again.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609600"/>
            <a:ext cx="1143000" cy="563231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38400" y="2286000"/>
            <a:ext cx="1828800" cy="2286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80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Use of the High Yield Strategies</a:t>
            </a:r>
            <a:endParaRPr lang="en-US" dirty="0"/>
          </a:p>
        </p:txBody>
      </p:sp>
      <p:pic>
        <p:nvPicPr>
          <p:cNvPr id="6145" name="Picture 1" descr="I:\DCIM\114NIKON\DSCN4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9624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143000"/>
            <a:ext cx="3581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19400"/>
            <a:ext cx="3581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5720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" descr="I:\DCIM\114NIKON\DSCN4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20574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I:\DCIM\114NIKON\DSCN4393.JPG"/>
          <p:cNvPicPr>
            <a:picLocks noChangeAspect="1" noChangeArrowheads="1"/>
          </p:cNvPicPr>
          <p:nvPr/>
        </p:nvPicPr>
        <p:blipFill>
          <a:blip r:embed="rId4" cstate="print"/>
          <a:srcRect l="7792" r="14286"/>
          <a:stretch>
            <a:fillRect/>
          </a:stretch>
        </p:blipFill>
        <p:spPr bwMode="auto">
          <a:xfrm>
            <a:off x="6705600" y="609600"/>
            <a:ext cx="1752600" cy="168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62000" y="1676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5, 6, 9-11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45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Simpson’s Reflections</a:t>
            </a:r>
            <a:endParaRPr lang="en-US" dirty="0"/>
          </a:p>
        </p:txBody>
      </p:sp>
      <p:pic>
        <p:nvPicPr>
          <p:cNvPr id="17" name="Picture 2" descr="I:\DCIM\114NIKON\DSCN4395.JPG"/>
          <p:cNvPicPr>
            <a:picLocks noChangeAspect="1" noChangeArrowheads="1"/>
          </p:cNvPicPr>
          <p:nvPr/>
        </p:nvPicPr>
        <p:blipFill>
          <a:blip r:embed="rId5" cstate="print"/>
          <a:srcRect b="32941"/>
          <a:stretch>
            <a:fillRect/>
          </a:stretch>
        </p:blipFill>
        <p:spPr bwMode="auto">
          <a:xfrm>
            <a:off x="5334000" y="2514600"/>
            <a:ext cx="16192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38200" y="36576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 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5029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 10- 14</a:t>
            </a:r>
            <a:endParaRPr lang="en-US" dirty="0"/>
          </a:p>
        </p:txBody>
      </p:sp>
      <p:pic>
        <p:nvPicPr>
          <p:cNvPr id="20" name="Picture 1" descr="I:\DCIM\114NIKON\DSCN4400.JPG"/>
          <p:cNvPicPr>
            <a:picLocks noChangeAspect="1" noChangeArrowheads="1"/>
          </p:cNvPicPr>
          <p:nvPr/>
        </p:nvPicPr>
        <p:blipFill>
          <a:blip r:embed="rId6" cstate="print"/>
          <a:srcRect l="16667" r="9091"/>
          <a:stretch>
            <a:fillRect/>
          </a:stretch>
        </p:blipFill>
        <p:spPr bwMode="auto">
          <a:xfrm>
            <a:off x="6629400" y="4191000"/>
            <a:ext cx="1881139" cy="190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 r="7264" b="25974"/>
          <a:stretch>
            <a:fillRect/>
          </a:stretch>
        </p:blipFill>
        <p:spPr bwMode="auto">
          <a:xfrm>
            <a:off x="4495800" y="4191000"/>
            <a:ext cx="194644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914400"/>
            <a:ext cx="3581400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8194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8768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Advance Organizers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 descr="I:\DCIM\114NIKON\DSCN4407.JPG"/>
          <p:cNvPicPr>
            <a:picLocks noChangeAspect="1" noChangeArrowheads="1"/>
          </p:cNvPicPr>
          <p:nvPr/>
        </p:nvPicPr>
        <p:blipFill>
          <a:blip r:embed="rId3" cstate="print"/>
          <a:srcRect t="5970" r="373" b="11940"/>
          <a:stretch>
            <a:fillRect/>
          </a:stretch>
        </p:blipFill>
        <p:spPr bwMode="auto">
          <a:xfrm>
            <a:off x="4953000" y="457200"/>
            <a:ext cx="271272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I:\DCIM\114NIKON\DSCN4363.JPG"/>
          <p:cNvPicPr>
            <a:picLocks noChangeAspect="1" noChangeArrowheads="1"/>
          </p:cNvPicPr>
          <p:nvPr/>
        </p:nvPicPr>
        <p:blipFill>
          <a:blip r:embed="rId4" cstate="print"/>
          <a:srcRect l="12209" t="11628"/>
          <a:stretch>
            <a:fillRect/>
          </a:stretch>
        </p:blipFill>
        <p:spPr bwMode="auto">
          <a:xfrm>
            <a:off x="4800600" y="2514600"/>
            <a:ext cx="1681079" cy="126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" descr="I:\DCIM\114NIKON\DSCN4417.JPG"/>
          <p:cNvPicPr>
            <a:picLocks noChangeAspect="1" noChangeArrowheads="1"/>
          </p:cNvPicPr>
          <p:nvPr/>
        </p:nvPicPr>
        <p:blipFill>
          <a:blip r:embed="rId5" cstate="print"/>
          <a:srcRect l="12766" t="8511" r="20213" b="10638"/>
          <a:stretch>
            <a:fillRect/>
          </a:stretch>
        </p:blipFill>
        <p:spPr bwMode="auto">
          <a:xfrm>
            <a:off x="6705600" y="2362200"/>
            <a:ext cx="176864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14400" y="1524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 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3581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 4, 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715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 3,5,6, 9-11</a:t>
            </a:r>
            <a:endParaRPr lang="en-US" dirty="0"/>
          </a:p>
        </p:txBody>
      </p:sp>
      <p:pic>
        <p:nvPicPr>
          <p:cNvPr id="22" name="Picture 2" descr="I:\DCIM\114NIKON\DSCN4395.JPG"/>
          <p:cNvPicPr>
            <a:picLocks noChangeAspect="1" noChangeArrowheads="1"/>
          </p:cNvPicPr>
          <p:nvPr/>
        </p:nvPicPr>
        <p:blipFill>
          <a:blip r:embed="rId6" cstate="print"/>
          <a:srcRect b="32941"/>
          <a:stretch>
            <a:fillRect/>
          </a:stretch>
        </p:blipFill>
        <p:spPr bwMode="auto">
          <a:xfrm>
            <a:off x="4572000" y="4419600"/>
            <a:ext cx="16192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 t="25474" b="26976"/>
          <a:stretch>
            <a:fillRect/>
          </a:stretch>
        </p:blipFill>
        <p:spPr bwMode="auto">
          <a:xfrm>
            <a:off x="6324600" y="4343400"/>
            <a:ext cx="2503714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358140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2004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105400"/>
            <a:ext cx="35814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(9) Generating and Testing 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81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Simpson felt the students did not actively use these strategies.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give students the opportunity to actively use the nine high-yield strategies: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Purpose of the GANAG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358140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35814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(3) Summarizing and Note Taking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3581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(5) Homework and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3581400" cy="36933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6670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276600"/>
            <a:ext cx="3581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(8) Setting Objectives and Providing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191000"/>
            <a:ext cx="35814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(9) Generating and Testing 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029200"/>
            <a:ext cx="3581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(10) Cues, Questions and Advance Organizers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3581400" cy="646331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(2) Identifying Similarities and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2004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(7) Cooperative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105400"/>
            <a:ext cx="35814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(9) Generating and Testing Hypotheses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 descr="I:\DCIM\114NIKON\DSCN4413.JPG"/>
          <p:cNvPicPr>
            <a:picLocks noChangeAspect="1" noChangeArrowheads="1"/>
          </p:cNvPicPr>
          <p:nvPr/>
        </p:nvPicPr>
        <p:blipFill>
          <a:blip r:embed="rId3" cstate="print"/>
          <a:srcRect l="19355" t="37276" r="3226" b="26882"/>
          <a:stretch>
            <a:fillRect/>
          </a:stretch>
        </p:blipFill>
        <p:spPr bwMode="auto">
          <a:xfrm>
            <a:off x="4495800" y="1143000"/>
            <a:ext cx="3962400" cy="137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62000" y="198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the students to compare their before and after sentence.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Simpson’s reflections on how to incorporate student use of these strategies next time.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810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students work with partners to complete part of the table.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r="7264" b="25974"/>
          <a:stretch>
            <a:fillRect/>
          </a:stretch>
        </p:blipFill>
        <p:spPr bwMode="auto">
          <a:xfrm>
            <a:off x="5334000" y="2743200"/>
            <a:ext cx="180741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6482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the students, “What would happen if we switched the order of the  </a:t>
            </a:r>
            <a:r>
              <a:rPr lang="en-US" i="1" dirty="0" err="1" smtClean="0"/>
              <a:t>Ba</a:t>
            </a:r>
            <a:r>
              <a:rPr lang="en-US" i="1" dirty="0" smtClean="0"/>
              <a:t> </a:t>
            </a:r>
            <a:r>
              <a:rPr lang="en-US" i="1" dirty="0" err="1" smtClean="0"/>
              <a:t>Da</a:t>
            </a:r>
            <a:r>
              <a:rPr lang="en-US" i="1" dirty="0" smtClean="0"/>
              <a:t> Bing </a:t>
            </a:r>
            <a:r>
              <a:rPr lang="en-US" dirty="0" smtClean="0"/>
              <a:t>parts?”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371600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Marzano</a:t>
            </a:r>
            <a:r>
              <a:rPr lang="en-US" dirty="0" smtClean="0"/>
              <a:t>, R. J., Pickering, D. J., &amp; Pollock, J. E. (2001). </a:t>
            </a:r>
            <a:r>
              <a:rPr lang="en-US" i="1" dirty="0" smtClean="0"/>
              <a:t>Classroom instruction that works: Research-based strategies for increasing student achievement. </a:t>
            </a:r>
            <a:r>
              <a:rPr lang="en-US" dirty="0" smtClean="0"/>
              <a:t>Alexandria, VA: Association for Supervision</a:t>
            </a:r>
            <a:r>
              <a:rPr lang="en-US" i="1" dirty="0" smtClean="0"/>
              <a:t> </a:t>
            </a:r>
            <a:r>
              <a:rPr lang="en-US" dirty="0" smtClean="0"/>
              <a:t>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 (2007). </a:t>
            </a:r>
            <a:r>
              <a:rPr lang="en-US" i="1" dirty="0" smtClean="0"/>
              <a:t>Improving student learning one teacher at a time. </a:t>
            </a:r>
            <a:r>
              <a:rPr lang="en-US" dirty="0" smtClean="0"/>
              <a:t>Alexandria, VA: Association for Supervision and Curriculum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Pollock, J. E., &amp; Ford, Sharon M. (2009). </a:t>
            </a:r>
            <a:r>
              <a:rPr lang="en-US" i="1" dirty="0" smtClean="0"/>
              <a:t>Improving student learning one principal at a time. </a:t>
            </a:r>
            <a:r>
              <a:rPr lang="en-US" dirty="0" smtClean="0"/>
              <a:t>Alexandria, VA: Association for Supervision and Curriculum Development.</a:t>
            </a:r>
            <a:endParaRPr lang="en-US" dirty="0"/>
          </a:p>
        </p:txBody>
      </p:sp>
      <p:pic>
        <p:nvPicPr>
          <p:cNvPr id="2050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0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4572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 Access Prior Knowledge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Ms. Simpson began:</a:t>
            </a:r>
          </a:p>
          <a:p>
            <a:endParaRPr lang="en-US" sz="2000" dirty="0" smtClean="0"/>
          </a:p>
          <a:p>
            <a:r>
              <a:rPr lang="en-US" sz="2000" dirty="0" smtClean="0"/>
              <a:t>“Hello.”</a:t>
            </a:r>
          </a:p>
          <a:p>
            <a:r>
              <a:rPr lang="en-US" sz="2000" dirty="0" smtClean="0"/>
              <a:t>“Working on making sentences.”</a:t>
            </a:r>
          </a:p>
          <a:p>
            <a:r>
              <a:rPr lang="en-US" sz="2000" dirty="0" smtClean="0"/>
              <a:t>“Fun to do.”</a:t>
            </a:r>
          </a:p>
          <a:p>
            <a:r>
              <a:rPr lang="en-US" sz="2000" dirty="0" smtClean="0"/>
              <a:t>“Waiting for homework.”</a:t>
            </a:r>
          </a:p>
          <a:p>
            <a:r>
              <a:rPr lang="en-US" sz="2000" dirty="0" smtClean="0"/>
              <a:t>“Wonder homework.”</a:t>
            </a:r>
          </a:p>
          <a:p>
            <a:r>
              <a:rPr lang="en-US" sz="2000" dirty="0" smtClean="0"/>
              <a:t>“Ideas?”</a:t>
            </a:r>
          </a:p>
          <a:p>
            <a:r>
              <a:rPr lang="en-US" sz="2000" dirty="0" smtClean="0"/>
              <a:t>“Begin now.”</a:t>
            </a:r>
          </a:p>
          <a:p>
            <a:r>
              <a:rPr lang="en-US" sz="2000" dirty="0" smtClean="0"/>
              <a:t>“PROBLEM?”</a:t>
            </a:r>
          </a:p>
          <a:p>
            <a:endParaRPr lang="en-US" sz="2000" dirty="0" smtClean="0"/>
          </a:p>
          <a:p>
            <a:r>
              <a:rPr lang="en-US" sz="2000" dirty="0" smtClean="0"/>
              <a:t>The students looked amused and confused.</a:t>
            </a:r>
          </a:p>
          <a:p>
            <a:endParaRPr lang="en-US" sz="2000" dirty="0" smtClean="0"/>
          </a:p>
          <a:p>
            <a:r>
              <a:rPr lang="en-US" sz="2000" dirty="0" smtClean="0"/>
              <a:t>Students-“You are not talking in sentences.”</a:t>
            </a:r>
          </a:p>
        </p:txBody>
      </p:sp>
      <p:pic>
        <p:nvPicPr>
          <p:cNvPr id="49153" name="Picture 1" descr="I:\DCIM\114NIKON\DSCN4358.JPG"/>
          <p:cNvPicPr>
            <a:picLocks noChangeAspect="1" noChangeArrowheads="1"/>
          </p:cNvPicPr>
          <p:nvPr/>
        </p:nvPicPr>
        <p:blipFill>
          <a:blip r:embed="rId3" cstate="print"/>
          <a:srcRect l="4545"/>
          <a:stretch>
            <a:fillRect/>
          </a:stretch>
        </p:blipFill>
        <p:spPr bwMode="auto">
          <a:xfrm>
            <a:off x="4876800" y="1295400"/>
            <a:ext cx="3200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4" name="Picture 2" descr="I:\DCIM\114NIKON\DSCN4359.JPG"/>
          <p:cNvPicPr>
            <a:picLocks noChangeAspect="1" noChangeArrowheads="1"/>
          </p:cNvPicPr>
          <p:nvPr/>
        </p:nvPicPr>
        <p:blipFill>
          <a:blip r:embed="rId4" cstate="print"/>
          <a:srcRect t="29885"/>
          <a:stretch>
            <a:fillRect/>
          </a:stretch>
        </p:blipFill>
        <p:spPr bwMode="auto">
          <a:xfrm>
            <a:off x="4800600" y="4114800"/>
            <a:ext cx="3745042" cy="19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457201"/>
            <a:ext cx="7391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G= Goal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create a strong lead in my writing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/>
              <a:t>W.4.5.7</a:t>
            </a:r>
          </a:p>
          <a:p>
            <a:r>
              <a:rPr lang="en-US" dirty="0" smtClean="0"/>
              <a:t>Create an effective lead sentence for each paragraph by using such features as questions or exclamations</a:t>
            </a:r>
          </a:p>
          <a:p>
            <a:r>
              <a:rPr lang="en-US" dirty="0" smtClean="0"/>
              <a:t>W.7.5.5</a:t>
            </a:r>
          </a:p>
          <a:p>
            <a:r>
              <a:rPr lang="en-US" dirty="0" smtClean="0"/>
              <a:t>Create a strong lead and conclusion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:\DCIM\114NIKON\DSCN4360.JPG"/>
          <p:cNvPicPr>
            <a:picLocks noChangeAspect="1" noChangeArrowheads="1"/>
          </p:cNvPicPr>
          <p:nvPr/>
        </p:nvPicPr>
        <p:blipFill>
          <a:blip r:embed="rId3" cstate="print"/>
          <a:srcRect t="24324"/>
          <a:stretch>
            <a:fillRect/>
          </a:stretch>
        </p:blipFill>
        <p:spPr bwMode="auto">
          <a:xfrm>
            <a:off x="838200" y="3200400"/>
            <a:ext cx="256766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DCIM\114NIKON\DSCN4363.JPG"/>
          <p:cNvPicPr>
            <a:picLocks noChangeAspect="1" noChangeArrowheads="1"/>
          </p:cNvPicPr>
          <p:nvPr/>
        </p:nvPicPr>
        <p:blipFill>
          <a:blip r:embed="rId4" cstate="print"/>
          <a:srcRect l="12209" t="11628"/>
          <a:stretch>
            <a:fillRect/>
          </a:stretch>
        </p:blipFill>
        <p:spPr bwMode="auto">
          <a:xfrm>
            <a:off x="4495800" y="2438400"/>
            <a:ext cx="3835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were asked to score themselves 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6248400" cy="685800"/>
          </a:xfrm>
        </p:spPr>
        <p:txBody>
          <a:bodyPr>
            <a:noAutofit/>
          </a:bodyPr>
          <a:lstStyle/>
          <a:p>
            <a:r>
              <a:rPr dirty="0" smtClean="0"/>
              <a:t>N= New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 used text from a previous lesson to review parts and types of sentences. </a:t>
            </a:r>
          </a:p>
        </p:txBody>
      </p:sp>
      <p:pic>
        <p:nvPicPr>
          <p:cNvPr id="2050" name="Picture 2" descr="I:\DCIM\114NIKON\DSCN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067050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10668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“What is a lead?”</a:t>
            </a:r>
          </a:p>
          <a:p>
            <a:endParaRPr lang="en-US" dirty="0" smtClean="0"/>
          </a:p>
          <a:p>
            <a:r>
              <a:rPr lang="en-US" dirty="0" smtClean="0"/>
              <a:t>“What are the features of a good lead?”</a:t>
            </a:r>
          </a:p>
          <a:p>
            <a:endParaRPr lang="en-US" dirty="0" smtClean="0"/>
          </a:p>
          <a:p>
            <a:r>
              <a:rPr lang="en-US" dirty="0" smtClean="0"/>
              <a:t>“We are going to need to use what we know  about complete sentences to help us write strong leads.”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t="25474" b="26976"/>
          <a:stretch>
            <a:fillRect/>
          </a:stretch>
        </p:blipFill>
        <p:spPr bwMode="auto">
          <a:xfrm>
            <a:off x="1752599" y="3352800"/>
            <a:ext cx="413112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http://images.betterworldbooks.com/006/If-You-Take-a-Mouse-to-School-Numeroff-Laura-9780060283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472">
            <a:off x="504405" y="3764917"/>
            <a:ext cx="135587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Autofit/>
          </a:bodyPr>
          <a:lstStyle/>
          <a:p>
            <a:r>
              <a:rPr dirty="0" smtClean="0"/>
              <a:t>N= New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25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Students, circled, underlined and highlighted.</a:t>
            </a:r>
          </a:p>
        </p:txBody>
      </p:sp>
      <p:pic>
        <p:nvPicPr>
          <p:cNvPr id="32769" name="Picture 1" descr="I:\DCIM\114NIKON\DSCN4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902200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I:\DCIM\114NIKON\DSCN4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33782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2286000"/>
          </a:xfrm>
        </p:spPr>
        <p:txBody>
          <a:bodyPr/>
          <a:lstStyle/>
          <a:p>
            <a:r>
              <a:rPr dirty="0" smtClean="0"/>
              <a:t>N= New Information</a:t>
            </a:r>
            <a:br>
              <a:rPr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18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students viewed Barry Lane video clip #3: Create Unique Sentences</a:t>
            </a:r>
            <a:endParaRPr lang="en-US" dirty="0"/>
          </a:p>
        </p:txBody>
      </p:sp>
      <p:pic>
        <p:nvPicPr>
          <p:cNvPr id="24577" name="Picture 1" descr="I:\DCIM\114NIKON\DSCN4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95400"/>
            <a:ext cx="508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I:\DCIM\114NIKON\DSCN4375.JPG"/>
          <p:cNvPicPr>
            <a:picLocks noChangeAspect="1" noChangeArrowheads="1"/>
          </p:cNvPicPr>
          <p:nvPr/>
        </p:nvPicPr>
        <p:blipFill>
          <a:blip r:embed="rId4" cstate="print"/>
          <a:srcRect l="13333" t="12222" r="10833" b="8889"/>
          <a:stretch>
            <a:fillRect/>
          </a:stretch>
        </p:blipFill>
        <p:spPr bwMode="auto">
          <a:xfrm>
            <a:off x="304800" y="1752600"/>
            <a:ext cx="3970986" cy="309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295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Bing Sentences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7.</a:t>
            </a:r>
            <a:endParaRPr lang="en-US" sz="3200" dirty="0"/>
          </a:p>
        </p:txBody>
      </p:sp>
      <p:pic>
        <p:nvPicPr>
          <p:cNvPr id="22530" name="Picture 2" descr="http://www.writingfix.com/images/Classroom_teacher_books/hooked_on_mea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2546">
            <a:off x="7847807" y="5391348"/>
            <a:ext cx="838199" cy="105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sng" dirty="0" smtClean="0"/>
              <a:t>Hooked on Meaning</a:t>
            </a:r>
            <a:r>
              <a:rPr lang="en-US" sz="1600" dirty="0" smtClean="0"/>
              <a:t> by Barry Lane</a:t>
            </a:r>
            <a:endParaRPr lang="en-US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N= New Information</a:t>
            </a:r>
            <a:endParaRPr lang="en-US" dirty="0"/>
          </a:p>
        </p:txBody>
      </p:sp>
      <p:pic>
        <p:nvPicPr>
          <p:cNvPr id="26626" name="Picture 2" descr="I:\DCIM\114NIKON\DSCN4382.JPG"/>
          <p:cNvPicPr>
            <a:picLocks noChangeAspect="1" noChangeArrowheads="1"/>
          </p:cNvPicPr>
          <p:nvPr/>
        </p:nvPicPr>
        <p:blipFill>
          <a:blip r:embed="rId3" cstate="print"/>
          <a:srcRect t="24490" r="23810"/>
          <a:stretch>
            <a:fillRect/>
          </a:stretch>
        </p:blipFill>
        <p:spPr bwMode="auto">
          <a:xfrm>
            <a:off x="5638800" y="1295400"/>
            <a:ext cx="2895600" cy="382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I:\DCIM\114NIKON\DSCN4407.JPG"/>
          <p:cNvPicPr>
            <a:picLocks noChangeAspect="1" noChangeArrowheads="1"/>
          </p:cNvPicPr>
          <p:nvPr/>
        </p:nvPicPr>
        <p:blipFill>
          <a:blip r:embed="rId4" cstate="print"/>
          <a:srcRect t="5970" r="373" b="11940"/>
          <a:stretch>
            <a:fillRect/>
          </a:stretch>
        </p:blipFill>
        <p:spPr bwMode="auto">
          <a:xfrm>
            <a:off x="381000" y="1828800"/>
            <a:ext cx="5029200" cy="310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334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anchor chart was created with the students.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N= New Information</a:t>
            </a:r>
            <a:endParaRPr lang="en-US" dirty="0"/>
          </a:p>
        </p:txBody>
      </p:sp>
      <p:pic>
        <p:nvPicPr>
          <p:cNvPr id="26625" name="Picture 1" descr="I:\DCIM\114NIKON\DSCN4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59436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 practiced writing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Bing Lead Sentences using three variations (three sentences, two sentences, and one sentence).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304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9.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2026</TotalTime>
  <Words>700</Words>
  <Application>Microsoft Office PowerPoint</Application>
  <PresentationFormat>On-screen Show (4:3)</PresentationFormat>
  <Paragraphs>147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Ba Da Bing Sentences Creating Strong Leads</vt:lpstr>
      <vt:lpstr>Purpose of the GANAG Structure</vt:lpstr>
      <vt:lpstr>Slide 3</vt:lpstr>
      <vt:lpstr>Slide 4</vt:lpstr>
      <vt:lpstr>N= New Information</vt:lpstr>
      <vt:lpstr>N= New Information</vt:lpstr>
      <vt:lpstr>N= New Information </vt:lpstr>
      <vt:lpstr> N= New Information</vt:lpstr>
      <vt:lpstr> N= New Information</vt:lpstr>
      <vt:lpstr>N= New Information </vt:lpstr>
      <vt:lpstr>N= New Information </vt:lpstr>
      <vt:lpstr> A= Apply Knowledge</vt:lpstr>
      <vt:lpstr> A= Apply Knowledge</vt:lpstr>
      <vt:lpstr> A= Apply Knowledge</vt:lpstr>
      <vt:lpstr>G= Generalize the Goal </vt:lpstr>
      <vt:lpstr>Slide 16</vt:lpstr>
      <vt:lpstr>Slide 17</vt:lpstr>
      <vt:lpstr>Slide 18</vt:lpstr>
      <vt:lpstr>Slide 19</vt:lpstr>
      <vt:lpstr>Slide 20</vt:lpstr>
      <vt:lpstr>Slide 21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GANAG A Growing Patterns Lesson</dc:title>
  <dc:creator>RPS</dc:creator>
  <cp:lastModifiedBy>RPS</cp:lastModifiedBy>
  <cp:revision>89</cp:revision>
  <dcterms:created xsi:type="dcterms:W3CDTF">2010-12-02T18:59:45Z</dcterms:created>
  <dcterms:modified xsi:type="dcterms:W3CDTF">2011-03-31T20:02:11Z</dcterms:modified>
</cp:coreProperties>
</file>