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58" r:id="rId3"/>
    <p:sldId id="260" r:id="rId4"/>
    <p:sldId id="263" r:id="rId5"/>
    <p:sldId id="274" r:id="rId6"/>
    <p:sldId id="275" r:id="rId7"/>
    <p:sldId id="276" r:id="rId8"/>
    <p:sldId id="277" r:id="rId9"/>
    <p:sldId id="278" r:id="rId10"/>
    <p:sldId id="279" r:id="rId11"/>
    <p:sldId id="280" r:id="rId12"/>
    <p:sldId id="281" r:id="rId13"/>
    <p:sldId id="273" r:id="rId14"/>
    <p:sldId id="282" r:id="rId15"/>
    <p:sldId id="283"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22"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06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69612-4FCA-45AD-A943-FD44B629C428}" type="datetimeFigureOut">
              <a:rPr lang="en-US" smtClean="0"/>
              <a:pPr/>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F6778-E91C-4DB2-8B4B-AB1990972B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4</a:t>
            </a:r>
            <a:r>
              <a:rPr lang="en-US" baseline="30000" dirty="0" smtClean="0"/>
              <a:t>th</a:t>
            </a:r>
            <a:r>
              <a:rPr lang="en-US" dirty="0" smtClean="0"/>
              <a:t> grade unit 4 planning team.  </a:t>
            </a:r>
            <a:r>
              <a:rPr lang="en-US" smtClean="0"/>
              <a:t>This</a:t>
            </a:r>
            <a:r>
              <a:rPr lang="en-US" baseline="0" smtClean="0"/>
              <a:t> </a:t>
            </a:r>
            <a:r>
              <a:rPr lang="en-US" baseline="0" dirty="0" smtClean="0"/>
              <a:t>is the 8 week unit, Revolutionaries from the Past.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Week</a:t>
            </a:r>
            <a:r>
              <a:rPr lang="en-US" baseline="0" dirty="0" smtClean="0"/>
              <a:t> 6 is continuing with the literary texts really making sure our students are proficient on standards 3 and 6. By this week in writing they should be able to do all of W4.1, a, b, c, &amp; d</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Week 7 is going back to</a:t>
            </a:r>
            <a:r>
              <a:rPr lang="en-US" baseline="0" dirty="0" smtClean="0"/>
              <a:t> informational standards.  We have included the texts and some extra resources on Benjamin Franklin.  We have also put in a formative writing assessment, What makes a person revolutionary?  This will help them with the summative writing assessment we have included in week 8.  Also a reminder that the text, Now &amp; Ben has a STEM project that goes along with the book.  If you have not taught the science standards on electricity you could include them this week.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Week 8 concludes with a summative writing piece. At</a:t>
            </a:r>
            <a:r>
              <a:rPr lang="en-US" baseline="0" dirty="0" smtClean="0"/>
              <a:t> this time you would also want your interactive timeline complete and ready for the students to present to each other or another audience.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essential question should be talked about each week and discussion about how their understanding of what</a:t>
            </a:r>
            <a:r>
              <a:rPr lang="en-US" baseline="0" dirty="0" smtClean="0"/>
              <a:t> happened might be changing their opinion of events.  By week 8 it should be seen through their summative writing assessment.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additional</a:t>
            </a:r>
            <a:r>
              <a:rPr lang="en-US" baseline="0" dirty="0" smtClean="0"/>
              <a:t> resources that can be used in the unit wherever you see fit. There are also things already made on TCR.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links to passages with questions on the Revolutionary War</a:t>
            </a:r>
            <a:r>
              <a:rPr lang="en-US" baseline="0" dirty="0" smtClean="0"/>
              <a:t> that are in the grade band.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working on a</a:t>
            </a:r>
            <a:r>
              <a:rPr lang="en-US" baseline="0" dirty="0" smtClean="0"/>
              <a:t> summative reading assessment that will be on paper and electronically made. Since this unit runs right up to a PARCC we wanted to make a practice that could be used to assess this unit and give the students exposure to the types of things they will see on PARCC. Please keep checking the website for the finished product. Please send any resources you have or make to your facilitator or Susan Hensley. Thank you!</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 we went about planning the unit.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We discussed</a:t>
            </a:r>
            <a:r>
              <a:rPr lang="en-US" i="0" baseline="0" dirty="0" smtClean="0"/>
              <a:t> the essential question many times during our planning. By the end of the day this is the essential question we decided on. “How does our understanding of events influence our opinions?  We felt it crossed over into all areas of academics and life. </a:t>
            </a:r>
            <a:endParaRPr lang="en-US" i="0"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identifying</a:t>
            </a:r>
            <a:r>
              <a:rPr lang="en-US" baseline="0" dirty="0" smtClean="0"/>
              <a:t> and clarifying our standards we realized we needed some additional nonfiction text that was not written in a narrative form.  You will be getting 28 additional copies of The Revolutionary War, A True Book to use plus the Magic Tree House, Fact Tracker, American Revolution.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a:t>
            </a:r>
            <a:r>
              <a:rPr lang="en-US" baseline="0" dirty="0" smtClean="0"/>
              <a:t> thing the teachers wanted to do was make sure your social studies standards were paced along with the ELA standards since the line up perfectly with the unit. You will notice each week we have the ELA standards on the left, the social standards that match in the middle, then resources and suggestions for instruction on the far right. It looks like there are a lot of standards each week and lots of resources and suggestions, but we wanted to make sure you had options and had your language and writing standards in each week. To kick off the unit the team is suggesting using an anticipation guide to see what the students already know about the Revolutionary War. There is a sample of what this looks like on the teacher created resource page.  The team also planned the unit around the language standard 4, using common Greek and Latin affixes and roots as clues to the meaning of a word. The word, Revolution is the starting word.  Lessons that go with this are found on the TCR page. The teachers came up with the idea of a word wall called, The Wall of Revolution that you could keep throughout the unit. If you notice the Reading standards paced for this week you are working on kicking off the unit with the two new texts and they are written in chronological order.  This would lead to starting a timeline that could carry through the entire unit. There is a link here on how to make an interactive timeline. The social studies standards focus in on what information you are reading for each week.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Week two goes into a cause/effect structure if you pull excerpts from the 5</a:t>
            </a:r>
            <a:r>
              <a:rPr lang="en-US" baseline="30000" dirty="0" smtClean="0"/>
              <a:t>th</a:t>
            </a:r>
            <a:r>
              <a:rPr lang="en-US" dirty="0" smtClean="0"/>
              <a:t> grade social studies text book. You will continue to use the same</a:t>
            </a:r>
            <a:r>
              <a:rPr lang="en-US" baseline="0" dirty="0" smtClean="0"/>
              <a:t> books from the first week.  We want to focus on taking notes from videos this week.  There are videos on Brain Pop and Learn 360. If you look at the social studies standards this week they focus on the major causes, George Washington, and the founding documents.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week looks like</a:t>
            </a:r>
            <a:r>
              <a:rPr lang="en-US" baseline="0" dirty="0" smtClean="0"/>
              <a:t> a lot of things, but we have included all the standards that can be scored if you do the </a:t>
            </a:r>
            <a:r>
              <a:rPr lang="en-US" baseline="0" dirty="0" err="1" smtClean="0"/>
              <a:t>interactice</a:t>
            </a:r>
            <a:r>
              <a:rPr lang="en-US" baseline="0" dirty="0" smtClean="0"/>
              <a:t> timeline and have the students discussing their parts with each other. This week we will introduce the first and secondhand accounts of events.  There are links to website for this on this slide and the next.  We are also focusing on the important people.  Fluency is a focus for this week and passages are linked that could be used to practice and score your reading foundational standards.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week 4 you will continue your work from week 3 on the important people and all the RI standards that are listed here. Continue to add to your timeline each week.  Again, the 5</a:t>
            </a:r>
            <a:r>
              <a:rPr lang="en-US" baseline="30000" dirty="0" smtClean="0"/>
              <a:t>th</a:t>
            </a:r>
            <a:r>
              <a:rPr lang="en-US" baseline="0" dirty="0" smtClean="0"/>
              <a:t> grade social studies book can be included as a source.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Week 5</a:t>
            </a:r>
            <a:r>
              <a:rPr lang="en-US" baseline="0" dirty="0" smtClean="0"/>
              <a:t> switches to the literature standards using your class set of George Washington’s Socks, and Sleds on Boston Commons. Standard 6 is addressed through both of these texts. We have paced the language standards here that we felt were </a:t>
            </a:r>
            <a:r>
              <a:rPr lang="en-US" baseline="0" dirty="0" err="1" smtClean="0"/>
              <a:t>easlity</a:t>
            </a:r>
            <a:r>
              <a:rPr lang="en-US" baseline="0" dirty="0" smtClean="0"/>
              <a:t> addressed with these texts.  </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54E93-5FD0-4A49-AC43-52BCA791A75E}"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54E93-5FD0-4A49-AC43-52BCA791A75E}"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54E93-5FD0-4A49-AC43-52BCA791A75E}"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54E93-5FD0-4A49-AC43-52BCA791A75E}" type="datetimeFigureOut">
              <a:rPr lang="en-US" smtClean="0"/>
              <a:pPr/>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4E93-5FD0-4A49-AC43-52BCA791A75E}"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54E93-5FD0-4A49-AC43-52BCA791A75E}" type="datetimeFigureOut">
              <a:rPr lang="en-US" smtClean="0"/>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2BB63-1BA6-4662-BBEF-DB6047D109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media/audio10.wav"/><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audio" Target="../media/audio11.wav"/><Relationship Id="rId6" Type="http://schemas.openxmlformats.org/officeDocument/2006/relationships/image" Target="../media/image17.jpeg"/><Relationship Id="rId5" Type="http://schemas.openxmlformats.org/officeDocument/2006/relationships/hyperlink" Target="https://rps.k12.ar.us/owa/redir.aspx?C=263b158972d74d4c95124822dfc1dd28&amp;URL=http://www.readworks.org/passages/benjamin-franklin-ultimate-solution-creator" TargetMode="External"/><Relationship Id="rId4" Type="http://schemas.openxmlformats.org/officeDocument/2006/relationships/hyperlink" Target="http://www.brainpop.com/science/energy/benjaminfranklin/preview.wem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audio" Target="../media/audio12.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audio" Target="../media/audio13.wav"/><Relationship Id="rId5" Type="http://schemas.openxmlformats.org/officeDocument/2006/relationships/image" Target="../media/image3.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hyperlink" Target="http://allpoetry.com/A-Tragic-Story" TargetMode="External"/><Relationship Id="rId13" Type="http://schemas.openxmlformats.org/officeDocument/2006/relationships/hyperlink" Target="http://www.schooltube.com/video/e1895c4c1683c3124733/Too-Late-to-Apologize-A-Declaration" TargetMode="External"/><Relationship Id="rId3" Type="http://schemas.openxmlformats.org/officeDocument/2006/relationships/notesSlide" Target="../notesSlides/notesSlide14.xml"/><Relationship Id="rId7" Type="http://schemas.openxmlformats.org/officeDocument/2006/relationships/hyperlink" Target="http://littleschoolhouseinthesuburbs.com/wp-content/uploads/2013/05/first-few-5th-grade-poems.pdf" TargetMode="External"/><Relationship Id="rId12" Type="http://schemas.openxmlformats.org/officeDocument/2006/relationships/image" Target="../media/image22.jpeg"/><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audio" Target="../media/audio14.wav"/><Relationship Id="rId6" Type="http://schemas.openxmlformats.org/officeDocument/2006/relationships/hyperlink" Target="http://www.nationalcenter.org/ConcordHymn.html" TargetMode="External"/><Relationship Id="rId11" Type="http://schemas.openxmlformats.org/officeDocument/2006/relationships/image" Target="../media/image21.jpeg"/><Relationship Id="rId5" Type="http://schemas.openxmlformats.org/officeDocument/2006/relationships/image" Target="../media/image20.jpeg"/><Relationship Id="rId15" Type="http://schemas.openxmlformats.org/officeDocument/2006/relationships/image" Target="../media/image24.jpeg"/><Relationship Id="rId10" Type="http://schemas.openxmlformats.org/officeDocument/2006/relationships/hyperlink" Target="http://www.ellenbailey.com/poems/ellen_141.htm" TargetMode="External"/><Relationship Id="rId4" Type="http://schemas.openxmlformats.org/officeDocument/2006/relationships/hyperlink" Target="https://archive.org/details/poorrichardsalm01frangoog" TargetMode="External"/><Relationship Id="rId9" Type="http://schemas.openxmlformats.org/officeDocument/2006/relationships/hyperlink" Target="http://www.familyfriendpoems.com/poem/a-nations-strength-by-ralph-waldo-emerson" TargetMode="External"/><Relationship Id="rId1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hyperlink" Target="http://www.readworks.org/passages/colonization-revolutionary-war-roanoke-lost-colony" TargetMode="External"/><Relationship Id="rId3" Type="http://schemas.openxmlformats.org/officeDocument/2006/relationships/notesSlide" Target="../notesSlides/notesSlide15.xml"/><Relationship Id="rId7" Type="http://schemas.openxmlformats.org/officeDocument/2006/relationships/hyperlink" Target="http://www.readworks.org/passages/colonization-revolutionary-war-paul-reveres-ride" TargetMode="External"/><Relationship Id="rId12"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15.wav"/><Relationship Id="rId6" Type="http://schemas.openxmlformats.org/officeDocument/2006/relationships/hyperlink" Target="http://www.readworks.org/passages/colonization-revolutionary-war-jamestown" TargetMode="External"/><Relationship Id="rId11" Type="http://schemas.openxmlformats.org/officeDocument/2006/relationships/hyperlink" Target="http://www.readworks.org/passages/us-presidents-george-washington" TargetMode="External"/><Relationship Id="rId5" Type="http://schemas.openxmlformats.org/officeDocument/2006/relationships/hyperlink" Target="http://www.readworks.org/passages/colonization-revolutionary-war-introduction-revolutionary-war" TargetMode="External"/><Relationship Id="rId10" Type="http://schemas.openxmlformats.org/officeDocument/2006/relationships/hyperlink" Target="http://www.readworks.org/passages/colonization-revolutionary-war-valley-forge" TargetMode="External"/><Relationship Id="rId4" Type="http://schemas.openxmlformats.org/officeDocument/2006/relationships/hyperlink" Target="http://www.readworks.org/passages/colonization-revolutionary-war-background-colonies" TargetMode="External"/><Relationship Id="rId9" Type="http://schemas.openxmlformats.org/officeDocument/2006/relationships/hyperlink" Target="http://www.readworks.org/passages/colonization-revolutionary-war-declaration-independence"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audio" Target="../media/audio16.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2.wav"/><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image" Target="../media/image6.jpeg"/><Relationship Id="rId5" Type="http://schemas.openxmlformats.org/officeDocument/2006/relationships/image" Target="../media/image7.jpeg"/><Relationship Id="rId4" Type="http://schemas.openxmlformats.org/officeDocument/2006/relationships/hyperlink" Target="http://www.readwritethink.org/classroom-resources/student-interactives/timeline-30007.ht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notesSlide" Target="../notesSlides/notesSlide7.xml"/><Relationship Id="rId7" Type="http://schemas.openxmlformats.org/officeDocument/2006/relationships/hyperlink" Target="http://www.americanheritage.org/AHEF_National_Elementary_Extraction_08_4_DeclarationofIndependence.pdf" TargetMode="External"/><Relationship Id="rId12"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hyperlink" Target="http://www.teachercreatedmaterials.com/curriculum_files/free/activities/apr2008/10032.pdf" TargetMode="External"/><Relationship Id="rId11" Type="http://schemas.openxmlformats.org/officeDocument/2006/relationships/image" Target="../media/image11.jpeg"/><Relationship Id="rId5" Type="http://schemas.openxmlformats.org/officeDocument/2006/relationships/hyperlink" Target="http://www.ushistory.org/carpentershall/edu/songs.htm" TargetMode="External"/><Relationship Id="rId15" Type="http://schemas.openxmlformats.org/officeDocument/2006/relationships/image" Target="../media/image3.png"/><Relationship Id="rId10" Type="http://schemas.openxmlformats.org/officeDocument/2006/relationships/image" Target="../media/image10.jpeg"/><Relationship Id="rId4" Type="http://schemas.openxmlformats.org/officeDocument/2006/relationships/hyperlink" Target="http://www.rosalindflynn.com/pdf%20files/AmRevolution.pdf" TargetMode="External"/><Relationship Id="rId9" Type="http://schemas.openxmlformats.org/officeDocument/2006/relationships/image" Target="../media/image9.jpeg"/><Relationship Id="rId1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8.xml"/><Relationship Id="rId7" Type="http://schemas.openxmlformats.org/officeDocument/2006/relationships/image" Target="../media/image10.jpeg"/><Relationship Id="rId12"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8.wav"/><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hyperlink" Target="file:///C:\Users\jpastore\Downloads\UniteorDie_ReadersTheater.pdf" TargetMode="Externa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audio" Target="../media/audio9.wav"/><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304800"/>
            <a:ext cx="3581400" cy="1200329"/>
          </a:xfrm>
          <a:prstGeom prst="rect">
            <a:avLst/>
          </a:prstGeom>
          <a:noFill/>
        </p:spPr>
        <p:txBody>
          <a:bodyPr wrap="square" rtlCol="0">
            <a:spAutoFit/>
          </a:bodyPr>
          <a:lstStyle/>
          <a:p>
            <a:pPr algn="r"/>
            <a:r>
              <a:rPr lang="en-US" sz="3600" b="1" dirty="0" smtClean="0"/>
              <a:t>Revolutionaries from the Past</a:t>
            </a:r>
            <a:endParaRPr lang="en-US" sz="3600" b="1" dirty="0"/>
          </a:p>
        </p:txBody>
      </p:sp>
      <p:sp>
        <p:nvSpPr>
          <p:cNvPr id="6" name="TextBox 5"/>
          <p:cNvSpPr txBox="1"/>
          <p:nvPr/>
        </p:nvSpPr>
        <p:spPr>
          <a:xfrm>
            <a:off x="6324600" y="2514600"/>
            <a:ext cx="2057400" cy="400110"/>
          </a:xfrm>
          <a:prstGeom prst="rect">
            <a:avLst/>
          </a:prstGeom>
          <a:noFill/>
        </p:spPr>
        <p:txBody>
          <a:bodyPr wrap="square" rtlCol="0">
            <a:spAutoFit/>
          </a:bodyPr>
          <a:lstStyle/>
          <a:p>
            <a:pPr algn="r"/>
            <a:r>
              <a:rPr lang="en-US" sz="2000" dirty="0" smtClean="0"/>
              <a:t>4</a:t>
            </a:r>
            <a:r>
              <a:rPr lang="en-US" sz="2000" baseline="30000" dirty="0" smtClean="0"/>
              <a:t>th</a:t>
            </a:r>
            <a:r>
              <a:rPr lang="en-US" sz="2000" dirty="0" smtClean="0"/>
              <a:t> Grade Unit 4</a:t>
            </a:r>
            <a:endParaRPr lang="en-US" sz="2000" dirty="0"/>
          </a:p>
        </p:txBody>
      </p:sp>
      <p:sp>
        <p:nvSpPr>
          <p:cNvPr id="10" name="TextBox 9"/>
          <p:cNvSpPr txBox="1"/>
          <p:nvPr/>
        </p:nvSpPr>
        <p:spPr>
          <a:xfrm>
            <a:off x="304800" y="5486400"/>
            <a:ext cx="8382000" cy="923330"/>
          </a:xfrm>
          <a:prstGeom prst="rect">
            <a:avLst/>
          </a:prstGeom>
          <a:noFill/>
        </p:spPr>
        <p:txBody>
          <a:bodyPr wrap="square" rtlCol="0">
            <a:spAutoFit/>
          </a:bodyPr>
          <a:lstStyle/>
          <a:p>
            <a:pPr algn="ctr"/>
            <a:r>
              <a:rPr lang="en-US" b="1" dirty="0" smtClean="0"/>
              <a:t>Planning Team: </a:t>
            </a:r>
            <a:endParaRPr lang="en-US" b="1" dirty="0" smtClean="0"/>
          </a:p>
          <a:p>
            <a:pPr algn="ctr"/>
            <a:r>
              <a:rPr lang="en-US" dirty="0" smtClean="0"/>
              <a:t>Karen </a:t>
            </a:r>
            <a:r>
              <a:rPr lang="en-US" dirty="0" smtClean="0"/>
              <a:t>Maloney, Adria Trombley, Jenifer Pastore, Kelly Wilkinson, </a:t>
            </a:r>
          </a:p>
          <a:p>
            <a:pPr algn="ctr"/>
            <a:r>
              <a:rPr lang="en-US" dirty="0" smtClean="0"/>
              <a:t>Debbie Moore, Megan Fawley</a:t>
            </a:r>
          </a:p>
        </p:txBody>
      </p:sp>
      <p:pic>
        <p:nvPicPr>
          <p:cNvPr id="8" name="Picture 7" descr="4th_4.jpg"/>
          <p:cNvPicPr>
            <a:picLocks noChangeAspect="1"/>
          </p:cNvPicPr>
          <p:nvPr/>
        </p:nvPicPr>
        <p:blipFill>
          <a:blip r:embed="rId4" cstate="print"/>
          <a:stretch>
            <a:fillRect/>
          </a:stretch>
        </p:blipFill>
        <p:spPr>
          <a:xfrm>
            <a:off x="6324600" y="381000"/>
            <a:ext cx="2139462" cy="1940442"/>
          </a:xfrm>
          <a:prstGeom prst="rect">
            <a:avLst/>
          </a:prstGeom>
          <a:ln>
            <a:noFill/>
          </a:ln>
          <a:effectLst>
            <a:outerShdw blurRad="292100" dist="139700" dir="2700000" algn="tl" rotWithShape="0">
              <a:srgbClr val="333333">
                <a:alpha val="65000"/>
              </a:srgbClr>
            </a:outerShdw>
          </a:effectLst>
        </p:spPr>
      </p:pic>
      <p:pic>
        <p:nvPicPr>
          <p:cNvPr id="1026" name="Picture 2" descr="C:\Users\atromble\Downloads\DSC00826.JPG"/>
          <p:cNvPicPr>
            <a:picLocks noChangeAspect="1" noChangeArrowheads="1"/>
          </p:cNvPicPr>
          <p:nvPr/>
        </p:nvPicPr>
        <p:blipFill>
          <a:blip r:embed="rId5" cstate="print"/>
          <a:srcRect l="10294" t="21569" r="16176" b="9804"/>
          <a:stretch>
            <a:fillRect/>
          </a:stretch>
        </p:blipFill>
        <p:spPr bwMode="auto">
          <a:xfrm>
            <a:off x="838200" y="1752600"/>
            <a:ext cx="5105400" cy="3573780"/>
          </a:xfrm>
          <a:prstGeom prst="rect">
            <a:avLst/>
          </a:prstGeom>
          <a:ln>
            <a:noFill/>
          </a:ln>
          <a:effectLst>
            <a:outerShdw blurRad="292100" dist="139700" dir="2700000" algn="tl" rotWithShape="0">
              <a:srgbClr val="333333">
                <a:alpha val="65000"/>
              </a:srgbClr>
            </a:outerShdw>
          </a:effectLst>
        </p:spPr>
      </p:pic>
      <p:pic>
        <p:nvPicPr>
          <p:cNvPr id="9" name="~PP3333.WAV">
            <a:hlinkClick r:id="" action="ppaction://media"/>
          </p:cNvPr>
          <p:cNvPicPr>
            <a:picLocks noRot="1" noChangeAspect="1"/>
          </p:cNvPicPr>
          <p:nvPr>
            <a:wavAudioFile r:embed="rId1" name="~PP3333.WAV"/>
          </p:nvPr>
        </p:nvPicPr>
        <p:blipFill>
          <a:blip r:embed="rId6" cstate="print"/>
          <a:stretch>
            <a:fillRect/>
          </a:stretch>
        </p:blipFill>
        <p:spPr>
          <a:xfrm>
            <a:off x="8716963" y="6430963"/>
            <a:ext cx="304800" cy="304800"/>
          </a:xfrm>
          <a:prstGeom prst="rect">
            <a:avLst/>
          </a:prstGeom>
        </p:spPr>
      </p:pic>
    </p:spTree>
  </p:cSld>
  <p:clrMapOvr>
    <a:masterClrMapping/>
  </p:clrMapOvr>
  <p:transition advTm="113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152400"/>
          <a:ext cx="8839200" cy="6507480"/>
        </p:xfrm>
        <a:graphic>
          <a:graphicData uri="http://schemas.openxmlformats.org/drawingml/2006/table">
            <a:tbl>
              <a:tblPr firstRow="1" bandRow="1">
                <a:tableStyleId>{5C22544A-7EE6-4342-B048-85BDC9FD1C3A}</a:tableStyleId>
              </a:tblPr>
              <a:tblGrid>
                <a:gridCol w="685800"/>
                <a:gridCol w="4648200"/>
                <a:gridCol w="1314956"/>
                <a:gridCol w="2190244"/>
              </a:tblGrid>
              <a:tr h="597305">
                <a:tc>
                  <a:txBody>
                    <a:bodyPr/>
                    <a:lstStyle/>
                    <a:p>
                      <a:r>
                        <a:rPr lang="en-US" sz="1600" dirty="0" smtClean="0"/>
                        <a:t>Week</a:t>
                      </a:r>
                      <a:endParaRPr lang="en-US" sz="1600" dirty="0"/>
                    </a:p>
                  </a:txBody>
                  <a:tcPr/>
                </a:tc>
                <a:tc>
                  <a:txBody>
                    <a:bodyPr/>
                    <a:lstStyle/>
                    <a:p>
                      <a:r>
                        <a:rPr lang="en-US" sz="1600" dirty="0" smtClean="0"/>
                        <a:t>ELA Standards</a:t>
                      </a:r>
                      <a:endParaRPr lang="en-US" sz="1600" dirty="0"/>
                    </a:p>
                  </a:txBody>
                  <a:tcPr/>
                </a:tc>
                <a:tc>
                  <a:txBody>
                    <a:bodyPr/>
                    <a:lstStyle/>
                    <a:p>
                      <a:r>
                        <a:rPr lang="en-US" sz="1600" dirty="0" smtClean="0"/>
                        <a:t>S.S Standards</a:t>
                      </a:r>
                      <a:endParaRPr lang="en-US" sz="1600" dirty="0"/>
                    </a:p>
                  </a:txBody>
                  <a:tcPr/>
                </a:tc>
                <a:tc>
                  <a:txBody>
                    <a:bodyPr/>
                    <a:lstStyle/>
                    <a:p>
                      <a:r>
                        <a:rPr lang="en-US" sz="1600" dirty="0" smtClean="0"/>
                        <a:t>Resources</a:t>
                      </a:r>
                      <a:r>
                        <a:rPr lang="en-US" sz="1600" baseline="0" dirty="0" smtClean="0"/>
                        <a:t> and Suggested Instruction</a:t>
                      </a:r>
                      <a:endParaRPr lang="en-US" sz="1600" dirty="0"/>
                    </a:p>
                  </a:txBody>
                  <a:tcPr/>
                </a:tc>
              </a:tr>
              <a:tr h="5910175">
                <a:tc>
                  <a:txBody>
                    <a:bodyPr/>
                    <a:lstStyle/>
                    <a:p>
                      <a:r>
                        <a:rPr lang="en-US" dirty="0" smtClean="0"/>
                        <a:t>6</a:t>
                      </a:r>
                      <a:endParaRPr lang="en-US" dirty="0"/>
                    </a:p>
                  </a:txBody>
                  <a:tcPr/>
                </a:tc>
                <a:tc>
                  <a:txBody>
                    <a:bodyPr/>
                    <a:lstStyle/>
                    <a:p>
                      <a:endParaRPr lang="en-US" sz="1600" baseline="0" dirty="0" smtClean="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c>
                  <a:txBody>
                    <a:bodyPr/>
                    <a:lstStyle/>
                    <a:p>
                      <a:endParaRPr lang="en-US" dirty="0"/>
                    </a:p>
                  </a:txBody>
                  <a:tcPr/>
                </a:tc>
              </a:tr>
            </a:tbl>
          </a:graphicData>
        </a:graphic>
      </p:graphicFrame>
      <p:sp>
        <p:nvSpPr>
          <p:cNvPr id="4" name="Rectangle 3"/>
          <p:cNvSpPr/>
          <p:nvPr/>
        </p:nvSpPr>
        <p:spPr>
          <a:xfrm>
            <a:off x="838200" y="838200"/>
            <a:ext cx="4572000" cy="4247317"/>
          </a:xfrm>
          <a:prstGeom prst="rect">
            <a:avLst/>
          </a:prstGeom>
        </p:spPr>
        <p:txBody>
          <a:bodyPr>
            <a:spAutoFit/>
          </a:bodyPr>
          <a:lstStyle/>
          <a:p>
            <a:r>
              <a:rPr lang="en-US" dirty="0" smtClean="0"/>
              <a:t>(RL. 4.3) Describe in depth a character, setting, or event in a story or drama, drawing on specific details in the text. </a:t>
            </a:r>
          </a:p>
          <a:p>
            <a:r>
              <a:rPr lang="en-US" dirty="0" smtClean="0"/>
              <a:t>(RL.4.6) Compare and contrast the point of view from which different stories are narrated. </a:t>
            </a:r>
          </a:p>
          <a:p>
            <a:pPr>
              <a:defRPr/>
            </a:pPr>
            <a:r>
              <a:rPr lang="en-US" dirty="0" smtClean="0"/>
              <a:t>(W.4.1a) Introduce a topic or text clearly, state an opinion and create an organizational structure in which related ideas are grouped to support the writer’s purpose. </a:t>
            </a:r>
          </a:p>
          <a:p>
            <a:pPr>
              <a:defRPr/>
            </a:pPr>
            <a:r>
              <a:rPr lang="en-US" dirty="0" smtClean="0"/>
              <a:t>(W.4.1b)Provide reasons that are supported by facts and details. </a:t>
            </a:r>
          </a:p>
          <a:p>
            <a:pPr>
              <a:defRPr/>
            </a:pPr>
            <a:r>
              <a:rPr lang="en-US" dirty="0" smtClean="0"/>
              <a:t>(W.4.1c) Link opinions and reasons using words and phrases. </a:t>
            </a:r>
          </a:p>
          <a:p>
            <a:pPr>
              <a:defRPr/>
            </a:pPr>
            <a:r>
              <a:rPr lang="en-US" dirty="0" smtClean="0"/>
              <a:t>(W.4.1d)Provide a concluding statement or section related to the opinion presented. </a:t>
            </a:r>
          </a:p>
        </p:txBody>
      </p:sp>
      <p:pic>
        <p:nvPicPr>
          <p:cNvPr id="6" name="Picture 8" descr="http://i43.tower.com/images/mm101212768/george-washingtons-socks-elvira-woodruff-paperback-cover-art.jpg"/>
          <p:cNvPicPr>
            <a:picLocks noChangeAspect="1" noChangeArrowheads="1"/>
          </p:cNvPicPr>
          <p:nvPr/>
        </p:nvPicPr>
        <p:blipFill>
          <a:blip r:embed="rId4" cstate="print"/>
          <a:srcRect/>
          <a:stretch>
            <a:fillRect/>
          </a:stretch>
        </p:blipFill>
        <p:spPr bwMode="auto">
          <a:xfrm>
            <a:off x="7086600" y="1066800"/>
            <a:ext cx="671413" cy="960121"/>
          </a:xfrm>
          <a:prstGeom prst="rect">
            <a:avLst/>
          </a:prstGeom>
          <a:noFill/>
          <a:ln>
            <a:solidFill>
              <a:schemeClr val="accent1"/>
            </a:solidFill>
          </a:ln>
        </p:spPr>
      </p:pic>
      <p:sp>
        <p:nvSpPr>
          <p:cNvPr id="7" name="Text Box 2"/>
          <p:cNvSpPr txBox="1">
            <a:spLocks noChangeArrowheads="1"/>
          </p:cNvSpPr>
          <p:nvPr/>
        </p:nvSpPr>
        <p:spPr bwMode="auto">
          <a:xfrm>
            <a:off x="7848600" y="1600200"/>
            <a:ext cx="790575"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29 copies</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ext Box 2"/>
          <p:cNvSpPr txBox="1">
            <a:spLocks noChangeArrowheads="1"/>
          </p:cNvSpPr>
          <p:nvPr/>
        </p:nvSpPr>
        <p:spPr bwMode="auto">
          <a:xfrm>
            <a:off x="7848600" y="1828800"/>
            <a:ext cx="790575"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100" b="1" dirty="0" smtClean="0">
                <a:latin typeface="Calibri" pitchFamily="34" charset="0"/>
              </a:rPr>
              <a:t>3</a:t>
            </a:r>
            <a:r>
              <a:rPr lang="en-US" sz="1100" b="1" baseline="30000" dirty="0" smtClean="0">
                <a:latin typeface="Calibri" pitchFamily="34" charset="0"/>
              </a:rPr>
              <a:t>rd</a:t>
            </a:r>
            <a:r>
              <a:rPr lang="en-US" sz="1100" b="1" dirty="0" smtClean="0">
                <a:latin typeface="Calibri" pitchFamily="34" charset="0"/>
              </a:rPr>
              <a:t> person</a:t>
            </a:r>
            <a:endParaRPr kumimoji="0" lang="en-US" sz="1800" b="0" i="0" u="none" strike="noStrike" cap="none" normalizeH="0" baseline="0" dirty="0" smtClean="0">
              <a:ln>
                <a:noFill/>
              </a:ln>
              <a:solidFill>
                <a:schemeClr val="tx1"/>
              </a:solidFill>
              <a:effectLst/>
              <a:latin typeface="Arial" pitchFamily="34" charset="0"/>
            </a:endParaRPr>
          </a:p>
        </p:txBody>
      </p:sp>
      <p:pic>
        <p:nvPicPr>
          <p:cNvPr id="9" name="Picture 2" descr="http://media-cache-ak0.pinimg.com/736x/76/9a/cc/769accb98ad2dbe187a9104a05790a2c.jpg"/>
          <p:cNvPicPr>
            <a:picLocks noChangeAspect="1" noChangeArrowheads="1"/>
          </p:cNvPicPr>
          <p:nvPr/>
        </p:nvPicPr>
        <p:blipFill>
          <a:blip r:embed="rId5" cstate="print"/>
          <a:srcRect/>
          <a:stretch>
            <a:fillRect/>
          </a:stretch>
        </p:blipFill>
        <p:spPr bwMode="auto">
          <a:xfrm>
            <a:off x="6858000" y="2514600"/>
            <a:ext cx="914248" cy="1117662"/>
          </a:xfrm>
          <a:prstGeom prst="rect">
            <a:avLst/>
          </a:prstGeom>
          <a:noFill/>
          <a:ln>
            <a:solidFill>
              <a:schemeClr val="accent1"/>
            </a:solidFill>
          </a:ln>
        </p:spPr>
      </p:pic>
      <p:sp>
        <p:nvSpPr>
          <p:cNvPr id="10" name="Text Box 2"/>
          <p:cNvSpPr txBox="1">
            <a:spLocks noChangeArrowheads="1"/>
          </p:cNvSpPr>
          <p:nvPr/>
        </p:nvSpPr>
        <p:spPr bwMode="auto">
          <a:xfrm>
            <a:off x="7848600" y="2743200"/>
            <a:ext cx="790575"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100" b="1" dirty="0" smtClean="0">
                <a:latin typeface="Calibri" pitchFamily="34" charset="0"/>
              </a:rPr>
              <a:t>1</a:t>
            </a:r>
            <a:r>
              <a:rPr lang="en-US" sz="1100" b="1" baseline="30000" dirty="0" smtClean="0">
                <a:latin typeface="Calibri" pitchFamily="34" charset="0"/>
              </a:rPr>
              <a:t>st</a:t>
            </a:r>
            <a:r>
              <a:rPr lang="en-US" sz="1100" b="1" dirty="0" smtClean="0">
                <a:latin typeface="Calibri" pitchFamily="34" charset="0"/>
              </a:rPr>
              <a:t> person</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1" name="~PP3136.WAV">
            <a:hlinkClick r:id="" action="ppaction://media"/>
          </p:cNvPr>
          <p:cNvPicPr>
            <a:picLocks noRot="1" noChangeAspect="1"/>
          </p:cNvPicPr>
          <p:nvPr>
            <a:wavAudioFile r:embed="rId1" name="~PP3136.WAV"/>
          </p:nvPr>
        </p:nvPicPr>
        <p:blipFill>
          <a:blip r:embed="rId6" cstate="print"/>
          <a:stretch>
            <a:fillRect/>
          </a:stretch>
        </p:blipFill>
        <p:spPr>
          <a:xfrm>
            <a:off x="8716963" y="6430963"/>
            <a:ext cx="304800" cy="304800"/>
          </a:xfrm>
          <a:prstGeom prst="rect">
            <a:avLst/>
          </a:prstGeom>
        </p:spPr>
      </p:pic>
    </p:spTree>
  </p:cSld>
  <p:clrMapOvr>
    <a:masterClrMapping/>
  </p:clrMapOvr>
  <p:transition advTm="222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98120"/>
          <a:ext cx="8839200" cy="6632345"/>
        </p:xfrm>
        <a:graphic>
          <a:graphicData uri="http://schemas.openxmlformats.org/drawingml/2006/table">
            <a:tbl>
              <a:tblPr firstRow="1" bandRow="1">
                <a:tableStyleId>{5C22544A-7EE6-4342-B048-85BDC9FD1C3A}</a:tableStyleId>
              </a:tblPr>
              <a:tblGrid>
                <a:gridCol w="685800"/>
                <a:gridCol w="3657600"/>
                <a:gridCol w="2057400"/>
                <a:gridCol w="2438400"/>
              </a:tblGrid>
              <a:tr h="597305">
                <a:tc>
                  <a:txBody>
                    <a:bodyPr/>
                    <a:lstStyle/>
                    <a:p>
                      <a:r>
                        <a:rPr lang="en-US" sz="1600" dirty="0" smtClean="0"/>
                        <a:t>Week</a:t>
                      </a:r>
                      <a:endParaRPr lang="en-US" sz="1600" dirty="0"/>
                    </a:p>
                  </a:txBody>
                  <a:tcPr/>
                </a:tc>
                <a:tc>
                  <a:txBody>
                    <a:bodyPr/>
                    <a:lstStyle/>
                    <a:p>
                      <a:r>
                        <a:rPr lang="en-US" sz="1600" dirty="0" smtClean="0"/>
                        <a:t>ELA Standards</a:t>
                      </a:r>
                      <a:endParaRPr lang="en-US" sz="1600" dirty="0"/>
                    </a:p>
                  </a:txBody>
                  <a:tcPr/>
                </a:tc>
                <a:tc>
                  <a:txBody>
                    <a:bodyPr/>
                    <a:lstStyle/>
                    <a:p>
                      <a:r>
                        <a:rPr lang="en-US" sz="1600" dirty="0" smtClean="0"/>
                        <a:t>Science</a:t>
                      </a:r>
                      <a:r>
                        <a:rPr lang="en-US" sz="1600" baseline="0" dirty="0" smtClean="0"/>
                        <a:t> </a:t>
                      </a:r>
                      <a:r>
                        <a:rPr lang="en-US" sz="1600" dirty="0" smtClean="0"/>
                        <a:t>Standards</a:t>
                      </a:r>
                      <a:endParaRPr lang="en-US" sz="1600" dirty="0"/>
                    </a:p>
                  </a:txBody>
                  <a:tcPr/>
                </a:tc>
                <a:tc>
                  <a:txBody>
                    <a:bodyPr/>
                    <a:lstStyle/>
                    <a:p>
                      <a:r>
                        <a:rPr lang="en-US" sz="1600" dirty="0" smtClean="0"/>
                        <a:t>Resources</a:t>
                      </a:r>
                      <a:r>
                        <a:rPr lang="en-US" sz="1600" baseline="0" dirty="0" smtClean="0"/>
                        <a:t> and Suggested Instruction</a:t>
                      </a:r>
                      <a:endParaRPr lang="en-US" sz="1600" dirty="0"/>
                    </a:p>
                  </a:txBody>
                  <a:tcPr/>
                </a:tc>
              </a:tr>
              <a:tr h="5910175">
                <a:tc>
                  <a:txBody>
                    <a:bodyPr/>
                    <a:lstStyle/>
                    <a:p>
                      <a:r>
                        <a:rPr lang="en-US" dirty="0" smtClean="0"/>
                        <a:t>7</a:t>
                      </a:r>
                      <a:endParaRPr lang="en-US" dirty="0"/>
                    </a:p>
                  </a:txBody>
                  <a:tcPr/>
                </a:tc>
                <a:tc>
                  <a:txBody>
                    <a:bodyPr/>
                    <a:lstStyle/>
                    <a:p>
                      <a:r>
                        <a:rPr lang="en-US" sz="1600" dirty="0" smtClean="0"/>
                        <a:t>(RI.4.3) Explain events in a historical text, including what happened and why. </a:t>
                      </a:r>
                    </a:p>
                    <a:p>
                      <a:r>
                        <a:rPr lang="en-US" sz="1600" dirty="0" smtClean="0"/>
                        <a:t>(RI.4.5)Describe the overall structure. (Problem/Solution)</a:t>
                      </a:r>
                    </a:p>
                    <a:p>
                      <a:r>
                        <a:rPr lang="en-US" sz="1600" dirty="0" smtClean="0"/>
                        <a:t>(RI.4.7) Interpret information presented visually</a:t>
                      </a:r>
                      <a:r>
                        <a:rPr lang="en-US" sz="1600" baseline="0" dirty="0" smtClean="0"/>
                        <a:t> and orally. (Brain Pop)</a:t>
                      </a:r>
                      <a:endParaRPr lang="en-US" sz="1600" dirty="0" smtClean="0"/>
                    </a:p>
                    <a:p>
                      <a:r>
                        <a:rPr lang="en-US" sz="1600" dirty="0" smtClean="0"/>
                        <a:t>(RI.4.9)</a:t>
                      </a:r>
                      <a:r>
                        <a:rPr lang="en-US" sz="1600" baseline="0" dirty="0" smtClean="0"/>
                        <a:t> Integrate information from two texts on the same topic.</a:t>
                      </a:r>
                    </a:p>
                    <a:p>
                      <a:endParaRPr lang="en-US" dirty="0" smtClean="0"/>
                    </a:p>
                    <a:p>
                      <a:r>
                        <a:rPr lang="en-US" sz="1600" dirty="0" smtClean="0"/>
                        <a:t>W.4.1 Write opinion pieces</a:t>
                      </a:r>
                      <a:r>
                        <a:rPr lang="en-US" sz="1600" baseline="0" dirty="0" smtClean="0"/>
                        <a:t> on topics or texts, supporting a point of view with reasons.</a:t>
                      </a:r>
                    </a:p>
                    <a:p>
                      <a:pPr marL="342900" indent="-342900">
                        <a:buAutoNum type="alphaLcPeriod"/>
                      </a:pPr>
                      <a:r>
                        <a:rPr lang="en-US" sz="1600" baseline="0" dirty="0" smtClean="0"/>
                        <a:t>State and opinion</a:t>
                      </a:r>
                    </a:p>
                    <a:p>
                      <a:pPr marL="342900" indent="-342900">
                        <a:buAutoNum type="alphaLcPeriod"/>
                      </a:pPr>
                      <a:r>
                        <a:rPr lang="en-US" sz="1600" baseline="0" dirty="0" smtClean="0"/>
                        <a:t>Provide reasons that are supported by facts</a:t>
                      </a:r>
                    </a:p>
                    <a:p>
                      <a:pPr marL="342900" indent="-342900">
                        <a:buAutoNum type="alphaLcPeriod"/>
                      </a:pPr>
                      <a:r>
                        <a:rPr lang="en-US" sz="1600" baseline="0" dirty="0" smtClean="0"/>
                        <a:t>Link opinion and reasons using words and phrases</a:t>
                      </a:r>
                    </a:p>
                    <a:p>
                      <a:pPr marL="342900" indent="-342900">
                        <a:buAutoNum type="alphaLcPeriod"/>
                      </a:pPr>
                      <a:r>
                        <a:rPr lang="en-US" sz="1600" baseline="0" dirty="0" smtClean="0"/>
                        <a:t>Provide a concluding statement or section related to the opinion presented. </a:t>
                      </a:r>
                      <a:endParaRPr lang="en-US" sz="1600" dirty="0" smtClean="0"/>
                    </a:p>
                    <a:p>
                      <a:endParaRPr lang="en-US" dirty="0" smtClean="0"/>
                    </a:p>
                  </a:txBody>
                  <a:tcPr/>
                </a:tc>
                <a:tc>
                  <a:txBody>
                    <a:bodyPr/>
                    <a:lstStyle/>
                    <a:p>
                      <a:r>
                        <a:rPr lang="en-US" i="1" baseline="0" dirty="0" smtClean="0"/>
                        <a:t> </a:t>
                      </a:r>
                      <a:r>
                        <a:rPr lang="en-US" sz="1400" i="1" baseline="0" dirty="0" smtClean="0"/>
                        <a:t>*If you have not taught the 2</a:t>
                      </a:r>
                      <a:r>
                        <a:rPr lang="en-US" sz="1400" i="1" baseline="30000" dirty="0" smtClean="0"/>
                        <a:t>nd</a:t>
                      </a:r>
                      <a:r>
                        <a:rPr lang="en-US" sz="1400" i="1" baseline="0" dirty="0" smtClean="0"/>
                        <a:t> quarter standards on electricity, this would be a great place to do that. </a:t>
                      </a:r>
                    </a:p>
                    <a:p>
                      <a:endParaRPr lang="en-US" sz="1400" baseline="0" dirty="0" smtClean="0"/>
                    </a:p>
                    <a:p>
                      <a:r>
                        <a:rPr lang="en-US" sz="1600" dirty="0" smtClean="0"/>
                        <a:t>(PS.7.4.2) Classify electrical conductors and electrical insulators.</a:t>
                      </a:r>
                    </a:p>
                    <a:p>
                      <a:endParaRPr lang="en-US" sz="1600" dirty="0" smtClean="0"/>
                    </a:p>
                    <a:p>
                      <a:r>
                        <a:rPr lang="en-US" sz="1600" dirty="0" smtClean="0"/>
                        <a:t>(PS.7.4.3) Construct simple circuits from circuit diagrams.</a:t>
                      </a:r>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c>
                  <a:txBody>
                    <a:bodyPr/>
                    <a:lstStyle/>
                    <a:p>
                      <a:r>
                        <a:rPr lang="en-US" dirty="0" smtClean="0"/>
                        <a:t>Brain</a:t>
                      </a:r>
                      <a:r>
                        <a:rPr lang="en-US" baseline="0" dirty="0" smtClean="0"/>
                        <a:t> Pop</a:t>
                      </a:r>
                    </a:p>
                    <a:p>
                      <a:r>
                        <a:rPr lang="en-US" sz="1600" b="0" i="0" kern="1200" dirty="0" smtClean="0">
                          <a:solidFill>
                            <a:schemeClr val="dk1"/>
                          </a:solidFill>
                          <a:latin typeface="+mn-lt"/>
                          <a:ea typeface="+mn-ea"/>
                          <a:cs typeface="+mn-cs"/>
                          <a:hlinkClick r:id="rId4"/>
                        </a:rPr>
                        <a:t>http://www.brainpop.com/science/energy/benjaminfranklin/preview.weml</a:t>
                      </a:r>
                      <a:endParaRPr lang="en-US" sz="1600" b="0" i="0" kern="1200" dirty="0" smtClean="0">
                        <a:solidFill>
                          <a:schemeClr val="dk1"/>
                        </a:solidFill>
                        <a:latin typeface="+mn-lt"/>
                        <a:ea typeface="+mn-ea"/>
                        <a:cs typeface="+mn-cs"/>
                      </a:endParaRPr>
                    </a:p>
                    <a:p>
                      <a:endParaRPr lang="en-US" sz="1600" b="0" i="0" kern="1200" dirty="0" smtClean="0">
                        <a:solidFill>
                          <a:schemeClr val="dk1"/>
                        </a:solidFill>
                        <a:latin typeface="+mn-lt"/>
                        <a:ea typeface="+mn-ea"/>
                        <a:cs typeface="+mn-cs"/>
                        <a:hlinkClick r:id="rId5"/>
                      </a:endParaRPr>
                    </a:p>
                    <a:p>
                      <a:r>
                        <a:rPr lang="en-US" sz="1800" b="0" i="0" kern="1200" dirty="0" smtClean="0">
                          <a:solidFill>
                            <a:schemeClr val="dk1"/>
                          </a:solidFill>
                          <a:latin typeface="+mn-lt"/>
                          <a:ea typeface="+mn-ea"/>
                          <a:cs typeface="+mn-cs"/>
                          <a:hlinkClick r:id="rId5"/>
                        </a:rPr>
                        <a:t>http://www.readworks.org/passages/benjamin-franklin-ultimate-solution-creator</a:t>
                      </a:r>
                      <a:r>
                        <a:rPr lang="en-US" dirty="0" smtClean="0"/>
                        <a:t/>
                      </a:r>
                      <a:br>
                        <a:rPr lang="en-US" dirty="0" smtClean="0"/>
                      </a:br>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smtClean="0"/>
                    </a:p>
                    <a:p>
                      <a:endParaRPr lang="en-US" sz="1600" u="none" dirty="0" smtClean="0">
                        <a:solidFill>
                          <a:srgbClr val="002060"/>
                        </a:solidFill>
                      </a:endParaRPr>
                    </a:p>
                    <a:p>
                      <a:r>
                        <a:rPr lang="en-US" sz="1600" u="none" dirty="0" smtClean="0">
                          <a:solidFill>
                            <a:srgbClr val="002060"/>
                          </a:solidFill>
                        </a:rPr>
                        <a:t>There is a </a:t>
                      </a:r>
                      <a:r>
                        <a:rPr lang="en-US" sz="1600" u="none" dirty="0" smtClean="0">
                          <a:solidFill>
                            <a:srgbClr val="00B050"/>
                          </a:solidFill>
                        </a:rPr>
                        <a:t>STEM</a:t>
                      </a:r>
                      <a:r>
                        <a:rPr lang="en-US" sz="1600" u="none" dirty="0" smtClean="0">
                          <a:solidFill>
                            <a:srgbClr val="002060"/>
                          </a:solidFill>
                        </a:rPr>
                        <a:t> project that goes along with</a:t>
                      </a:r>
                      <a:r>
                        <a:rPr lang="en-US" sz="1600" u="none" baseline="0" dirty="0" smtClean="0">
                          <a:solidFill>
                            <a:srgbClr val="002060"/>
                          </a:solidFill>
                        </a:rPr>
                        <a:t> this book. </a:t>
                      </a:r>
                      <a:endParaRPr lang="en-US" sz="1600" u="none" dirty="0" smtClean="0">
                        <a:solidFill>
                          <a:srgbClr val="002060"/>
                        </a:solidFill>
                      </a:endParaRPr>
                    </a:p>
                    <a:p>
                      <a:endParaRPr lang="en-US" sz="1600" u="sng" dirty="0" smtClean="0"/>
                    </a:p>
                    <a:p>
                      <a:r>
                        <a:rPr lang="en-US" sz="1600" u="sng" dirty="0" smtClean="0"/>
                        <a:t>Writing Prompt</a:t>
                      </a:r>
                    </a:p>
                    <a:p>
                      <a:r>
                        <a:rPr lang="en-US" sz="1600" dirty="0" smtClean="0"/>
                        <a:t>What makes a person revolutionary? </a:t>
                      </a:r>
                      <a:endParaRPr lang="en-US" sz="1600" dirty="0"/>
                    </a:p>
                  </a:txBody>
                  <a:tcPr/>
                </a:tc>
              </a:tr>
            </a:tbl>
          </a:graphicData>
        </a:graphic>
      </p:graphicFrame>
      <p:pic>
        <p:nvPicPr>
          <p:cNvPr id="3" name="Picture 12" descr="http://www.rosalynschanzer.com/images/BookCovers/15_HowBenFranklinStoletheLightning.jpg"/>
          <p:cNvPicPr>
            <a:picLocks noChangeAspect="1" noChangeArrowheads="1"/>
          </p:cNvPicPr>
          <p:nvPr/>
        </p:nvPicPr>
        <p:blipFill>
          <a:blip r:embed="rId6" cstate="print"/>
          <a:srcRect/>
          <a:stretch>
            <a:fillRect/>
          </a:stretch>
        </p:blipFill>
        <p:spPr bwMode="auto">
          <a:xfrm>
            <a:off x="7848600" y="3276600"/>
            <a:ext cx="821436" cy="1007897"/>
          </a:xfrm>
          <a:prstGeom prst="rect">
            <a:avLst/>
          </a:prstGeom>
          <a:noFill/>
          <a:ln>
            <a:solidFill>
              <a:schemeClr val="accent1"/>
            </a:solidFill>
          </a:ln>
        </p:spPr>
      </p:pic>
      <p:pic>
        <p:nvPicPr>
          <p:cNvPr id="4" name="Picture 14" descr="http://tch347fall0904maryr.wikispaces.com/file/view/now_and_ben.jpg/93130102/now_and_ben.jpg"/>
          <p:cNvPicPr>
            <a:picLocks noChangeAspect="1" noChangeArrowheads="1"/>
          </p:cNvPicPr>
          <p:nvPr/>
        </p:nvPicPr>
        <p:blipFill>
          <a:blip r:embed="rId7" cstate="print"/>
          <a:srcRect/>
          <a:stretch>
            <a:fillRect/>
          </a:stretch>
        </p:blipFill>
        <p:spPr bwMode="auto">
          <a:xfrm>
            <a:off x="6705600" y="3505200"/>
            <a:ext cx="953719" cy="1066800"/>
          </a:xfrm>
          <a:prstGeom prst="rect">
            <a:avLst/>
          </a:prstGeom>
          <a:noFill/>
        </p:spPr>
      </p:pic>
      <p:cxnSp>
        <p:nvCxnSpPr>
          <p:cNvPr id="14" name="Curved Connector 13"/>
          <p:cNvCxnSpPr/>
          <p:nvPr/>
        </p:nvCxnSpPr>
        <p:spPr>
          <a:xfrm rot="16200000" flipH="1">
            <a:off x="7505700" y="4229100"/>
            <a:ext cx="609600" cy="381000"/>
          </a:xfrm>
          <a:prstGeom prst="curvedConnector3">
            <a:avLst>
              <a:gd name="adj1" fmla="val 50000"/>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 name="~PP1059.WAV">
            <a:hlinkClick r:id="" action="ppaction://media"/>
          </p:cNvPr>
          <p:cNvPicPr>
            <a:picLocks noRot="1" noChangeAspect="1"/>
          </p:cNvPicPr>
          <p:nvPr>
            <a:wavAudioFile r:embed="rId1" name="~PP1059.WAV"/>
          </p:nvPr>
        </p:nvPicPr>
        <p:blipFill>
          <a:blip r:embed="rId8" cstate="print"/>
          <a:stretch>
            <a:fillRect/>
          </a:stretch>
        </p:blipFill>
        <p:spPr>
          <a:xfrm>
            <a:off x="8716963" y="6430963"/>
            <a:ext cx="304800" cy="304800"/>
          </a:xfrm>
          <a:prstGeom prst="rect">
            <a:avLst/>
          </a:prstGeom>
        </p:spPr>
      </p:pic>
    </p:spTree>
  </p:cSld>
  <p:clrMapOvr>
    <a:masterClrMapping/>
  </p:clrMapOvr>
  <p:transition advTm="428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52400"/>
          <a:ext cx="8839200" cy="6507480"/>
        </p:xfrm>
        <a:graphic>
          <a:graphicData uri="http://schemas.openxmlformats.org/drawingml/2006/table">
            <a:tbl>
              <a:tblPr firstRow="1" bandRow="1">
                <a:tableStyleId>{5C22544A-7EE6-4342-B048-85BDC9FD1C3A}</a:tableStyleId>
              </a:tblPr>
              <a:tblGrid>
                <a:gridCol w="685800"/>
                <a:gridCol w="4648200"/>
                <a:gridCol w="1314956"/>
                <a:gridCol w="2190244"/>
              </a:tblGrid>
              <a:tr h="597305">
                <a:tc>
                  <a:txBody>
                    <a:bodyPr/>
                    <a:lstStyle/>
                    <a:p>
                      <a:r>
                        <a:rPr lang="en-US" sz="1600" dirty="0" smtClean="0"/>
                        <a:t>Week</a:t>
                      </a:r>
                      <a:endParaRPr lang="en-US" sz="1600" dirty="0"/>
                    </a:p>
                  </a:txBody>
                  <a:tcPr/>
                </a:tc>
                <a:tc>
                  <a:txBody>
                    <a:bodyPr/>
                    <a:lstStyle/>
                    <a:p>
                      <a:r>
                        <a:rPr lang="en-US" sz="1600" dirty="0" smtClean="0"/>
                        <a:t>ELA Standards</a:t>
                      </a:r>
                      <a:endParaRPr lang="en-US" sz="1600" dirty="0"/>
                    </a:p>
                  </a:txBody>
                  <a:tcPr/>
                </a:tc>
                <a:tc>
                  <a:txBody>
                    <a:bodyPr/>
                    <a:lstStyle/>
                    <a:p>
                      <a:r>
                        <a:rPr lang="en-US" sz="1600" dirty="0" smtClean="0"/>
                        <a:t>S.S Standards</a:t>
                      </a:r>
                      <a:endParaRPr lang="en-US" sz="1600" dirty="0"/>
                    </a:p>
                  </a:txBody>
                  <a:tcPr/>
                </a:tc>
                <a:tc>
                  <a:txBody>
                    <a:bodyPr/>
                    <a:lstStyle/>
                    <a:p>
                      <a:r>
                        <a:rPr lang="en-US" sz="1600" dirty="0" smtClean="0"/>
                        <a:t>Resources</a:t>
                      </a:r>
                      <a:r>
                        <a:rPr lang="en-US" sz="1600" baseline="0" dirty="0" smtClean="0"/>
                        <a:t> and Suggested Instruction</a:t>
                      </a:r>
                      <a:endParaRPr lang="en-US" sz="1600" dirty="0"/>
                    </a:p>
                  </a:txBody>
                  <a:tcPr/>
                </a:tc>
              </a:tr>
              <a:tr h="5910175">
                <a:tc>
                  <a:txBody>
                    <a:bodyPr/>
                    <a:lstStyle/>
                    <a:p>
                      <a:r>
                        <a:rPr lang="en-US" dirty="0" smtClean="0"/>
                        <a:t>8</a:t>
                      </a:r>
                      <a:endParaRPr lang="en-US" dirty="0"/>
                    </a:p>
                  </a:txBody>
                  <a:tcPr/>
                </a:tc>
                <a:tc>
                  <a:txBody>
                    <a:bodyPr/>
                    <a:lstStyle/>
                    <a:p>
                      <a:r>
                        <a:rPr lang="en-US" sz="1600" dirty="0" smtClean="0"/>
                        <a:t>W.4.1 Write opinion pieces</a:t>
                      </a:r>
                      <a:r>
                        <a:rPr lang="en-US" sz="1600" baseline="0" dirty="0" smtClean="0"/>
                        <a:t> on topics or texts, supporting a point of view with reasons.</a:t>
                      </a:r>
                    </a:p>
                    <a:p>
                      <a:pPr marL="342900" indent="-342900">
                        <a:buAutoNum type="alphaLcPeriod"/>
                      </a:pPr>
                      <a:r>
                        <a:rPr lang="en-US" sz="1600" baseline="0" dirty="0" smtClean="0"/>
                        <a:t>State and opinion</a:t>
                      </a:r>
                    </a:p>
                    <a:p>
                      <a:pPr marL="342900" indent="-342900">
                        <a:buAutoNum type="alphaLcPeriod"/>
                      </a:pPr>
                      <a:r>
                        <a:rPr lang="en-US" sz="1600" baseline="0" dirty="0" smtClean="0"/>
                        <a:t>Provide reasons that are supported by facts</a:t>
                      </a:r>
                    </a:p>
                    <a:p>
                      <a:pPr marL="342900" indent="-342900">
                        <a:buAutoNum type="alphaLcPeriod"/>
                      </a:pPr>
                      <a:r>
                        <a:rPr lang="en-US" sz="1600" baseline="0" dirty="0" smtClean="0"/>
                        <a:t>Link opinion and reasons using words and phrases</a:t>
                      </a:r>
                    </a:p>
                    <a:p>
                      <a:pPr marL="342900" indent="-342900">
                        <a:buAutoNum type="alphaLcPeriod"/>
                      </a:pPr>
                      <a:r>
                        <a:rPr lang="en-US" sz="1600" baseline="0" dirty="0" smtClean="0"/>
                        <a:t>Provide a concluding statement or section related to the opinion presented.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sng"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baseline="0" dirty="0" smtClean="0">
                          <a:solidFill>
                            <a:schemeClr val="tx1"/>
                          </a:solidFill>
                        </a:rPr>
                        <a:t>With Timeline Project Make sure it is complete and scored.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(L.4.3c)Differentiate between contexts that call for formal English.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(SL.4.2) Paraphrase portions of a text read aloud or information presented in diverse formats.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(SL.4.3) Identify the reasons and evidence a speaker provides to support particular points.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(SL.4.4) Report on a topic in an organized manner, using appropriate facts and relevant, descriptive details to support the main idea; speak clearly at an understandable pace.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(SL.4.5) Add audio recordings and visual displays to presentations.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(SL.4.6) Differentiate between  contexts that call for formal English and situations where informal discourse is appropriate; use formal English when appropriate to task and situation. </a:t>
                      </a:r>
                    </a:p>
                    <a:p>
                      <a:endParaRPr lang="en-US" dirty="0" smtClean="0"/>
                    </a:p>
                  </a:txBody>
                  <a:tcPr/>
                </a:tc>
                <a:tc>
                  <a:txBody>
                    <a:bodyPr/>
                    <a:lstStyle/>
                    <a:p>
                      <a:endParaRPr lang="en-US" dirty="0"/>
                    </a:p>
                  </a:txBody>
                  <a:tcPr/>
                </a:tc>
                <a:tc>
                  <a:txBody>
                    <a:bodyPr/>
                    <a:lstStyle/>
                    <a:p>
                      <a:r>
                        <a:rPr lang="en-US" sz="1600" baseline="0" dirty="0" smtClean="0"/>
                        <a:t>Summative Writing: Write an opinion piece supporting your point of view with reasons on who you think is the most revolutionary person you have studied? You would be scoring for all the writing standards.  Emphasize the essential question and use the writing from the previous week. </a:t>
                      </a:r>
                    </a:p>
                  </a:txBody>
                  <a:tcPr/>
                </a:tc>
              </a:tr>
            </a:tbl>
          </a:graphicData>
        </a:graphic>
      </p:graphicFrame>
      <p:pic>
        <p:nvPicPr>
          <p:cNvPr id="3" name="~PP2381.WAV">
            <a:hlinkClick r:id="" action="ppaction://media"/>
          </p:cNvPr>
          <p:cNvPicPr>
            <a:picLocks noRot="1" noChangeAspect="1"/>
          </p:cNvPicPr>
          <p:nvPr>
            <a:wavAudioFile r:embed="rId1" name="~PP2381.WAV"/>
          </p:nvPr>
        </p:nvPicPr>
        <p:blipFill>
          <a:blip r:embed="rId4" cstate="print"/>
          <a:stretch>
            <a:fillRect/>
          </a:stretch>
        </p:blipFill>
        <p:spPr>
          <a:xfrm>
            <a:off x="8716963" y="6430963"/>
            <a:ext cx="304800" cy="304800"/>
          </a:xfrm>
          <a:prstGeom prst="rect">
            <a:avLst/>
          </a:prstGeom>
        </p:spPr>
      </p:pic>
    </p:spTree>
  </p:cSld>
  <p:clrMapOvr>
    <a:masterClrMapping/>
  </p:clrMapOvr>
  <p:transition advTm="176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
          <p:cNvPicPr>
            <a:picLocks noChangeAspect="1" noChangeArrowheads="1"/>
          </p:cNvPicPr>
          <p:nvPr/>
        </p:nvPicPr>
        <p:blipFill>
          <a:blip r:embed="rId4" cstate="print"/>
          <a:srcRect/>
          <a:stretch>
            <a:fillRect/>
          </a:stretch>
        </p:blipFill>
        <p:spPr bwMode="auto">
          <a:xfrm>
            <a:off x="7155166" y="1371600"/>
            <a:ext cx="1988834" cy="1524000"/>
          </a:xfrm>
          <a:prstGeom prst="rect">
            <a:avLst/>
          </a:prstGeom>
          <a:noFill/>
          <a:ln w="9525">
            <a:noFill/>
            <a:miter lim="800000"/>
            <a:headEnd/>
            <a:tailEnd/>
          </a:ln>
        </p:spPr>
      </p:pic>
      <p:graphicFrame>
        <p:nvGraphicFramePr>
          <p:cNvPr id="25" name="Table 24"/>
          <p:cNvGraphicFramePr>
            <a:graphicFrameLocks noGrp="1"/>
          </p:cNvGraphicFramePr>
          <p:nvPr>
            <p:extLst>
              <p:ext uri="{D42A27DB-BD31-4B8C-83A1-F6EECF244321}">
                <p14:modId xmlns="" xmlns:p14="http://schemas.microsoft.com/office/powerpoint/2010/main" val="1671549154"/>
              </p:ext>
            </p:extLst>
          </p:nvPr>
        </p:nvGraphicFramePr>
        <p:xfrm>
          <a:off x="381000" y="228600"/>
          <a:ext cx="6705600" cy="6244045"/>
        </p:xfrm>
        <a:graphic>
          <a:graphicData uri="http://schemas.openxmlformats.org/drawingml/2006/table">
            <a:tbl>
              <a:tblPr firstRow="1" bandRow="1">
                <a:tableStyleId>{5C22544A-7EE6-4342-B048-85BDC9FD1C3A}</a:tableStyleId>
              </a:tblPr>
              <a:tblGrid>
                <a:gridCol w="1089660"/>
                <a:gridCol w="3380740"/>
                <a:gridCol w="2235200"/>
              </a:tblGrid>
              <a:tr h="718457">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Essential</a:t>
                      </a:r>
                      <a:r>
                        <a:rPr lang="en-US" baseline="0" dirty="0" smtClean="0"/>
                        <a:t> Question</a:t>
                      </a:r>
                      <a:endParaRPr lang="en-US" dirty="0"/>
                    </a:p>
                  </a:txBody>
                  <a:tcPr/>
                </a:tc>
              </a:tr>
              <a:tr h="718457">
                <a:tc>
                  <a:txBody>
                    <a:bodyPr/>
                    <a:lstStyle/>
                    <a:p>
                      <a:r>
                        <a:rPr lang="en-US" dirty="0" smtClean="0"/>
                        <a:t>1</a:t>
                      </a:r>
                      <a:endParaRPr lang="en-US" dirty="0"/>
                    </a:p>
                  </a:txBody>
                  <a:tcPr/>
                </a:tc>
                <a:tc>
                  <a:txBody>
                    <a:bodyPr/>
                    <a:lstStyle/>
                    <a:p>
                      <a:endParaRPr lang="en-US"/>
                    </a:p>
                  </a:txBody>
                  <a:tcPr/>
                </a:tc>
                <a:tc>
                  <a:txBody>
                    <a:bodyPr/>
                    <a:lstStyle/>
                    <a:p>
                      <a:r>
                        <a:rPr lang="en-US" dirty="0" smtClean="0"/>
                        <a:t>How does our understanding of events influence our opinions?</a:t>
                      </a:r>
                      <a:endParaRPr lang="en-US" dirty="0"/>
                    </a:p>
                  </a:txBody>
                  <a:tcPr/>
                </a:tc>
              </a:tr>
              <a:tr h="718457">
                <a:tc>
                  <a:txBody>
                    <a:bodyPr/>
                    <a:lstStyle/>
                    <a:p>
                      <a:r>
                        <a:rPr lang="en-US" dirty="0" smtClean="0"/>
                        <a:t>2</a:t>
                      </a:r>
                      <a:endParaRPr lang="en-US" dirty="0"/>
                    </a:p>
                  </a:txBody>
                  <a:tcPr/>
                </a:tc>
                <a:tc>
                  <a:txBody>
                    <a:bodyPr/>
                    <a:lstStyle/>
                    <a:p>
                      <a:endParaRPr lang="en-US" dirty="0"/>
                    </a:p>
                  </a:txBody>
                  <a:tcPr/>
                </a:tc>
                <a:tc>
                  <a:txBody>
                    <a:bodyPr/>
                    <a:lstStyle/>
                    <a:p>
                      <a:endParaRPr lang="en-US" dirty="0" smtClean="0"/>
                    </a:p>
                  </a:txBody>
                  <a:tcPr/>
                </a:tc>
              </a:tr>
              <a:tr h="718457">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r>
              <a:tr h="718457">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r>
              <a:tr h="718457">
                <a:tc>
                  <a:txBody>
                    <a:bodyPr/>
                    <a:lstStyle/>
                    <a:p>
                      <a:r>
                        <a:rPr lang="en-US" dirty="0" smtClean="0"/>
                        <a:t>5</a:t>
                      </a:r>
                      <a:endParaRPr lang="en-US" dirty="0"/>
                    </a:p>
                  </a:txBody>
                  <a:tcPr/>
                </a:tc>
                <a:tc>
                  <a:txBody>
                    <a:bodyPr/>
                    <a:lstStyle/>
                    <a:p>
                      <a:endParaRPr lang="en-US" dirty="0"/>
                    </a:p>
                  </a:txBody>
                  <a:tcPr/>
                </a:tc>
                <a:tc>
                  <a:txBody>
                    <a:bodyPr/>
                    <a:lstStyle/>
                    <a:p>
                      <a:endParaRPr lang="en-US"/>
                    </a:p>
                  </a:txBody>
                  <a:tcPr/>
                </a:tc>
              </a:tr>
              <a:tr h="718457">
                <a:tc>
                  <a:txBody>
                    <a:bodyPr/>
                    <a:lstStyle/>
                    <a:p>
                      <a:r>
                        <a:rPr lang="en-US" dirty="0" smtClean="0"/>
                        <a:t>6</a:t>
                      </a:r>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does our understanding of events influence our opinions?</a:t>
                      </a:r>
                    </a:p>
                    <a:p>
                      <a:endParaRPr lang="en-US" dirty="0"/>
                    </a:p>
                  </a:txBody>
                  <a:tcPr/>
                </a:tc>
              </a:tr>
            </a:tbl>
          </a:graphicData>
        </a:graphic>
      </p:graphicFrame>
      <p:sp>
        <p:nvSpPr>
          <p:cNvPr id="4" name="Down Arrow 3"/>
          <p:cNvSpPr/>
          <p:nvPr/>
        </p:nvSpPr>
        <p:spPr>
          <a:xfrm>
            <a:off x="5562600" y="2286000"/>
            <a:ext cx="762000" cy="2667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P1338.WAV">
            <a:hlinkClick r:id="" action="ppaction://media"/>
          </p:cNvPr>
          <p:cNvPicPr>
            <a:picLocks noRot="1" noChangeAspect="1"/>
          </p:cNvPicPr>
          <p:nvPr>
            <a:wavAudioFile r:embed="rId1" name="~PP1338.WAV"/>
          </p:nvPr>
        </p:nvPicPr>
        <p:blipFill>
          <a:blip r:embed="rId5" cstate="print"/>
          <a:stretch>
            <a:fillRect/>
          </a:stretch>
        </p:blipFill>
        <p:spPr>
          <a:xfrm>
            <a:off x="8716963" y="6430963"/>
            <a:ext cx="304800" cy="304800"/>
          </a:xfrm>
          <a:prstGeom prst="rect">
            <a:avLst/>
          </a:prstGeom>
        </p:spPr>
      </p:pic>
    </p:spTree>
  </p:cSld>
  <p:clrMapOvr>
    <a:masterClrMapping/>
  </p:clrMapOvr>
  <p:transition advTm="192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85800" y="1524000"/>
            <a:ext cx="2057400" cy="1752600"/>
            <a:chOff x="609600" y="609600"/>
            <a:chExt cx="2057400" cy="1752600"/>
          </a:xfrm>
        </p:grpSpPr>
        <p:sp>
          <p:nvSpPr>
            <p:cNvPr id="2" name="Rounded Rectangle 1"/>
            <p:cNvSpPr/>
            <p:nvPr/>
          </p:nvSpPr>
          <p:spPr>
            <a:xfrm>
              <a:off x="609600" y="609600"/>
              <a:ext cx="20574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hlinkClick r:id="rId4"/>
              </a:endParaRPr>
            </a:p>
            <a:p>
              <a:pPr algn="ctr"/>
              <a:endParaRPr lang="en-US" sz="1100" dirty="0" smtClean="0">
                <a:hlinkClick r:id="rId4"/>
              </a:endParaRPr>
            </a:p>
            <a:p>
              <a:pPr algn="ctr"/>
              <a:endParaRPr lang="en-US" sz="1100" dirty="0" smtClean="0">
                <a:hlinkClick r:id="rId4"/>
              </a:endParaRPr>
            </a:p>
            <a:p>
              <a:pPr algn="ctr"/>
              <a:endParaRPr lang="en-US" sz="1100" dirty="0" smtClean="0">
                <a:hlinkClick r:id="rId4"/>
              </a:endParaRPr>
            </a:p>
            <a:p>
              <a:pPr algn="ctr"/>
              <a:endParaRPr lang="en-US" sz="1100" dirty="0" smtClean="0">
                <a:hlinkClick r:id="rId4"/>
              </a:endParaRPr>
            </a:p>
            <a:p>
              <a:pPr algn="ctr"/>
              <a:endParaRPr lang="en-US" sz="1100" dirty="0" smtClean="0">
                <a:hlinkClick r:id="rId4"/>
              </a:endParaRPr>
            </a:p>
            <a:p>
              <a:pPr algn="ctr"/>
              <a:r>
                <a:rPr lang="en-US" sz="1100" dirty="0" smtClean="0">
                  <a:hlinkClick r:id="rId4"/>
                </a:rPr>
                <a:t>https://archive.org/details/poorrichardsalm01frangoog</a:t>
              </a:r>
              <a:r>
                <a:rPr lang="en-US" sz="1100" dirty="0" smtClean="0"/>
                <a:t> </a:t>
              </a:r>
              <a:endParaRPr lang="en-US" sz="1100" dirty="0"/>
            </a:p>
          </p:txBody>
        </p:sp>
        <p:pic>
          <p:nvPicPr>
            <p:cNvPr id="4" name="Picture 6" descr="http://www.freshwaterseas.com/audiobooks/franklin/richard.jpg"/>
            <p:cNvPicPr>
              <a:picLocks noChangeAspect="1" noChangeArrowheads="1"/>
            </p:cNvPicPr>
            <p:nvPr/>
          </p:nvPicPr>
          <p:blipFill>
            <a:blip r:embed="rId5" cstate="print"/>
            <a:srcRect/>
            <a:stretch>
              <a:fillRect/>
            </a:stretch>
          </p:blipFill>
          <p:spPr bwMode="auto">
            <a:xfrm>
              <a:off x="1219200" y="914400"/>
              <a:ext cx="838200" cy="838200"/>
            </a:xfrm>
            <a:prstGeom prst="rect">
              <a:avLst/>
            </a:prstGeom>
            <a:noFill/>
            <a:ln>
              <a:solidFill>
                <a:schemeClr val="accent1"/>
              </a:solidFill>
            </a:ln>
          </p:spPr>
        </p:pic>
      </p:grpSp>
      <p:sp>
        <p:nvSpPr>
          <p:cNvPr id="5" name="TextBox 4"/>
          <p:cNvSpPr txBox="1"/>
          <p:nvPr/>
        </p:nvSpPr>
        <p:spPr>
          <a:xfrm>
            <a:off x="3352800" y="1371600"/>
            <a:ext cx="2133600" cy="1600438"/>
          </a:xfrm>
          <a:prstGeom prst="rect">
            <a:avLst/>
          </a:prstGeom>
          <a:noFill/>
        </p:spPr>
        <p:txBody>
          <a:bodyPr wrap="square" rtlCol="0">
            <a:spAutoFit/>
          </a:bodyPr>
          <a:lstStyle/>
          <a:p>
            <a:r>
              <a:rPr lang="en-US" sz="2800" b="1" dirty="0" smtClean="0"/>
              <a:t>Poems</a:t>
            </a:r>
          </a:p>
          <a:p>
            <a:r>
              <a:rPr lang="en-US" sz="1400" dirty="0" smtClean="0">
                <a:hlinkClick r:id="rId6"/>
              </a:rPr>
              <a:t>“Concord Hymn”</a:t>
            </a:r>
            <a:endParaRPr lang="en-US" sz="1400" dirty="0" smtClean="0"/>
          </a:p>
          <a:p>
            <a:r>
              <a:rPr lang="en-US" sz="1400" dirty="0" smtClean="0">
                <a:hlinkClick r:id="rId7"/>
              </a:rPr>
              <a:t>“George Washington”</a:t>
            </a:r>
            <a:endParaRPr lang="en-US" sz="1400" dirty="0" smtClean="0"/>
          </a:p>
          <a:p>
            <a:r>
              <a:rPr lang="en-US" sz="1400" dirty="0" smtClean="0">
                <a:hlinkClick r:id="rId8"/>
              </a:rPr>
              <a:t>“A Tragic Story”</a:t>
            </a:r>
            <a:endParaRPr lang="en-US" sz="1400" dirty="0" smtClean="0"/>
          </a:p>
          <a:p>
            <a:r>
              <a:rPr lang="en-US" sz="1400" dirty="0" smtClean="0">
                <a:hlinkClick r:id="rId9"/>
              </a:rPr>
              <a:t>“A Nation’s Strength”</a:t>
            </a:r>
            <a:endParaRPr lang="en-US" sz="1400" dirty="0" smtClean="0"/>
          </a:p>
          <a:p>
            <a:r>
              <a:rPr lang="en-US" sz="1400" dirty="0" smtClean="0">
                <a:hlinkClick r:id="rId10"/>
              </a:rPr>
              <a:t>“The Flag”</a:t>
            </a:r>
            <a:endParaRPr lang="en-US" sz="1400" dirty="0"/>
          </a:p>
        </p:txBody>
      </p:sp>
      <p:grpSp>
        <p:nvGrpSpPr>
          <p:cNvPr id="6" name="Group 5"/>
          <p:cNvGrpSpPr/>
          <p:nvPr/>
        </p:nvGrpSpPr>
        <p:grpSpPr>
          <a:xfrm>
            <a:off x="381000" y="4114800"/>
            <a:ext cx="4960690" cy="1704976"/>
            <a:chOff x="457200" y="4953000"/>
            <a:chExt cx="4960690" cy="1704976"/>
          </a:xfrm>
        </p:grpSpPr>
        <p:sp>
          <p:nvSpPr>
            <p:cNvPr id="7" name="TextBox 6"/>
            <p:cNvSpPr txBox="1"/>
            <p:nvPr/>
          </p:nvSpPr>
          <p:spPr>
            <a:xfrm>
              <a:off x="457200" y="5257800"/>
              <a:ext cx="1524000" cy="707886"/>
            </a:xfrm>
            <a:prstGeom prst="rect">
              <a:avLst/>
            </a:prstGeom>
            <a:noFill/>
          </p:spPr>
          <p:txBody>
            <a:bodyPr wrap="square" rtlCol="0">
              <a:spAutoFit/>
            </a:bodyPr>
            <a:lstStyle/>
            <a:p>
              <a:r>
                <a:rPr lang="en-US" sz="4000" b="1" dirty="0" smtClean="0"/>
                <a:t>Art</a:t>
              </a:r>
              <a:endParaRPr lang="en-US" sz="4000" b="1" dirty="0"/>
            </a:p>
          </p:txBody>
        </p:sp>
        <p:pic>
          <p:nvPicPr>
            <p:cNvPr id="8" name="Picture 10" descr="http://upload.wikimedia.org/wikipedia/commons/6/6e/J_S_Copley_-_Paul_Revere.jpg"/>
            <p:cNvPicPr>
              <a:picLocks noChangeAspect="1" noChangeArrowheads="1"/>
            </p:cNvPicPr>
            <p:nvPr/>
          </p:nvPicPr>
          <p:blipFill>
            <a:blip r:embed="rId11" cstate="print"/>
            <a:srcRect/>
            <a:stretch>
              <a:fillRect/>
            </a:stretch>
          </p:blipFill>
          <p:spPr bwMode="auto">
            <a:xfrm>
              <a:off x="1600200" y="4953000"/>
              <a:ext cx="1325222" cy="1600200"/>
            </a:xfrm>
            <a:prstGeom prst="rect">
              <a:avLst/>
            </a:prstGeom>
            <a:noFill/>
            <a:ln>
              <a:solidFill>
                <a:schemeClr val="accent1"/>
              </a:solidFill>
            </a:ln>
          </p:spPr>
        </p:pic>
        <p:pic>
          <p:nvPicPr>
            <p:cNvPr id="9" name="Picture 12" descr="http://4.bp.blogspot.com/_xGU3W7Ugqn4/TSP9X6YnZpI/AAAAAAAAFgo/Fu--effBbpY/s1600/Midnight+Ride+of+Paul+Revere+by+Grant+Wood.jpg"/>
            <p:cNvPicPr>
              <a:picLocks noChangeAspect="1" noChangeArrowheads="1"/>
            </p:cNvPicPr>
            <p:nvPr/>
          </p:nvPicPr>
          <p:blipFill>
            <a:blip r:embed="rId12" cstate="print"/>
            <a:srcRect/>
            <a:stretch>
              <a:fillRect/>
            </a:stretch>
          </p:blipFill>
          <p:spPr bwMode="auto">
            <a:xfrm>
              <a:off x="3124200" y="4953000"/>
              <a:ext cx="2293690" cy="1704976"/>
            </a:xfrm>
            <a:prstGeom prst="rect">
              <a:avLst/>
            </a:prstGeom>
            <a:noFill/>
            <a:ln>
              <a:solidFill>
                <a:schemeClr val="accent1"/>
              </a:solidFill>
            </a:ln>
          </p:spPr>
        </p:pic>
      </p:grpSp>
      <p:grpSp>
        <p:nvGrpSpPr>
          <p:cNvPr id="14" name="Group 13"/>
          <p:cNvGrpSpPr/>
          <p:nvPr/>
        </p:nvGrpSpPr>
        <p:grpSpPr>
          <a:xfrm>
            <a:off x="6096000" y="838200"/>
            <a:ext cx="2438400" cy="2426732"/>
            <a:chOff x="5562600" y="1981200"/>
            <a:chExt cx="2438400" cy="2426732"/>
          </a:xfrm>
        </p:grpSpPr>
        <p:grpSp>
          <p:nvGrpSpPr>
            <p:cNvPr id="10" name="Group 9"/>
            <p:cNvGrpSpPr/>
            <p:nvPr/>
          </p:nvGrpSpPr>
          <p:grpSpPr>
            <a:xfrm>
              <a:off x="5562600" y="1981200"/>
              <a:ext cx="2438400" cy="2426732"/>
              <a:chOff x="5867400" y="4114800"/>
              <a:chExt cx="2438400" cy="2426732"/>
            </a:xfrm>
          </p:grpSpPr>
          <p:sp>
            <p:nvSpPr>
              <p:cNvPr id="11" name="TextBox 10"/>
              <p:cNvSpPr txBox="1"/>
              <p:nvPr/>
            </p:nvSpPr>
            <p:spPr>
              <a:xfrm>
                <a:off x="6019800" y="4114800"/>
                <a:ext cx="1905000" cy="707886"/>
              </a:xfrm>
              <a:prstGeom prst="rect">
                <a:avLst/>
              </a:prstGeom>
              <a:noFill/>
            </p:spPr>
            <p:txBody>
              <a:bodyPr wrap="square" rtlCol="0">
                <a:spAutoFit/>
              </a:bodyPr>
              <a:lstStyle/>
              <a:p>
                <a:pPr algn="ctr"/>
                <a:r>
                  <a:rPr lang="en-US" sz="4000" b="1" dirty="0" smtClean="0"/>
                  <a:t>Media</a:t>
                </a:r>
                <a:endParaRPr lang="en-US" sz="4000" b="1" dirty="0"/>
              </a:p>
            </p:txBody>
          </p:sp>
          <p:sp>
            <p:nvSpPr>
              <p:cNvPr id="12" name="TextBox 11"/>
              <p:cNvSpPr txBox="1"/>
              <p:nvPr/>
            </p:nvSpPr>
            <p:spPr>
              <a:xfrm>
                <a:off x="5867400" y="6172200"/>
                <a:ext cx="2438400" cy="369332"/>
              </a:xfrm>
              <a:prstGeom prst="rect">
                <a:avLst/>
              </a:prstGeom>
              <a:noFill/>
            </p:spPr>
            <p:txBody>
              <a:bodyPr wrap="square" rtlCol="0">
                <a:spAutoFit/>
              </a:bodyPr>
              <a:lstStyle/>
              <a:p>
                <a:r>
                  <a:rPr lang="en-US" dirty="0" smtClean="0">
                    <a:hlinkClick r:id="rId13"/>
                  </a:rPr>
                  <a:t>“Too Late to Apologize”</a:t>
                </a:r>
                <a:endParaRPr lang="en-US" dirty="0"/>
              </a:p>
            </p:txBody>
          </p:sp>
        </p:grpSp>
        <p:pic>
          <p:nvPicPr>
            <p:cNvPr id="13" name="Picture 14" descr="http://ssheltonimages.com/img/4f/4f5/Too_Late_To_Apologize_A_Declaration_Patriot.jpg"/>
            <p:cNvPicPr>
              <a:picLocks noChangeAspect="1" noChangeArrowheads="1"/>
            </p:cNvPicPr>
            <p:nvPr/>
          </p:nvPicPr>
          <p:blipFill>
            <a:blip r:embed="rId14" cstate="print"/>
            <a:srcRect/>
            <a:stretch>
              <a:fillRect/>
            </a:stretch>
          </p:blipFill>
          <p:spPr bwMode="auto">
            <a:xfrm>
              <a:off x="5867400" y="2743200"/>
              <a:ext cx="1676400" cy="1257300"/>
            </a:xfrm>
            <a:prstGeom prst="rect">
              <a:avLst/>
            </a:prstGeom>
            <a:noFill/>
            <a:ln>
              <a:solidFill>
                <a:schemeClr val="accent1"/>
              </a:solidFill>
            </a:ln>
          </p:spPr>
        </p:pic>
      </p:grpSp>
      <p:pic>
        <p:nvPicPr>
          <p:cNvPr id="15" name="Picture 20" descr="http://img1.imagesbn.com/p/9780590446914_p0_v2_s260x420.JPG"/>
          <p:cNvPicPr>
            <a:picLocks noChangeAspect="1" noChangeArrowheads="1"/>
          </p:cNvPicPr>
          <p:nvPr/>
        </p:nvPicPr>
        <p:blipFill>
          <a:blip r:embed="rId15" cstate="print"/>
          <a:srcRect/>
          <a:stretch>
            <a:fillRect/>
          </a:stretch>
        </p:blipFill>
        <p:spPr bwMode="auto">
          <a:xfrm>
            <a:off x="6477000" y="3810000"/>
            <a:ext cx="1371600" cy="1994096"/>
          </a:xfrm>
          <a:prstGeom prst="rect">
            <a:avLst/>
          </a:prstGeom>
          <a:noFill/>
        </p:spPr>
      </p:pic>
      <p:sp>
        <p:nvSpPr>
          <p:cNvPr id="17" name="TextBox 16"/>
          <p:cNvSpPr txBox="1"/>
          <p:nvPr/>
        </p:nvSpPr>
        <p:spPr>
          <a:xfrm>
            <a:off x="533400" y="304800"/>
            <a:ext cx="5867400" cy="707886"/>
          </a:xfrm>
          <a:prstGeom prst="rect">
            <a:avLst/>
          </a:prstGeom>
          <a:noFill/>
        </p:spPr>
        <p:txBody>
          <a:bodyPr wrap="square" rtlCol="0">
            <a:spAutoFit/>
          </a:bodyPr>
          <a:lstStyle/>
          <a:p>
            <a:r>
              <a:rPr lang="en-US" sz="4000" b="1" dirty="0" smtClean="0">
                <a:solidFill>
                  <a:srgbClr val="FFC000"/>
                </a:solidFill>
              </a:rPr>
              <a:t>Additional Resources</a:t>
            </a:r>
            <a:endParaRPr lang="en-US" sz="4000" b="1" dirty="0">
              <a:solidFill>
                <a:srgbClr val="FFC000"/>
              </a:solidFill>
            </a:endParaRPr>
          </a:p>
        </p:txBody>
      </p:sp>
      <p:sp>
        <p:nvSpPr>
          <p:cNvPr id="18" name="TextBox 17"/>
          <p:cNvSpPr txBox="1"/>
          <p:nvPr/>
        </p:nvSpPr>
        <p:spPr>
          <a:xfrm>
            <a:off x="1828800" y="6172200"/>
            <a:ext cx="5791200" cy="369332"/>
          </a:xfrm>
          <a:prstGeom prst="rect">
            <a:avLst/>
          </a:prstGeom>
          <a:noFill/>
        </p:spPr>
        <p:txBody>
          <a:bodyPr wrap="square" rtlCol="0">
            <a:spAutoFit/>
          </a:bodyPr>
          <a:lstStyle/>
          <a:p>
            <a:r>
              <a:rPr lang="en-US" b="1" i="1" dirty="0" smtClean="0"/>
              <a:t>*See additional resources in Teacher Created Resources. </a:t>
            </a:r>
            <a:endParaRPr lang="en-US" b="1" i="1" dirty="0"/>
          </a:p>
        </p:txBody>
      </p:sp>
      <p:pic>
        <p:nvPicPr>
          <p:cNvPr id="19" name="~PP3347.WAV">
            <a:hlinkClick r:id="" action="ppaction://media"/>
          </p:cNvPr>
          <p:cNvPicPr>
            <a:picLocks noRot="1" noChangeAspect="1"/>
          </p:cNvPicPr>
          <p:nvPr>
            <a:wavAudioFile r:embed="rId1" name="~PP3347.WAV"/>
          </p:nvPr>
        </p:nvPicPr>
        <p:blipFill>
          <a:blip r:embed="rId16" cstate="print"/>
          <a:stretch>
            <a:fillRect/>
          </a:stretch>
        </p:blipFill>
        <p:spPr>
          <a:xfrm>
            <a:off x="8716963" y="6430963"/>
            <a:ext cx="304800" cy="304800"/>
          </a:xfrm>
          <a:prstGeom prst="rect">
            <a:avLst/>
          </a:prstGeom>
        </p:spPr>
      </p:pic>
    </p:spTree>
  </p:cSld>
  <p:clrMapOvr>
    <a:masterClrMapping/>
  </p:clrMapOvr>
  <p:transition advTm="182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646331"/>
          </a:xfrm>
          <a:prstGeom prst="rect">
            <a:avLst/>
          </a:prstGeom>
          <a:noFill/>
        </p:spPr>
        <p:txBody>
          <a:bodyPr wrap="square" rtlCol="0">
            <a:spAutoFit/>
          </a:bodyPr>
          <a:lstStyle/>
          <a:p>
            <a:pPr algn="ctr"/>
            <a:r>
              <a:rPr lang="en-US" sz="3600" b="1" dirty="0" smtClean="0"/>
              <a:t>Extra Resources</a:t>
            </a:r>
            <a:endParaRPr lang="en-US" sz="3600" b="1" dirty="0"/>
          </a:p>
        </p:txBody>
      </p:sp>
      <p:sp>
        <p:nvSpPr>
          <p:cNvPr id="1025" name="Rectangle 1"/>
          <p:cNvSpPr>
            <a:spLocks noChangeArrowheads="1"/>
          </p:cNvSpPr>
          <p:nvPr/>
        </p:nvSpPr>
        <p:spPr bwMode="auto">
          <a:xfrm>
            <a:off x="0" y="129540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Revolutionary War Passages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Lexile</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Levels  710 – 830  (4-5 Grade Band is 770 – 980)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4"/>
              </a:rPr>
              <a:t>http://www.readworks.org/passages/colonization-revolutionary-war-background-colonies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5"/>
              </a:rPr>
              <a:t>http://www.readworks.org/passages/colonization-revolutionary-war-introduction-revolutionary-war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6"/>
              </a:rPr>
              <a:t>http://www.readworks.org/passages/colonization-revolutionary-war-jamestown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7"/>
              </a:rPr>
              <a:t>http://www.readworks.org/passages/colonization-revolutionary-war-paul-reveres-ride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8"/>
              </a:rPr>
              <a:t>http://www.readworks.org/passages/colonization-revolutionary-war-roanoke-lost-colony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9"/>
              </a:rPr>
              <a:t>http://www.readworks.org/passages/colonization-revolutionary-war-declaration-independence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0"/>
              </a:rPr>
              <a:t>http://www.readworks.org/passages/colonization-revolutionary-war-valley-forge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1"/>
              </a:rPr>
              <a:t>http://www.readworks.org/passages/us-presidents-george-washington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P426.WAV">
            <a:hlinkClick r:id="" action="ppaction://media"/>
          </p:cNvPr>
          <p:cNvPicPr>
            <a:picLocks noRot="1" noChangeAspect="1"/>
          </p:cNvPicPr>
          <p:nvPr>
            <a:wavAudioFile r:embed="rId1" name="~PP426.WAV"/>
          </p:nvPr>
        </p:nvPicPr>
        <p:blipFill>
          <a:blip r:embed="rId12" cstate="print"/>
          <a:stretch>
            <a:fillRect/>
          </a:stretch>
        </p:blipFill>
        <p:spPr>
          <a:xfrm>
            <a:off x="8716963" y="6430963"/>
            <a:ext cx="304800" cy="304800"/>
          </a:xfrm>
          <a:prstGeom prst="rect">
            <a:avLst/>
          </a:prstGeom>
        </p:spPr>
      </p:pic>
    </p:spTree>
  </p:cSld>
  <p:clrMapOvr>
    <a:masterClrMapping/>
  </p:clrMapOvr>
  <p:transition advTm="133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381000"/>
            <a:ext cx="6324600" cy="769441"/>
          </a:xfrm>
          <a:prstGeom prst="rect">
            <a:avLst/>
          </a:prstGeom>
          <a:noFill/>
        </p:spPr>
        <p:txBody>
          <a:bodyPr wrap="square" rtlCol="0">
            <a:spAutoFit/>
          </a:bodyPr>
          <a:lstStyle/>
          <a:p>
            <a:pPr algn="ctr"/>
            <a:r>
              <a:rPr lang="en-US" sz="4400" b="1" dirty="0" smtClean="0"/>
              <a:t>Sample Assessments Here</a:t>
            </a:r>
            <a:endParaRPr lang="en-US" sz="4400" b="1" dirty="0"/>
          </a:p>
        </p:txBody>
      </p:sp>
      <p:sp>
        <p:nvSpPr>
          <p:cNvPr id="3" name="Rectangle 2"/>
          <p:cNvSpPr/>
          <p:nvPr/>
        </p:nvSpPr>
        <p:spPr>
          <a:xfrm>
            <a:off x="990600" y="1600200"/>
            <a:ext cx="7086600" cy="3785652"/>
          </a:xfrm>
          <a:prstGeom prst="rect">
            <a:avLst/>
          </a:prstGeom>
        </p:spPr>
        <p:txBody>
          <a:bodyPr wrap="square">
            <a:spAutoFit/>
          </a:bodyPr>
          <a:lstStyle/>
          <a:p>
            <a:pPr algn="ctr"/>
            <a:r>
              <a:rPr lang="en-US" sz="4000" b="1" dirty="0" smtClean="0"/>
              <a:t>Under Construction</a:t>
            </a:r>
          </a:p>
          <a:p>
            <a:pPr algn="ctr"/>
            <a:r>
              <a:rPr lang="en-US" sz="4000" b="1" dirty="0" smtClean="0"/>
              <a:t>These will be added and available in paper and electronic format to use as not only an end of unit assessment, but also a PARCC like practice. </a:t>
            </a:r>
            <a:endParaRPr lang="en-US" sz="4000" b="1" dirty="0"/>
          </a:p>
        </p:txBody>
      </p:sp>
      <p:pic>
        <p:nvPicPr>
          <p:cNvPr id="4" name="~PP1557.WAV">
            <a:hlinkClick r:id="" action="ppaction://media"/>
          </p:cNvPr>
          <p:cNvPicPr>
            <a:picLocks noRot="1" noChangeAspect="1"/>
          </p:cNvPicPr>
          <p:nvPr>
            <a:wavAudioFile r:embed="rId1" name="~PP1557.WAV"/>
          </p:nvPr>
        </p:nvPicPr>
        <p:blipFill>
          <a:blip r:embed="rId4" cstate="print"/>
          <a:stretch>
            <a:fillRect/>
          </a:stretch>
        </p:blipFill>
        <p:spPr>
          <a:xfrm>
            <a:off x="8716963" y="6430963"/>
            <a:ext cx="304800" cy="304800"/>
          </a:xfrm>
          <a:prstGeom prst="rect">
            <a:avLst/>
          </a:prstGeom>
        </p:spPr>
      </p:pic>
    </p:spTree>
  </p:cSld>
  <p:clrMapOvr>
    <a:masterClrMapping/>
  </p:clrMapOvr>
  <p:transition advTm="338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srcRect t="11232"/>
          <a:stretch>
            <a:fillRect/>
          </a:stretch>
        </p:blipFill>
        <p:spPr bwMode="auto">
          <a:xfrm>
            <a:off x="457200" y="838200"/>
            <a:ext cx="8237537" cy="5419725"/>
          </a:xfrm>
          <a:prstGeom prst="rect">
            <a:avLst/>
          </a:prstGeom>
          <a:noFill/>
          <a:ln w="9525">
            <a:noFill/>
            <a:miter lim="800000"/>
            <a:headEnd/>
            <a:tailEnd/>
          </a:ln>
        </p:spPr>
      </p:pic>
      <p:pic>
        <p:nvPicPr>
          <p:cNvPr id="5" name="~PP1173.WAV">
            <a:hlinkClick r:id="" action="ppaction://media"/>
          </p:cNvPr>
          <p:cNvPicPr>
            <a:picLocks noRot="1" noChangeAspect="1"/>
          </p:cNvPicPr>
          <p:nvPr>
            <a:wavAudioFile r:embed="rId1" name="~PP1173.WAV"/>
          </p:nvPr>
        </p:nvPicPr>
        <p:blipFill>
          <a:blip r:embed="rId5" cstate="print"/>
          <a:stretch>
            <a:fillRect/>
          </a:stretch>
        </p:blipFill>
        <p:spPr>
          <a:xfrm>
            <a:off x="8716963" y="6430963"/>
            <a:ext cx="304800" cy="304800"/>
          </a:xfrm>
          <a:prstGeom prst="rect">
            <a:avLst/>
          </a:prstGeom>
        </p:spPr>
      </p:pic>
    </p:spTree>
  </p:cSld>
  <p:clrMapOvr>
    <a:masterClrMapping/>
  </p:clrMapOvr>
  <p:transition advTm="305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124200" y="3048000"/>
            <a:ext cx="5791200" cy="1211263"/>
            <a:chOff x="609" y="1451"/>
            <a:chExt cx="13940" cy="2736"/>
          </a:xfrm>
        </p:grpSpPr>
        <p:sp>
          <p:nvSpPr>
            <p:cNvPr id="16390" name="AutoShape 6"/>
            <p:cNvSpPr>
              <a:spLocks noChangeArrowheads="1"/>
            </p:cNvSpPr>
            <p:nvPr/>
          </p:nvSpPr>
          <p:spPr bwMode="auto">
            <a:xfrm>
              <a:off x="609" y="1451"/>
              <a:ext cx="13940" cy="2736"/>
            </a:xfrm>
            <a:prstGeom prst="leftRightArrow">
              <a:avLst>
                <a:gd name="adj1" fmla="val 50000"/>
                <a:gd name="adj2" fmla="val 101901"/>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6391" name="Text Box 7"/>
            <p:cNvSpPr txBox="1">
              <a:spLocks noChangeArrowheads="1"/>
            </p:cNvSpPr>
            <p:nvPr/>
          </p:nvSpPr>
          <p:spPr bwMode="auto">
            <a:xfrm>
              <a:off x="3244" y="2322"/>
              <a:ext cx="8441" cy="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 Essential Question</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9" name="Picture 8"/>
          <p:cNvPicPr>
            <a:picLocks noChangeAspect="1" noChangeArrowheads="1"/>
          </p:cNvPicPr>
          <p:nvPr/>
        </p:nvPicPr>
        <p:blipFill>
          <a:blip r:embed="rId4" cstate="print"/>
          <a:srcRect/>
          <a:stretch>
            <a:fillRect/>
          </a:stretch>
        </p:blipFill>
        <p:spPr bwMode="auto">
          <a:xfrm>
            <a:off x="7467600" y="228600"/>
            <a:ext cx="1452171" cy="1076325"/>
          </a:xfrm>
          <a:prstGeom prst="rect">
            <a:avLst/>
          </a:prstGeom>
          <a:noFill/>
          <a:ln w="9525">
            <a:noFill/>
            <a:miter lim="800000"/>
            <a:headEnd/>
            <a:tailEnd/>
          </a:ln>
        </p:spPr>
      </p:pic>
      <p:pic>
        <p:nvPicPr>
          <p:cNvPr id="3" name="Picture 4" descr="http://ecx.images-amazon.com/images/I/51ecCV9E2ZL._SX258_BO1,204,203,200_.jpg"/>
          <p:cNvPicPr>
            <a:picLocks noChangeAspect="1" noChangeArrowheads="1"/>
          </p:cNvPicPr>
          <p:nvPr/>
        </p:nvPicPr>
        <p:blipFill>
          <a:blip r:embed="rId5" cstate="print"/>
          <a:srcRect/>
          <a:stretch>
            <a:fillRect/>
          </a:stretch>
        </p:blipFill>
        <p:spPr bwMode="auto">
          <a:xfrm>
            <a:off x="533400" y="3124200"/>
            <a:ext cx="2476500" cy="3190876"/>
          </a:xfrm>
          <a:prstGeom prst="rect">
            <a:avLst/>
          </a:prstGeom>
          <a:noFill/>
          <a:ln>
            <a:solidFill>
              <a:schemeClr val="tx1"/>
            </a:solidFill>
          </a:ln>
        </p:spPr>
      </p:pic>
      <p:sp>
        <p:nvSpPr>
          <p:cNvPr id="11" name="TextBox 10"/>
          <p:cNvSpPr txBox="1"/>
          <p:nvPr/>
        </p:nvSpPr>
        <p:spPr>
          <a:xfrm>
            <a:off x="3352800" y="838200"/>
            <a:ext cx="4953000" cy="1200329"/>
          </a:xfrm>
          <a:prstGeom prst="rect">
            <a:avLst/>
          </a:prstGeom>
          <a:noFill/>
        </p:spPr>
        <p:txBody>
          <a:bodyPr wrap="square" rtlCol="0">
            <a:spAutoFit/>
          </a:bodyPr>
          <a:lstStyle/>
          <a:p>
            <a:r>
              <a:rPr lang="en-US" sz="3600" b="1" dirty="0" smtClean="0"/>
              <a:t>Revolutionaries </a:t>
            </a:r>
          </a:p>
          <a:p>
            <a:r>
              <a:rPr lang="en-US" sz="3600" b="1" dirty="0" smtClean="0"/>
              <a:t>from the Past</a:t>
            </a:r>
            <a:endParaRPr lang="en-US" sz="3600" b="1" dirty="0"/>
          </a:p>
        </p:txBody>
      </p:sp>
      <p:pic>
        <p:nvPicPr>
          <p:cNvPr id="12" name="Picture 11" descr="4th_4.jpg"/>
          <p:cNvPicPr>
            <a:picLocks noChangeAspect="1"/>
          </p:cNvPicPr>
          <p:nvPr/>
        </p:nvPicPr>
        <p:blipFill>
          <a:blip r:embed="rId6" cstate="print"/>
          <a:stretch>
            <a:fillRect/>
          </a:stretch>
        </p:blipFill>
        <p:spPr>
          <a:xfrm>
            <a:off x="533400" y="457200"/>
            <a:ext cx="2520462" cy="22860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886200" y="4724400"/>
            <a:ext cx="4572000"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p:spPr>
        <p:txBody>
          <a:bodyPr wrap="square" rtlCol="0">
            <a:spAutoFit/>
          </a:bodyPr>
          <a:lstStyle/>
          <a:p>
            <a:pPr marL="342900" indent="-342900" algn="ctr"/>
            <a:r>
              <a:rPr lang="en-US" dirty="0" smtClean="0"/>
              <a:t>How does our understanding of events influence our opinions? </a:t>
            </a:r>
          </a:p>
        </p:txBody>
      </p:sp>
      <p:pic>
        <p:nvPicPr>
          <p:cNvPr id="13" name="~PP1775.WAV">
            <a:hlinkClick r:id="" action="ppaction://media"/>
          </p:cNvPr>
          <p:cNvPicPr>
            <a:picLocks noRot="1" noChangeAspect="1"/>
          </p:cNvPicPr>
          <p:nvPr>
            <a:wavAudioFile r:embed="rId1" name="~PP1775.WAV"/>
          </p:nvPr>
        </p:nvPicPr>
        <p:blipFill>
          <a:blip r:embed="rId7" cstate="print"/>
          <a:stretch>
            <a:fillRect/>
          </a:stretch>
        </p:blipFill>
        <p:spPr>
          <a:xfrm>
            <a:off x="8716963" y="6430963"/>
            <a:ext cx="304800" cy="304800"/>
          </a:xfrm>
          <a:prstGeom prst="rect">
            <a:avLst/>
          </a:prstGeom>
        </p:spPr>
      </p:pic>
    </p:spTree>
  </p:cSld>
  <p:clrMapOvr>
    <a:masterClrMapping/>
  </p:clrMapOvr>
  <p:transition advTm="2509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762000"/>
            <a:ext cx="7315200" cy="769441"/>
          </a:xfrm>
          <a:prstGeom prst="rect">
            <a:avLst/>
          </a:prstGeom>
          <a:noFill/>
        </p:spPr>
        <p:txBody>
          <a:bodyPr wrap="square" rtlCol="0">
            <a:spAutoFit/>
          </a:bodyPr>
          <a:lstStyle/>
          <a:p>
            <a:pPr algn="ctr"/>
            <a:r>
              <a:rPr lang="en-US" sz="4400" b="1" dirty="0" smtClean="0"/>
              <a:t>New and Additional Texts</a:t>
            </a:r>
            <a:endParaRPr lang="en-US" sz="4400" b="1" dirty="0"/>
          </a:p>
        </p:txBody>
      </p:sp>
      <p:pic>
        <p:nvPicPr>
          <p:cNvPr id="3" name="Picture 2" descr="http://img1.imagesbn.com/p/9780375823794_p0_v1_s260x420.JPG"/>
          <p:cNvPicPr>
            <a:picLocks noChangeAspect="1" noChangeArrowheads="1"/>
          </p:cNvPicPr>
          <p:nvPr/>
        </p:nvPicPr>
        <p:blipFill>
          <a:blip r:embed="rId4" cstate="print"/>
          <a:srcRect/>
          <a:stretch>
            <a:fillRect/>
          </a:stretch>
        </p:blipFill>
        <p:spPr bwMode="auto">
          <a:xfrm>
            <a:off x="1600200" y="1905000"/>
            <a:ext cx="1905000" cy="2798885"/>
          </a:xfrm>
          <a:prstGeom prst="rect">
            <a:avLst/>
          </a:prstGeom>
          <a:noFill/>
          <a:ln>
            <a:solidFill>
              <a:schemeClr val="tx1"/>
            </a:solidFill>
          </a:ln>
        </p:spPr>
      </p:pic>
      <p:sp>
        <p:nvSpPr>
          <p:cNvPr id="5" name="TextBox 4"/>
          <p:cNvSpPr txBox="1"/>
          <p:nvPr/>
        </p:nvSpPr>
        <p:spPr>
          <a:xfrm>
            <a:off x="1828800" y="5029200"/>
            <a:ext cx="1524000" cy="381000"/>
          </a:xfrm>
          <a:prstGeom prst="rect">
            <a:avLst/>
          </a:prstGeom>
          <a:noFill/>
          <a:ln>
            <a:solidFill>
              <a:schemeClr val="tx1"/>
            </a:solidFill>
          </a:ln>
        </p:spPr>
        <p:txBody>
          <a:bodyPr wrap="square" rtlCol="0">
            <a:spAutoFit/>
          </a:bodyPr>
          <a:lstStyle/>
          <a:p>
            <a:pPr algn="ctr"/>
            <a:r>
              <a:rPr lang="en-US" dirty="0" smtClean="0"/>
              <a:t>28 Copies</a:t>
            </a:r>
            <a:endParaRPr lang="en-US" dirty="0"/>
          </a:p>
        </p:txBody>
      </p:sp>
      <p:pic>
        <p:nvPicPr>
          <p:cNvPr id="6" name="Picture 16" descr="http://ecx.images-amazon.com/images/I/5103348XDBL.jpg"/>
          <p:cNvPicPr>
            <a:picLocks noChangeAspect="1" noChangeArrowheads="1"/>
          </p:cNvPicPr>
          <p:nvPr/>
        </p:nvPicPr>
        <p:blipFill>
          <a:blip r:embed="rId5" cstate="print"/>
          <a:srcRect/>
          <a:stretch>
            <a:fillRect/>
          </a:stretch>
        </p:blipFill>
        <p:spPr bwMode="auto">
          <a:xfrm>
            <a:off x="5105400" y="1828800"/>
            <a:ext cx="2245894" cy="2667000"/>
          </a:xfrm>
          <a:prstGeom prst="rect">
            <a:avLst/>
          </a:prstGeom>
          <a:noFill/>
          <a:ln>
            <a:solidFill>
              <a:schemeClr val="accent1"/>
            </a:solidFill>
          </a:ln>
        </p:spPr>
      </p:pic>
      <p:sp>
        <p:nvSpPr>
          <p:cNvPr id="7" name="TextBox 6"/>
          <p:cNvSpPr txBox="1"/>
          <p:nvPr/>
        </p:nvSpPr>
        <p:spPr>
          <a:xfrm>
            <a:off x="5410200" y="4953000"/>
            <a:ext cx="1524000" cy="381000"/>
          </a:xfrm>
          <a:prstGeom prst="rect">
            <a:avLst/>
          </a:prstGeom>
          <a:noFill/>
          <a:ln>
            <a:solidFill>
              <a:schemeClr val="tx1"/>
            </a:solidFill>
          </a:ln>
        </p:spPr>
        <p:txBody>
          <a:bodyPr wrap="square" rtlCol="0">
            <a:spAutoFit/>
          </a:bodyPr>
          <a:lstStyle/>
          <a:p>
            <a:pPr algn="ctr"/>
            <a:r>
              <a:rPr lang="en-US" dirty="0" smtClean="0"/>
              <a:t>28 Copies</a:t>
            </a:r>
            <a:endParaRPr lang="en-US" dirty="0"/>
          </a:p>
        </p:txBody>
      </p:sp>
      <p:pic>
        <p:nvPicPr>
          <p:cNvPr id="8" name="~PP44.WAV">
            <a:hlinkClick r:id="" action="ppaction://media"/>
          </p:cNvPr>
          <p:cNvPicPr>
            <a:picLocks noRot="1" noChangeAspect="1"/>
          </p:cNvPicPr>
          <p:nvPr>
            <a:wavAudioFile r:embed="rId1" name="~PP44.WAV"/>
          </p:nvPr>
        </p:nvPicPr>
        <p:blipFill>
          <a:blip r:embed="rId6" cstate="print"/>
          <a:stretch>
            <a:fillRect/>
          </a:stretch>
        </p:blipFill>
        <p:spPr>
          <a:xfrm>
            <a:off x="8716963" y="6430963"/>
            <a:ext cx="304800" cy="304800"/>
          </a:xfrm>
          <a:prstGeom prst="rect">
            <a:avLst/>
          </a:prstGeom>
        </p:spPr>
      </p:pic>
    </p:spTree>
  </p:cSld>
  <p:clrMapOvr>
    <a:masterClrMapping/>
  </p:clrMapOvr>
  <p:transition advTm="268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21920"/>
          <a:ext cx="8305800" cy="6375008"/>
        </p:xfrm>
        <a:graphic>
          <a:graphicData uri="http://schemas.openxmlformats.org/drawingml/2006/table">
            <a:tbl>
              <a:tblPr firstRow="1" bandRow="1">
                <a:tableStyleId>{5C22544A-7EE6-4342-B048-85BDC9FD1C3A}</a:tableStyleId>
              </a:tblPr>
              <a:tblGrid>
                <a:gridCol w="735027"/>
                <a:gridCol w="3381122"/>
                <a:gridCol w="2131577"/>
                <a:gridCol w="2058074"/>
              </a:tblGrid>
              <a:tr h="863992">
                <a:tc>
                  <a:txBody>
                    <a:bodyPr/>
                    <a:lstStyle/>
                    <a:p>
                      <a:r>
                        <a:rPr lang="en-US" dirty="0" smtClean="0"/>
                        <a:t>Week</a:t>
                      </a:r>
                      <a:endParaRPr lang="en-US" dirty="0"/>
                    </a:p>
                  </a:txBody>
                  <a:tcPr/>
                </a:tc>
                <a:tc>
                  <a:txBody>
                    <a:bodyPr/>
                    <a:lstStyle/>
                    <a:p>
                      <a:r>
                        <a:rPr lang="en-US" dirty="0" smtClean="0"/>
                        <a:t>ELA Standards</a:t>
                      </a:r>
                      <a:endParaRPr lang="en-US" dirty="0"/>
                    </a:p>
                  </a:txBody>
                  <a:tcPr/>
                </a:tc>
                <a:tc>
                  <a:txBody>
                    <a:bodyPr/>
                    <a:lstStyle/>
                    <a:p>
                      <a:r>
                        <a:rPr lang="en-US" dirty="0" smtClean="0"/>
                        <a:t>S.S Standards</a:t>
                      </a:r>
                      <a:endParaRPr lang="en-US" dirty="0"/>
                    </a:p>
                  </a:txBody>
                  <a:tcPr/>
                </a:tc>
                <a:tc>
                  <a:txBody>
                    <a:bodyPr/>
                    <a:lstStyle/>
                    <a:p>
                      <a:r>
                        <a:rPr lang="en-US" dirty="0" smtClean="0"/>
                        <a:t>Resources</a:t>
                      </a:r>
                      <a:r>
                        <a:rPr lang="en-US" baseline="0" dirty="0" smtClean="0"/>
                        <a:t> and Suggested Instruction</a:t>
                      </a:r>
                      <a:endParaRPr lang="en-US" dirty="0"/>
                    </a:p>
                  </a:txBody>
                  <a:tcPr/>
                </a:tc>
              </a:tr>
              <a:tr h="5460608">
                <a:tc>
                  <a:txBody>
                    <a:bodyPr/>
                    <a:lstStyle/>
                    <a:p>
                      <a:r>
                        <a:rPr lang="en-US" dirty="0" smtClean="0"/>
                        <a:t>1</a:t>
                      </a:r>
                      <a:endParaRPr lang="en-US" dirty="0"/>
                    </a:p>
                  </a:txBody>
                  <a:tcPr/>
                </a:tc>
                <a:tc>
                  <a:txBody>
                    <a:bodyPr/>
                    <a:lstStyle/>
                    <a:p>
                      <a:r>
                        <a:rPr lang="en-US" sz="1600" dirty="0" smtClean="0"/>
                        <a:t>(RI 4.4) Determine the meaning of general domain-specific words . </a:t>
                      </a:r>
                    </a:p>
                    <a:p>
                      <a:r>
                        <a:rPr lang="en-US" sz="1600" dirty="0" smtClean="0"/>
                        <a:t>(RI 4.5)</a:t>
                      </a:r>
                      <a:r>
                        <a:rPr lang="en-US" sz="1600" baseline="0" dirty="0" smtClean="0"/>
                        <a:t> Describe the overall structure, chronological.</a:t>
                      </a:r>
                    </a:p>
                    <a:p>
                      <a:r>
                        <a:rPr lang="en-US" sz="1600" baseline="0" dirty="0" smtClean="0"/>
                        <a:t>(L4.4) b. Use common Greek and Latin affixes and roots as clues to the meaning of a word. </a:t>
                      </a:r>
                    </a:p>
                    <a:p>
                      <a:r>
                        <a:rPr lang="en-US" sz="1600" baseline="0" dirty="0" smtClean="0"/>
                        <a:t>(L4.6) Acquire and use domain-specific words.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(RI. 4.3) Explain events in a historical text including what happened and why.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(RF.4.4)a. Read on-level text with purpose and understanding. </a:t>
                      </a:r>
                      <a:endParaRPr lang="en-US" sz="1600" dirty="0" smtClean="0"/>
                    </a:p>
                    <a:p>
                      <a:endParaRPr lang="en-US" baseline="0" dirty="0" smtClean="0"/>
                    </a:p>
                    <a:p>
                      <a:r>
                        <a:rPr lang="en-US" sz="1600" dirty="0" smtClean="0"/>
                        <a:t>(W.4.1a)</a:t>
                      </a:r>
                      <a:r>
                        <a:rPr lang="en-US" sz="1600" baseline="0" dirty="0" smtClean="0"/>
                        <a:t> </a:t>
                      </a:r>
                      <a:r>
                        <a:rPr lang="en-US" sz="1600" dirty="0" smtClean="0"/>
                        <a:t>Introduce a topic or text clearly,</a:t>
                      </a:r>
                      <a:r>
                        <a:rPr lang="en-US" sz="1600" baseline="0" dirty="0" smtClean="0"/>
                        <a:t> state an opinion and create an organizational structure in which related ideas are grouped to support the writer’s purpose.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(H6.4.4) Name the major causes of the American Revolutionary War: taxation, distance, lack of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Communication.</a:t>
                      </a:r>
                    </a:p>
                    <a:p>
                      <a:endParaRPr lang="en-US" sz="1600" dirty="0" smtClean="0"/>
                    </a:p>
                    <a:p>
                      <a:r>
                        <a:rPr lang="en-US" sz="1600" dirty="0" smtClean="0"/>
                        <a:t>(H6.4.5) Identify George Washington as the lead general in the Revolutionary War.</a:t>
                      </a:r>
                    </a:p>
                    <a:p>
                      <a:endParaRPr lang="en-US" sz="1600" dirty="0" smtClean="0"/>
                    </a:p>
                    <a:p>
                      <a:r>
                        <a:rPr lang="en-US" sz="1600" dirty="0" smtClean="0"/>
                        <a:t>(H6</a:t>
                      </a:r>
                      <a:r>
                        <a:rPr lang="en-US" sz="1600" baseline="0" dirty="0" smtClean="0"/>
                        <a:t> 4.8) Discuss how differences between people lead to conflict. </a:t>
                      </a:r>
                      <a:endParaRPr lang="en-US" sz="1600" dirty="0"/>
                    </a:p>
                  </a:txBody>
                  <a:tcPr/>
                </a:tc>
                <a:tc>
                  <a:txBody>
                    <a:bodyPr/>
                    <a:lstStyle/>
                    <a:p>
                      <a:r>
                        <a:rPr lang="en-US" sz="1400" dirty="0" smtClean="0"/>
                        <a:t>*Anticipation Guide.</a:t>
                      </a:r>
                    </a:p>
                    <a:p>
                      <a:r>
                        <a:rPr lang="en-US" sz="1400" dirty="0" smtClean="0"/>
                        <a:t>Analyze and define the word Revolution.</a:t>
                      </a:r>
                      <a:r>
                        <a:rPr lang="en-US" sz="1400" baseline="0" dirty="0" smtClean="0"/>
                        <a:t> Begin a domain-specific word wall.  (</a:t>
                      </a:r>
                      <a:r>
                        <a:rPr lang="en-US" sz="1400" i="1" baseline="0" dirty="0" smtClean="0"/>
                        <a:t>Wall the of Revolution)</a:t>
                      </a:r>
                    </a:p>
                    <a:p>
                      <a:r>
                        <a:rPr lang="en-US" sz="1400" i="0" baseline="0" dirty="0" smtClean="0"/>
                        <a:t>Day 1 Revolution word analysis. TCR</a:t>
                      </a:r>
                    </a:p>
                    <a:p>
                      <a:r>
                        <a:rPr lang="en-US" sz="1400" i="0" baseline="0" dirty="0" smtClean="0"/>
                        <a:t>School House Rock TCR</a:t>
                      </a:r>
                    </a:p>
                    <a:p>
                      <a:endParaRPr lang="en-US" sz="1400" i="0" baseline="0" dirty="0" smtClean="0"/>
                    </a:p>
                    <a:p>
                      <a:endParaRPr lang="en-US" sz="1400" i="0" baseline="0" dirty="0" smtClean="0"/>
                    </a:p>
                    <a:p>
                      <a:endParaRPr lang="en-US" sz="1400" i="0" dirty="0" smtClean="0"/>
                    </a:p>
                    <a:p>
                      <a:endParaRPr lang="en-US" sz="1400" dirty="0" smtClean="0"/>
                    </a:p>
                    <a:p>
                      <a:endParaRPr lang="en-US" sz="1400" dirty="0" smtClean="0"/>
                    </a:p>
                    <a:p>
                      <a:endParaRPr lang="en-US" sz="1400" dirty="0" smtClean="0"/>
                    </a:p>
                    <a:p>
                      <a:endParaRPr lang="en-US" sz="1400" dirty="0" smtClean="0"/>
                    </a:p>
                    <a:p>
                      <a:r>
                        <a:rPr lang="en-US" sz="1400" dirty="0" smtClean="0"/>
                        <a:t>*Point out chorological order.</a:t>
                      </a:r>
                      <a:r>
                        <a:rPr lang="en-US" sz="1400" baseline="0" dirty="0" smtClean="0"/>
                        <a:t>  Begin timeline.  </a:t>
                      </a:r>
                      <a:r>
                        <a:rPr lang="en-US" sz="1400" b="1" baseline="0" dirty="0" smtClean="0">
                          <a:solidFill>
                            <a:srgbClr val="00B050"/>
                          </a:solidFill>
                        </a:rPr>
                        <a:t>This will carry out through the whole unit. </a:t>
                      </a:r>
                    </a:p>
                    <a:p>
                      <a:r>
                        <a:rPr lang="en-US" sz="1400" baseline="0" dirty="0" smtClean="0">
                          <a:solidFill>
                            <a:srgbClr val="FF0000"/>
                          </a:solidFill>
                        </a:rPr>
                        <a:t>Interactive Timeline</a:t>
                      </a:r>
                    </a:p>
                    <a:p>
                      <a:r>
                        <a:rPr lang="en-US" sz="1000" b="0" i="0" kern="1200" dirty="0" smtClean="0">
                          <a:solidFill>
                            <a:schemeClr val="dk1"/>
                          </a:solidFill>
                          <a:latin typeface="+mn-lt"/>
                          <a:ea typeface="+mn-ea"/>
                          <a:cs typeface="+mn-cs"/>
                          <a:hlinkClick r:id="rId4"/>
                        </a:rPr>
                        <a:t>http://www.readwritethink.org/classroom-resources/student-interactives/timeline-30007.htm</a:t>
                      </a:r>
                      <a:endParaRPr lang="en-US" sz="1000" b="0" i="0" kern="1200" dirty="0" smtClean="0">
                        <a:solidFill>
                          <a:schemeClr val="dk1"/>
                        </a:solidFill>
                        <a:latin typeface="+mn-lt"/>
                        <a:ea typeface="+mn-ea"/>
                        <a:cs typeface="+mn-cs"/>
                      </a:endParaRPr>
                    </a:p>
                    <a:p>
                      <a:endParaRPr lang="en-US" sz="1400" dirty="0">
                        <a:solidFill>
                          <a:srgbClr val="7030A0"/>
                        </a:solidFill>
                      </a:endParaRPr>
                    </a:p>
                  </a:txBody>
                  <a:tcPr/>
                </a:tc>
              </a:tr>
            </a:tbl>
          </a:graphicData>
        </a:graphic>
      </p:graphicFrame>
      <p:pic>
        <p:nvPicPr>
          <p:cNvPr id="5" name="Picture 16" descr="http://ecx.images-amazon.com/images/I/5103348XDBL.jpg"/>
          <p:cNvPicPr>
            <a:picLocks noChangeAspect="1" noChangeArrowheads="1"/>
          </p:cNvPicPr>
          <p:nvPr/>
        </p:nvPicPr>
        <p:blipFill>
          <a:blip r:embed="rId5" cstate="print"/>
          <a:srcRect/>
          <a:stretch>
            <a:fillRect/>
          </a:stretch>
        </p:blipFill>
        <p:spPr bwMode="auto">
          <a:xfrm>
            <a:off x="6781800" y="3048000"/>
            <a:ext cx="1026695" cy="1219200"/>
          </a:xfrm>
          <a:prstGeom prst="rect">
            <a:avLst/>
          </a:prstGeom>
          <a:noFill/>
          <a:ln>
            <a:solidFill>
              <a:schemeClr val="accent1"/>
            </a:solidFill>
          </a:ln>
        </p:spPr>
      </p:pic>
      <p:sp>
        <p:nvSpPr>
          <p:cNvPr id="6" name="Text Box 2"/>
          <p:cNvSpPr txBox="1">
            <a:spLocks noChangeArrowheads="1"/>
          </p:cNvSpPr>
          <p:nvPr/>
        </p:nvSpPr>
        <p:spPr bwMode="auto">
          <a:xfrm>
            <a:off x="7543800" y="4267200"/>
            <a:ext cx="790575"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29 copies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7" name="Picture 6" descr="http://img1.imagesbn.com/p/9780375823794_p0_v1_s260x420.JPG"/>
          <p:cNvPicPr>
            <a:picLocks noChangeAspect="1" noChangeArrowheads="1"/>
          </p:cNvPicPr>
          <p:nvPr/>
        </p:nvPicPr>
        <p:blipFill>
          <a:blip r:embed="rId6" cstate="print"/>
          <a:srcRect/>
          <a:stretch>
            <a:fillRect/>
          </a:stretch>
        </p:blipFill>
        <p:spPr bwMode="auto">
          <a:xfrm>
            <a:off x="8077200" y="3048000"/>
            <a:ext cx="838200" cy="1231509"/>
          </a:xfrm>
          <a:prstGeom prst="rect">
            <a:avLst/>
          </a:prstGeom>
          <a:noFill/>
          <a:ln>
            <a:solidFill>
              <a:schemeClr val="tx1"/>
            </a:solidFill>
          </a:ln>
        </p:spPr>
      </p:pic>
      <p:pic>
        <p:nvPicPr>
          <p:cNvPr id="8" name="~PP3858.WAV">
            <a:hlinkClick r:id="" action="ppaction://media"/>
          </p:cNvPr>
          <p:cNvPicPr>
            <a:picLocks noRot="1" noChangeAspect="1"/>
          </p:cNvPicPr>
          <p:nvPr>
            <a:wavAudioFile r:embed="rId1" name="~PP3858.WAV"/>
          </p:nvPr>
        </p:nvPicPr>
        <p:blipFill>
          <a:blip r:embed="rId7" cstate="print"/>
          <a:stretch>
            <a:fillRect/>
          </a:stretch>
        </p:blipFill>
        <p:spPr>
          <a:xfrm>
            <a:off x="8716963" y="6430963"/>
            <a:ext cx="304800" cy="304800"/>
          </a:xfrm>
          <a:prstGeom prst="rect">
            <a:avLst/>
          </a:prstGeom>
        </p:spPr>
      </p:pic>
    </p:spTree>
  </p:cSld>
  <p:clrMapOvr>
    <a:masterClrMapping/>
  </p:clrMapOvr>
  <p:transition advTm="1388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1" y="167640"/>
          <a:ext cx="8381999" cy="6614160"/>
        </p:xfrm>
        <a:graphic>
          <a:graphicData uri="http://schemas.openxmlformats.org/drawingml/2006/table">
            <a:tbl>
              <a:tblPr firstRow="1" bandRow="1">
                <a:tableStyleId>{5C22544A-7EE6-4342-B048-85BDC9FD1C3A}</a:tableStyleId>
              </a:tblPr>
              <a:tblGrid>
                <a:gridCol w="761999"/>
                <a:gridCol w="3391912"/>
                <a:gridCol w="2151133"/>
                <a:gridCol w="2076955"/>
              </a:tblGrid>
              <a:tr h="893331">
                <a:tc>
                  <a:txBody>
                    <a:bodyPr/>
                    <a:lstStyle/>
                    <a:p>
                      <a:r>
                        <a:rPr lang="en-US" dirty="0" smtClean="0"/>
                        <a:t>Week</a:t>
                      </a:r>
                      <a:endParaRPr lang="en-US" dirty="0"/>
                    </a:p>
                  </a:txBody>
                  <a:tcPr/>
                </a:tc>
                <a:tc>
                  <a:txBody>
                    <a:bodyPr/>
                    <a:lstStyle/>
                    <a:p>
                      <a:r>
                        <a:rPr lang="en-US" dirty="0" smtClean="0"/>
                        <a:t>ELA Standards</a:t>
                      </a:r>
                      <a:endParaRPr lang="en-US" dirty="0"/>
                    </a:p>
                  </a:txBody>
                  <a:tcPr/>
                </a:tc>
                <a:tc>
                  <a:txBody>
                    <a:bodyPr/>
                    <a:lstStyle/>
                    <a:p>
                      <a:r>
                        <a:rPr lang="en-US" dirty="0" smtClean="0"/>
                        <a:t>S.S Standards</a:t>
                      </a:r>
                      <a:endParaRPr lang="en-US" dirty="0"/>
                    </a:p>
                  </a:txBody>
                  <a:tcPr/>
                </a:tc>
                <a:tc>
                  <a:txBody>
                    <a:bodyPr/>
                    <a:lstStyle/>
                    <a:p>
                      <a:r>
                        <a:rPr lang="en-US" dirty="0" smtClean="0"/>
                        <a:t>Resources</a:t>
                      </a:r>
                      <a:r>
                        <a:rPr lang="en-US" baseline="0" dirty="0" smtClean="0"/>
                        <a:t> and Suggested Instruction</a:t>
                      </a:r>
                      <a:endParaRPr lang="en-US" dirty="0"/>
                    </a:p>
                  </a:txBody>
                  <a:tcPr/>
                </a:tc>
              </a:tr>
              <a:tr h="5568429">
                <a:tc>
                  <a:txBody>
                    <a:bodyPr/>
                    <a:lstStyle/>
                    <a:p>
                      <a:r>
                        <a:rPr lang="en-US" dirty="0" smtClean="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(RI. 4.3) Explain events in a historical text including what happened and why.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(RI 4.5)</a:t>
                      </a:r>
                      <a:r>
                        <a:rPr lang="en-US" sz="1600" baseline="0" dirty="0" smtClean="0"/>
                        <a:t> Describe the overall structure, chronological. (S.S. text cause/effect)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(RI.4.7) Interpret information presented visually and orally.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(RF.4.4)a. Read on-level text with purpose and understanding. </a:t>
                      </a:r>
                      <a:endParaRPr lang="en-US" sz="1600" dirty="0" smtClean="0"/>
                    </a:p>
                    <a:p>
                      <a:r>
                        <a:rPr lang="en-US" sz="1600" baseline="0" dirty="0" smtClean="0"/>
                        <a:t>(L4.4) b. Use common Greek and Latin affixes and roots as clues to the meaning of a word. </a:t>
                      </a:r>
                    </a:p>
                    <a:p>
                      <a:r>
                        <a:rPr lang="en-US" sz="1600" baseline="0" dirty="0" smtClean="0"/>
                        <a:t>(L4.6) Acquire and use domain-specific words.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(W.4.1a)</a:t>
                      </a:r>
                      <a:r>
                        <a:rPr lang="en-US" sz="1600" baseline="0" dirty="0" smtClean="0"/>
                        <a:t> </a:t>
                      </a:r>
                      <a:r>
                        <a:rPr lang="en-US" sz="1600" dirty="0" smtClean="0"/>
                        <a:t>Introduce a topic or text clearly,</a:t>
                      </a:r>
                      <a:r>
                        <a:rPr lang="en-US" sz="1600" baseline="0" dirty="0" smtClean="0"/>
                        <a:t> state an opinion and create an organizational structure in which related ideas are grouped to support the writer’s purpose.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(W.4.1b)Provide reasons that are supported by facts and details.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(H6.4.4) Name the major causes of the American Revolutionary War: taxation, distance, lack of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Communication.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(H6.4.5) Identify George Washington as the lead general in the Revolutionary War.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(C.5.4.2) Identify and explain the purpose of the founding documents: Declaration of Independence,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Articles of Confederation, United States Constitution.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r>
                        <a:rPr lang="en-US" sz="1600" dirty="0" smtClean="0"/>
                        <a:t>Brain Pop </a:t>
                      </a:r>
                      <a:r>
                        <a:rPr lang="en-US" sz="1600" i="1" dirty="0" smtClean="0"/>
                        <a:t>American Revolution</a:t>
                      </a:r>
                    </a:p>
                    <a:p>
                      <a:r>
                        <a:rPr lang="en-US" sz="1600" dirty="0" smtClean="0"/>
                        <a:t>*Practicing</a:t>
                      </a:r>
                      <a:r>
                        <a:rPr lang="en-US" sz="1600" baseline="0" dirty="0" smtClean="0"/>
                        <a:t> how to take notes from a video.  </a:t>
                      </a:r>
                    </a:p>
                    <a:p>
                      <a:r>
                        <a:rPr lang="en-US" sz="1600" baseline="0" dirty="0" smtClean="0"/>
                        <a:t>Learn 360-Road to Revolution</a:t>
                      </a:r>
                    </a:p>
                    <a:p>
                      <a:r>
                        <a:rPr lang="en-US" sz="1600" baseline="0" dirty="0" smtClean="0"/>
                        <a:t>Continue Timeline. </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Pull excerpts from 5</a:t>
                      </a:r>
                      <a:r>
                        <a:rPr lang="en-US" sz="1600" baseline="30000" dirty="0" smtClean="0"/>
                        <a:t>th</a:t>
                      </a:r>
                      <a:r>
                        <a:rPr lang="en-US" sz="1600" dirty="0" smtClean="0"/>
                        <a:t> grade social studies text. Chapters</a:t>
                      </a:r>
                      <a:r>
                        <a:rPr lang="en-US" sz="1600" baseline="0" dirty="0" smtClean="0"/>
                        <a:t> 8&amp;9. (Cause/effect structure)</a:t>
                      </a:r>
                      <a:endParaRPr lang="en-US" sz="1600" dirty="0" smtClean="0"/>
                    </a:p>
                  </a:txBody>
                  <a:tcPr/>
                </a:tc>
              </a:tr>
            </a:tbl>
          </a:graphicData>
        </a:graphic>
      </p:graphicFrame>
      <p:pic>
        <p:nvPicPr>
          <p:cNvPr id="3" name="Picture 16" descr="http://ecx.images-amazon.com/images/I/5103348XDBL.jpg"/>
          <p:cNvPicPr>
            <a:picLocks noChangeAspect="1" noChangeArrowheads="1"/>
          </p:cNvPicPr>
          <p:nvPr/>
        </p:nvPicPr>
        <p:blipFill>
          <a:blip r:embed="rId4" cstate="print"/>
          <a:srcRect/>
          <a:stretch>
            <a:fillRect/>
          </a:stretch>
        </p:blipFill>
        <p:spPr bwMode="auto">
          <a:xfrm>
            <a:off x="6781800" y="3124200"/>
            <a:ext cx="898358" cy="1066800"/>
          </a:xfrm>
          <a:prstGeom prst="rect">
            <a:avLst/>
          </a:prstGeom>
          <a:noFill/>
          <a:ln>
            <a:solidFill>
              <a:schemeClr val="accent1"/>
            </a:solidFill>
          </a:ln>
        </p:spPr>
      </p:pic>
      <p:sp>
        <p:nvSpPr>
          <p:cNvPr id="4" name="Text Box 2"/>
          <p:cNvSpPr txBox="1">
            <a:spLocks noChangeArrowheads="1"/>
          </p:cNvSpPr>
          <p:nvPr/>
        </p:nvSpPr>
        <p:spPr bwMode="auto">
          <a:xfrm>
            <a:off x="7315200" y="4267200"/>
            <a:ext cx="790575"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29 copies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5" name="Picture 4" descr="http://img1.imagesbn.com/p/9780375823794_p0_v1_s260x420.JPG"/>
          <p:cNvPicPr>
            <a:picLocks noChangeAspect="1" noChangeArrowheads="1"/>
          </p:cNvPicPr>
          <p:nvPr/>
        </p:nvPicPr>
        <p:blipFill>
          <a:blip r:embed="rId5" cstate="print"/>
          <a:srcRect/>
          <a:stretch>
            <a:fillRect/>
          </a:stretch>
        </p:blipFill>
        <p:spPr bwMode="auto">
          <a:xfrm>
            <a:off x="8001000" y="3124200"/>
            <a:ext cx="685800" cy="1007599"/>
          </a:xfrm>
          <a:prstGeom prst="rect">
            <a:avLst/>
          </a:prstGeom>
          <a:noFill/>
          <a:ln>
            <a:solidFill>
              <a:schemeClr val="tx1"/>
            </a:solidFill>
          </a:ln>
        </p:spPr>
      </p:pic>
      <p:pic>
        <p:nvPicPr>
          <p:cNvPr id="6" name="~PP431.WAV">
            <a:hlinkClick r:id="" action="ppaction://media"/>
          </p:cNvPr>
          <p:cNvPicPr>
            <a:picLocks noRot="1" noChangeAspect="1"/>
          </p:cNvPicPr>
          <p:nvPr>
            <a:wavAudioFile r:embed="rId1" name="~PP431.WAV"/>
          </p:nvPr>
        </p:nvPicPr>
        <p:blipFill>
          <a:blip r:embed="rId6" cstate="print"/>
          <a:stretch>
            <a:fillRect/>
          </a:stretch>
        </p:blipFill>
        <p:spPr>
          <a:xfrm>
            <a:off x="8716963" y="6430963"/>
            <a:ext cx="304800" cy="304800"/>
          </a:xfrm>
          <a:prstGeom prst="rect">
            <a:avLst/>
          </a:prstGeom>
        </p:spPr>
      </p:pic>
    </p:spTree>
  </p:cSld>
  <p:clrMapOvr>
    <a:masterClrMapping/>
  </p:clrMapOvr>
  <p:transition advTm="743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98120"/>
          <a:ext cx="8839200" cy="6906665"/>
        </p:xfrm>
        <a:graphic>
          <a:graphicData uri="http://schemas.openxmlformats.org/drawingml/2006/table">
            <a:tbl>
              <a:tblPr firstRow="1" bandRow="1">
                <a:tableStyleId>{5C22544A-7EE6-4342-B048-85BDC9FD1C3A}</a:tableStyleId>
              </a:tblPr>
              <a:tblGrid>
                <a:gridCol w="685800"/>
                <a:gridCol w="4267200"/>
                <a:gridCol w="1447800"/>
                <a:gridCol w="2438400"/>
              </a:tblGrid>
              <a:tr h="597305">
                <a:tc>
                  <a:txBody>
                    <a:bodyPr/>
                    <a:lstStyle/>
                    <a:p>
                      <a:r>
                        <a:rPr lang="en-US" sz="1600" dirty="0" smtClean="0"/>
                        <a:t>Week</a:t>
                      </a:r>
                      <a:endParaRPr lang="en-US" sz="1600" dirty="0"/>
                    </a:p>
                  </a:txBody>
                  <a:tcPr/>
                </a:tc>
                <a:tc>
                  <a:txBody>
                    <a:bodyPr/>
                    <a:lstStyle/>
                    <a:p>
                      <a:r>
                        <a:rPr lang="en-US" sz="1600" dirty="0" smtClean="0"/>
                        <a:t>ELA Standards</a:t>
                      </a:r>
                      <a:endParaRPr lang="en-US" sz="1600" dirty="0"/>
                    </a:p>
                  </a:txBody>
                  <a:tcPr/>
                </a:tc>
                <a:tc>
                  <a:txBody>
                    <a:bodyPr/>
                    <a:lstStyle/>
                    <a:p>
                      <a:r>
                        <a:rPr lang="en-US" sz="1600" dirty="0" smtClean="0"/>
                        <a:t>S.S Standards</a:t>
                      </a:r>
                      <a:endParaRPr lang="en-US" sz="1600" dirty="0"/>
                    </a:p>
                  </a:txBody>
                  <a:tcPr/>
                </a:tc>
                <a:tc>
                  <a:txBody>
                    <a:bodyPr/>
                    <a:lstStyle/>
                    <a:p>
                      <a:r>
                        <a:rPr lang="en-US" sz="1600" dirty="0" smtClean="0"/>
                        <a:t>Resources</a:t>
                      </a:r>
                      <a:r>
                        <a:rPr lang="en-US" sz="1600" baseline="0" dirty="0" smtClean="0"/>
                        <a:t> and Suggested Instruction</a:t>
                      </a:r>
                      <a:endParaRPr lang="en-US" sz="1600" dirty="0"/>
                    </a:p>
                  </a:txBody>
                  <a:tcPr/>
                </a:tc>
              </a:tr>
              <a:tr h="5910175">
                <a:tc>
                  <a:txBody>
                    <a:bodyPr/>
                    <a:lstStyle/>
                    <a:p>
                      <a:r>
                        <a:rPr lang="en-US" dirty="0" smtClean="0"/>
                        <a:t>3</a:t>
                      </a:r>
                      <a:endParaRPr lang="en-US" dirty="0"/>
                    </a:p>
                  </a:txBody>
                  <a:tcPr/>
                </a:tc>
                <a:tc>
                  <a:txBody>
                    <a:bodyPr/>
                    <a:lstStyle/>
                    <a:p>
                      <a:r>
                        <a:rPr lang="en-US" sz="1200" dirty="0" smtClean="0"/>
                        <a:t>(RI.4.8) Explain how an author uses reasons and evidence to supports points in a text.</a:t>
                      </a:r>
                    </a:p>
                    <a:p>
                      <a:r>
                        <a:rPr lang="en-US" sz="1200" dirty="0" smtClean="0"/>
                        <a:t>(RI.4.9) Integrate information from two texts on the same topic.</a:t>
                      </a:r>
                      <a:r>
                        <a:rPr lang="en-US"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(RI.4.6) Compare and Contrast a firsthand and secondhand account.</a:t>
                      </a:r>
                      <a:r>
                        <a:rPr lang="en-US" sz="1200" baseline="0" dirty="0" smtClean="0"/>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(RF.4.4a)</a:t>
                      </a:r>
                      <a:r>
                        <a:rPr lang="en-US" sz="1200" baseline="0" dirty="0" smtClean="0"/>
                        <a:t> Read on-level text with purpose and understanding.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(RF.4.4c) Use context to confirm or self-correct word recognition and understanding, rereading as necessary.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(RF.4.4b.) Read on-level  prose or poetry with accuracy, appropriate rate, and expression.</a:t>
                      </a:r>
                      <a:r>
                        <a:rPr lang="en-US" sz="1200" baseline="0" dirty="0" smtClean="0"/>
                        <a:t>  </a:t>
                      </a:r>
                      <a:endParaRPr lang="en-US" sz="120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(L.4.2.b) Use commas and quotation marks to mark direct speech and quotations from a text.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(W.4.7) Conduct short research projects that build knowledge through investigation.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(W.4.8) Gather relevant information from print and digital sources; take notes and categorize information, and provide a list of 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baseline="0" dirty="0" smtClean="0">
                          <a:solidFill>
                            <a:schemeClr val="tx1"/>
                          </a:solidFill>
                        </a:rPr>
                        <a:t>With Timeline Project (Ongoing)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(L.4.3c)Differentiate between contexts that call for formal English.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(SL.4.2) Paraphrase portions of a text read aloud or information presented in diverse formats.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(SL.4.3) Identify the reasons and evidence a speaker provides to support particular points.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(SL.4.4) Report on a topic in an organized manner, using appropriate facts and relevant, descriptive details to support the main idea; speak clearly at an understandable pace.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(SL.4.5) Add audio recordings and visual displays to presentations.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(SL.4.6) Differentiate between  contexts that call for formal English and situations where informal discourse is appropriate; use formal English when appropriate to task and situation.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p>
                      <a:endParaRPr lang="en-US" sz="1600" baseline="0" dirty="0" smtClean="0"/>
                    </a:p>
                  </a:txBody>
                  <a:tcPr/>
                </a:tc>
                <a:tc>
                  <a:txBody>
                    <a:bodyPr/>
                    <a:lstStyle/>
                    <a:p>
                      <a:r>
                        <a:rPr lang="en-US" sz="1200" dirty="0" smtClean="0"/>
                        <a:t>(C.5.4.1) Identify and explain the role of the Founding Fathers in writing the founding documents: </a:t>
                      </a:r>
                    </a:p>
                    <a:p>
                      <a:r>
                        <a:rPr lang="en-US" sz="1200" dirty="0" smtClean="0"/>
                        <a:t>Benjamin Franklin, John Hancock, Thomas Jefferson, James Madison, George Washington.</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(C.5.4.2) Identify and explain the purpose of the founding documents: Declaration of Independence,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Articles of Confederation, United States Constitution.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1" dirty="0" smtClean="0"/>
                        <a:t>Pull excerpts from 5</a:t>
                      </a:r>
                      <a:r>
                        <a:rPr lang="en-US" sz="900" b="1" baseline="30000" dirty="0" smtClean="0"/>
                        <a:t>th</a:t>
                      </a:r>
                      <a:r>
                        <a:rPr lang="en-US" sz="900" b="1" dirty="0" smtClean="0"/>
                        <a:t> grade social studies text. Chapters</a:t>
                      </a:r>
                      <a:r>
                        <a:rPr lang="en-US" sz="900" b="1" baseline="0" dirty="0" smtClean="0"/>
                        <a:t> 8&amp;9 on the documents. </a:t>
                      </a:r>
                    </a:p>
                    <a:p>
                      <a:pPr>
                        <a:buFont typeface="Arial" pitchFamily="34" charset="0"/>
                        <a:buChar char="•"/>
                      </a:pPr>
                      <a:r>
                        <a:rPr lang="en-US" sz="1000" kern="1200" dirty="0" smtClean="0">
                          <a:solidFill>
                            <a:srgbClr val="0070C0"/>
                          </a:solidFill>
                          <a:latin typeface="+mn-lt"/>
                          <a:ea typeface="+mn-ea"/>
                          <a:cs typeface="+mn-cs"/>
                        </a:rPr>
                        <a:t>1</a:t>
                      </a:r>
                      <a:r>
                        <a:rPr lang="en-US" sz="1000" kern="1200" baseline="30000" dirty="0" smtClean="0">
                          <a:solidFill>
                            <a:srgbClr val="0070C0"/>
                          </a:solidFill>
                          <a:latin typeface="+mn-lt"/>
                          <a:ea typeface="+mn-ea"/>
                          <a:cs typeface="+mn-cs"/>
                        </a:rPr>
                        <a:t>st</a:t>
                      </a:r>
                      <a:r>
                        <a:rPr lang="en-US" sz="1000" kern="1200" dirty="0" smtClean="0">
                          <a:solidFill>
                            <a:srgbClr val="0070C0"/>
                          </a:solidFill>
                          <a:latin typeface="+mn-lt"/>
                          <a:ea typeface="+mn-ea"/>
                          <a:cs typeface="+mn-cs"/>
                        </a:rPr>
                        <a:t> and 2</a:t>
                      </a:r>
                      <a:r>
                        <a:rPr lang="en-US" sz="1000" kern="1200" baseline="30000" dirty="0" smtClean="0">
                          <a:solidFill>
                            <a:srgbClr val="0070C0"/>
                          </a:solidFill>
                          <a:latin typeface="+mn-lt"/>
                          <a:ea typeface="+mn-ea"/>
                          <a:cs typeface="+mn-cs"/>
                        </a:rPr>
                        <a:t>nd</a:t>
                      </a:r>
                      <a:r>
                        <a:rPr lang="en-US" sz="1000" kern="1200" dirty="0" smtClean="0">
                          <a:solidFill>
                            <a:srgbClr val="0070C0"/>
                          </a:solidFill>
                          <a:latin typeface="+mn-lt"/>
                          <a:ea typeface="+mn-ea"/>
                          <a:cs typeface="+mn-cs"/>
                        </a:rPr>
                        <a:t> hand account link:</a:t>
                      </a:r>
                    </a:p>
                    <a:p>
                      <a:pPr>
                        <a:buFont typeface="Arial" pitchFamily="34" charset="0"/>
                        <a:buChar char="•"/>
                      </a:pPr>
                      <a:r>
                        <a:rPr lang="en-US" sz="1000" kern="1200" dirty="0" smtClean="0">
                          <a:solidFill>
                            <a:schemeClr val="dk1"/>
                          </a:solidFill>
                          <a:latin typeface="+mn-lt"/>
                          <a:ea typeface="+mn-ea"/>
                          <a:cs typeface="+mn-cs"/>
                        </a:rPr>
                        <a:t>http://www.historycentral.com/Revolt/</a:t>
                      </a:r>
                    </a:p>
                    <a:p>
                      <a:pPr>
                        <a:buFont typeface="Arial" pitchFamily="34" charset="0"/>
                        <a:buChar char="•"/>
                      </a:pPr>
                      <a:endParaRPr lang="en-US" sz="1000" b="1" kern="1200" dirty="0" smtClean="0">
                        <a:solidFill>
                          <a:srgbClr val="0070C0"/>
                        </a:solidFill>
                        <a:latin typeface="+mn-lt"/>
                        <a:ea typeface="+mn-ea"/>
                        <a:cs typeface="+mn-cs"/>
                      </a:endParaRPr>
                    </a:p>
                    <a:p>
                      <a:pPr>
                        <a:buFont typeface="Arial" pitchFamily="34" charset="0"/>
                        <a:buChar char="•"/>
                      </a:pPr>
                      <a:r>
                        <a:rPr lang="en-US" sz="1000" b="1" kern="1200" dirty="0" smtClean="0">
                          <a:solidFill>
                            <a:srgbClr val="0070C0"/>
                          </a:solidFill>
                          <a:latin typeface="+mn-lt"/>
                          <a:ea typeface="+mn-ea"/>
                          <a:cs typeface="+mn-cs"/>
                        </a:rPr>
                        <a:t>Fluency Practice Links: </a:t>
                      </a:r>
                    </a:p>
                    <a:p>
                      <a:pPr>
                        <a:buFont typeface="Arial" pitchFamily="34" charset="0"/>
                        <a:buChar char="•"/>
                      </a:pPr>
                      <a:r>
                        <a:rPr lang="en-US" sz="900" kern="1200" dirty="0" smtClean="0">
                          <a:solidFill>
                            <a:schemeClr val="dk1"/>
                          </a:solidFill>
                          <a:latin typeface="+mn-lt"/>
                          <a:ea typeface="+mn-ea"/>
                          <a:cs typeface="+mn-cs"/>
                        </a:rPr>
                        <a:t>Fluency for American Revolution</a:t>
                      </a:r>
                    </a:p>
                    <a:p>
                      <a:pPr>
                        <a:buFont typeface="Arial" pitchFamily="34" charset="0"/>
                        <a:buChar char="•"/>
                      </a:pPr>
                      <a:r>
                        <a:rPr lang="en-US" sz="900" kern="1200" dirty="0" smtClean="0">
                          <a:solidFill>
                            <a:schemeClr val="dk1"/>
                          </a:solidFill>
                          <a:latin typeface="+mn-lt"/>
                          <a:ea typeface="+mn-ea"/>
                          <a:cs typeface="+mn-cs"/>
                        </a:rPr>
                        <a:t> American Revolution Script</a:t>
                      </a:r>
                    </a:p>
                    <a:p>
                      <a:pPr>
                        <a:buFont typeface="Arial" pitchFamily="34" charset="0"/>
                        <a:buChar char="•"/>
                      </a:pPr>
                      <a:r>
                        <a:rPr lang="en-US" sz="900" kern="1200" dirty="0" smtClean="0">
                          <a:solidFill>
                            <a:schemeClr val="dk1"/>
                          </a:solidFill>
                          <a:latin typeface="+mn-lt"/>
                          <a:ea typeface="+mn-ea"/>
                          <a:cs typeface="+mn-cs"/>
                        </a:rPr>
                        <a:t> </a:t>
                      </a:r>
                      <a:r>
                        <a:rPr lang="en-US" sz="900" u="sng" kern="1200" dirty="0" smtClean="0">
                          <a:solidFill>
                            <a:schemeClr val="dk1"/>
                          </a:solidFill>
                          <a:latin typeface="+mn-lt"/>
                          <a:ea typeface="+mn-ea"/>
                          <a:cs typeface="+mn-cs"/>
                          <a:hlinkClick r:id="rId4"/>
                        </a:rPr>
                        <a:t>http://www.rosalindflynn.com/pdf%20files/AmRevolution.pdf</a:t>
                      </a:r>
                      <a:endParaRPr lang="en-US" sz="900" kern="1200" dirty="0" smtClean="0">
                        <a:solidFill>
                          <a:schemeClr val="dk1"/>
                        </a:solidFill>
                        <a:latin typeface="+mn-lt"/>
                        <a:ea typeface="+mn-ea"/>
                        <a:cs typeface="+mn-cs"/>
                      </a:endParaRPr>
                    </a:p>
                    <a:p>
                      <a:pPr>
                        <a:buFont typeface="Arial" pitchFamily="34" charset="0"/>
                        <a:buChar char="•"/>
                      </a:pPr>
                      <a:r>
                        <a:rPr lang="en-US" sz="900" kern="1200" dirty="0" smtClean="0">
                          <a:solidFill>
                            <a:schemeClr val="dk1"/>
                          </a:solidFill>
                          <a:latin typeface="+mn-lt"/>
                          <a:ea typeface="+mn-ea"/>
                          <a:cs typeface="+mn-cs"/>
                        </a:rPr>
                        <a:t> Songs of the Revolution</a:t>
                      </a:r>
                    </a:p>
                    <a:p>
                      <a:pPr>
                        <a:buFont typeface="Arial" pitchFamily="34" charset="0"/>
                        <a:buChar char="•"/>
                      </a:pPr>
                      <a:r>
                        <a:rPr lang="en-US" sz="900" kern="1200" dirty="0" smtClean="0">
                          <a:solidFill>
                            <a:schemeClr val="dk1"/>
                          </a:solidFill>
                          <a:latin typeface="+mn-lt"/>
                          <a:ea typeface="+mn-ea"/>
                          <a:cs typeface="+mn-cs"/>
                        </a:rPr>
                        <a:t> </a:t>
                      </a:r>
                      <a:r>
                        <a:rPr lang="en-US" sz="900" u="sng" kern="1200" dirty="0" smtClean="0">
                          <a:solidFill>
                            <a:schemeClr val="dk1"/>
                          </a:solidFill>
                          <a:latin typeface="+mn-lt"/>
                          <a:ea typeface="+mn-ea"/>
                          <a:cs typeface="+mn-cs"/>
                          <a:hlinkClick r:id="rId5"/>
                        </a:rPr>
                        <a:t>http://www.ushistory.org/carpentershall/edu/songs.htm</a:t>
                      </a:r>
                      <a:endParaRPr lang="en-US" sz="900" kern="1200" dirty="0" smtClean="0">
                        <a:solidFill>
                          <a:schemeClr val="dk1"/>
                        </a:solidFill>
                        <a:latin typeface="+mn-lt"/>
                        <a:ea typeface="+mn-ea"/>
                        <a:cs typeface="+mn-cs"/>
                      </a:endParaRPr>
                    </a:p>
                    <a:p>
                      <a:pPr>
                        <a:buFont typeface="Arial" pitchFamily="34" charset="0"/>
                        <a:buChar char="•"/>
                      </a:pPr>
                      <a:r>
                        <a:rPr lang="en-US" sz="900" kern="1200" dirty="0" smtClean="0">
                          <a:solidFill>
                            <a:schemeClr val="dk1"/>
                          </a:solidFill>
                          <a:latin typeface="+mn-lt"/>
                          <a:ea typeface="+mn-ea"/>
                          <a:cs typeface="+mn-cs"/>
                        </a:rPr>
                        <a:t> Paul Revere’s Ride</a:t>
                      </a:r>
                    </a:p>
                    <a:p>
                      <a:pPr>
                        <a:buFont typeface="Arial" pitchFamily="34" charset="0"/>
                        <a:buChar char="•"/>
                      </a:pPr>
                      <a:r>
                        <a:rPr lang="en-US" sz="900" u="sng" kern="1200" dirty="0" smtClean="0">
                          <a:solidFill>
                            <a:schemeClr val="dk1"/>
                          </a:solidFill>
                          <a:latin typeface="+mn-lt"/>
                          <a:ea typeface="+mn-ea"/>
                          <a:cs typeface="+mn-cs"/>
                          <a:hlinkClick r:id="rId6"/>
                        </a:rPr>
                        <a:t>http://www.teachercreatedmaterials.com/curriculum_files/free/activities/apr2008/10032.pdf</a:t>
                      </a:r>
                      <a:endParaRPr lang="en-US" sz="900" kern="1200" dirty="0" smtClean="0">
                        <a:solidFill>
                          <a:schemeClr val="dk1"/>
                        </a:solidFill>
                        <a:latin typeface="+mn-lt"/>
                        <a:ea typeface="+mn-ea"/>
                        <a:cs typeface="+mn-cs"/>
                      </a:endParaRPr>
                    </a:p>
                    <a:p>
                      <a:pPr>
                        <a:buFont typeface="Arial" pitchFamily="34" charset="0"/>
                        <a:buChar char="•"/>
                      </a:pPr>
                      <a:r>
                        <a:rPr lang="en-US" sz="900" kern="1200" dirty="0" smtClean="0">
                          <a:solidFill>
                            <a:schemeClr val="dk1"/>
                          </a:solidFill>
                          <a:latin typeface="+mn-lt"/>
                          <a:ea typeface="+mn-ea"/>
                          <a:cs typeface="+mn-cs"/>
                        </a:rPr>
                        <a:t> Declaration of Independence</a:t>
                      </a:r>
                    </a:p>
                    <a:p>
                      <a:pPr>
                        <a:buFont typeface="Arial" pitchFamily="34" charset="0"/>
                        <a:buChar char="•"/>
                      </a:pPr>
                      <a:r>
                        <a:rPr lang="en-US" sz="900" u="sng" kern="1200" dirty="0" smtClean="0">
                          <a:solidFill>
                            <a:schemeClr val="dk1"/>
                          </a:solidFill>
                          <a:latin typeface="+mn-lt"/>
                          <a:ea typeface="+mn-ea"/>
                          <a:cs typeface="+mn-cs"/>
                          <a:hlinkClick r:id="rId7"/>
                        </a:rPr>
                        <a:t>http://www.americanheritage.org/AHEF_National_Elementary_Extraction_08_4_DeclarationofIndependence.pdf</a:t>
                      </a:r>
                      <a:endParaRPr lang="en-US" sz="900" kern="1200" dirty="0" smtClean="0">
                        <a:solidFill>
                          <a:schemeClr val="dk1"/>
                        </a:solidFill>
                        <a:latin typeface="+mn-lt"/>
                        <a:ea typeface="+mn-ea"/>
                        <a:cs typeface="+mn-cs"/>
                      </a:endParaRPr>
                    </a:p>
                    <a:p>
                      <a:pPr>
                        <a:buFont typeface="Arial" pitchFamily="34" charset="0"/>
                        <a:buChar char="•"/>
                      </a:pPr>
                      <a:r>
                        <a:rPr lang="en-US" sz="900" kern="1200" dirty="0" smtClean="0">
                          <a:solidFill>
                            <a:schemeClr val="dk1"/>
                          </a:solidFill>
                          <a:latin typeface="+mn-lt"/>
                          <a:ea typeface="+mn-ea"/>
                          <a:cs typeface="+mn-cs"/>
                        </a:rPr>
                        <a:t> (scroll down to script)</a:t>
                      </a:r>
                    </a:p>
                    <a:p>
                      <a:pPr>
                        <a:buFont typeface="Arial" pitchFamily="34" charset="0"/>
                        <a:buNone/>
                      </a:pPr>
                      <a:endParaRPr lang="en-US" sz="1400" dirty="0" smtClean="0"/>
                    </a:p>
                  </a:txBody>
                  <a:tcPr/>
                </a:tc>
              </a:tr>
            </a:tbl>
          </a:graphicData>
        </a:graphic>
      </p:graphicFrame>
      <p:pic>
        <p:nvPicPr>
          <p:cNvPr id="4" name="Picture 4" descr="http://img2.imagesbn.com/p/9780823420179_p0_v1_s260x420.jpg"/>
          <p:cNvPicPr>
            <a:picLocks noChangeAspect="1" noChangeArrowheads="1"/>
          </p:cNvPicPr>
          <p:nvPr/>
        </p:nvPicPr>
        <p:blipFill>
          <a:blip r:embed="rId8" cstate="print"/>
          <a:srcRect/>
          <a:stretch>
            <a:fillRect/>
          </a:stretch>
        </p:blipFill>
        <p:spPr bwMode="auto">
          <a:xfrm>
            <a:off x="6705600" y="3886200"/>
            <a:ext cx="749084" cy="784746"/>
          </a:xfrm>
          <a:prstGeom prst="rect">
            <a:avLst/>
          </a:prstGeom>
          <a:noFill/>
          <a:ln>
            <a:solidFill>
              <a:schemeClr val="accent1"/>
            </a:solidFill>
          </a:ln>
        </p:spPr>
      </p:pic>
      <p:sp>
        <p:nvSpPr>
          <p:cNvPr id="5" name="Text Box 2"/>
          <p:cNvSpPr txBox="1">
            <a:spLocks noChangeArrowheads="1"/>
          </p:cNvSpPr>
          <p:nvPr/>
        </p:nvSpPr>
        <p:spPr bwMode="auto">
          <a:xfrm>
            <a:off x="7543800" y="3886200"/>
            <a:ext cx="868947" cy="29693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Calibri" pitchFamily="34" charset="0"/>
              </a:rPr>
              <a:t>2 copies</a:t>
            </a:r>
            <a:endParaRPr kumimoji="0" lang="en-US" sz="1000" b="0" i="0" u="none" strike="noStrike" cap="none" normalizeH="0" baseline="0" dirty="0" smtClean="0">
              <a:ln>
                <a:noFill/>
              </a:ln>
              <a:solidFill>
                <a:schemeClr val="tx1"/>
              </a:solidFill>
              <a:effectLst/>
              <a:latin typeface="Arial" pitchFamily="34" charset="0"/>
            </a:endParaRPr>
          </a:p>
        </p:txBody>
      </p:sp>
      <p:pic>
        <p:nvPicPr>
          <p:cNvPr id="6" name="Picture 10" descr="http://www.rainbowresource.com/products/006554.jpg"/>
          <p:cNvPicPr>
            <a:picLocks noChangeAspect="1" noChangeArrowheads="1"/>
          </p:cNvPicPr>
          <p:nvPr/>
        </p:nvPicPr>
        <p:blipFill>
          <a:blip r:embed="rId9" cstate="print"/>
          <a:srcRect/>
          <a:stretch>
            <a:fillRect/>
          </a:stretch>
        </p:blipFill>
        <p:spPr bwMode="auto">
          <a:xfrm>
            <a:off x="7543800" y="4343400"/>
            <a:ext cx="579299" cy="648724"/>
          </a:xfrm>
          <a:prstGeom prst="rect">
            <a:avLst/>
          </a:prstGeom>
          <a:noFill/>
          <a:ln>
            <a:solidFill>
              <a:schemeClr val="accent1"/>
            </a:solidFill>
          </a:ln>
        </p:spPr>
      </p:pic>
      <p:pic>
        <p:nvPicPr>
          <p:cNvPr id="7" name="Picture 8" descr="http://www.rainbowresource.com/products/006565.jpg"/>
          <p:cNvPicPr>
            <a:picLocks noChangeAspect="1" noChangeArrowheads="1"/>
          </p:cNvPicPr>
          <p:nvPr/>
        </p:nvPicPr>
        <p:blipFill>
          <a:blip r:embed="rId10" cstate="print"/>
          <a:srcRect/>
          <a:stretch>
            <a:fillRect/>
          </a:stretch>
        </p:blipFill>
        <p:spPr bwMode="auto">
          <a:xfrm>
            <a:off x="8229600" y="4343400"/>
            <a:ext cx="574842" cy="687089"/>
          </a:xfrm>
          <a:prstGeom prst="rect">
            <a:avLst/>
          </a:prstGeom>
          <a:noFill/>
          <a:ln>
            <a:solidFill>
              <a:schemeClr val="accent1"/>
            </a:solidFill>
          </a:ln>
        </p:spPr>
      </p:pic>
      <p:pic>
        <p:nvPicPr>
          <p:cNvPr id="8" name="Picture 6" descr="http://d.gr-assets.com/books/1348188378l/422441.jpg"/>
          <p:cNvPicPr>
            <a:picLocks noChangeAspect="1" noChangeArrowheads="1"/>
          </p:cNvPicPr>
          <p:nvPr/>
        </p:nvPicPr>
        <p:blipFill>
          <a:blip r:embed="rId11" cstate="print"/>
          <a:srcRect/>
          <a:stretch>
            <a:fillRect/>
          </a:stretch>
        </p:blipFill>
        <p:spPr bwMode="auto">
          <a:xfrm>
            <a:off x="6858000" y="4724400"/>
            <a:ext cx="620437" cy="609600"/>
          </a:xfrm>
          <a:prstGeom prst="rect">
            <a:avLst/>
          </a:prstGeom>
          <a:noFill/>
          <a:ln>
            <a:solidFill>
              <a:schemeClr val="accent1"/>
            </a:solidFill>
          </a:ln>
        </p:spPr>
      </p:pic>
      <p:pic>
        <p:nvPicPr>
          <p:cNvPr id="9" name="Picture 4" descr="http://rainbowresource.com/products/006549.jpg"/>
          <p:cNvPicPr>
            <a:picLocks noChangeAspect="1" noChangeArrowheads="1"/>
          </p:cNvPicPr>
          <p:nvPr/>
        </p:nvPicPr>
        <p:blipFill>
          <a:blip r:embed="rId12" cstate="print"/>
          <a:srcRect/>
          <a:stretch>
            <a:fillRect/>
          </a:stretch>
        </p:blipFill>
        <p:spPr bwMode="auto">
          <a:xfrm>
            <a:off x="7543800" y="5105400"/>
            <a:ext cx="564148" cy="685800"/>
          </a:xfrm>
          <a:prstGeom prst="rect">
            <a:avLst/>
          </a:prstGeom>
          <a:noFill/>
          <a:ln>
            <a:solidFill>
              <a:schemeClr val="accent1"/>
            </a:solidFill>
          </a:ln>
        </p:spPr>
      </p:pic>
      <p:pic>
        <p:nvPicPr>
          <p:cNvPr id="10" name="Picture 2" descr="http://img1.imagesbn.com/p/9780698113510_p0_v1_s260x420.jpg"/>
          <p:cNvPicPr>
            <a:picLocks noChangeAspect="1" noChangeArrowheads="1"/>
          </p:cNvPicPr>
          <p:nvPr/>
        </p:nvPicPr>
        <p:blipFill>
          <a:blip r:embed="rId13" cstate="print"/>
          <a:srcRect/>
          <a:stretch>
            <a:fillRect/>
          </a:stretch>
        </p:blipFill>
        <p:spPr bwMode="auto">
          <a:xfrm>
            <a:off x="8229600" y="5105400"/>
            <a:ext cx="602034" cy="685800"/>
          </a:xfrm>
          <a:prstGeom prst="rect">
            <a:avLst/>
          </a:prstGeom>
          <a:noFill/>
          <a:ln>
            <a:solidFill>
              <a:schemeClr val="accent1"/>
            </a:solidFill>
          </a:ln>
        </p:spPr>
      </p:pic>
      <p:sp>
        <p:nvSpPr>
          <p:cNvPr id="11" name="TextBox 10"/>
          <p:cNvSpPr txBox="1"/>
          <p:nvPr/>
        </p:nvSpPr>
        <p:spPr>
          <a:xfrm>
            <a:off x="6553200" y="5410200"/>
            <a:ext cx="926877" cy="246221"/>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US" sz="1000" dirty="0" smtClean="0"/>
              <a:t>6 copies </a:t>
            </a:r>
            <a:endParaRPr lang="en-US" sz="1000" dirty="0"/>
          </a:p>
        </p:txBody>
      </p:sp>
      <p:pic>
        <p:nvPicPr>
          <p:cNvPr id="12" name="Picture 18" descr="http://images.betterworldbooks.com/059/The-Secret-Soldier-9780590430524.jpg"/>
          <p:cNvPicPr>
            <a:picLocks noChangeAspect="1" noChangeArrowheads="1"/>
          </p:cNvPicPr>
          <p:nvPr/>
        </p:nvPicPr>
        <p:blipFill>
          <a:blip r:embed="rId14" cstate="print"/>
          <a:srcRect/>
          <a:stretch>
            <a:fillRect/>
          </a:stretch>
        </p:blipFill>
        <p:spPr bwMode="auto">
          <a:xfrm>
            <a:off x="7772400" y="5943600"/>
            <a:ext cx="764674" cy="627797"/>
          </a:xfrm>
          <a:prstGeom prst="rect">
            <a:avLst/>
          </a:prstGeom>
          <a:noFill/>
          <a:ln>
            <a:solidFill>
              <a:schemeClr val="accent1"/>
            </a:solidFill>
          </a:ln>
        </p:spPr>
      </p:pic>
      <p:sp>
        <p:nvSpPr>
          <p:cNvPr id="13" name="Text Box 2"/>
          <p:cNvSpPr txBox="1">
            <a:spLocks noChangeArrowheads="1"/>
          </p:cNvSpPr>
          <p:nvPr/>
        </p:nvSpPr>
        <p:spPr bwMode="auto">
          <a:xfrm>
            <a:off x="6629400" y="6248400"/>
            <a:ext cx="961635" cy="28137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Calibri" pitchFamily="34" charset="0"/>
              </a:rPr>
              <a:t>29 copies</a:t>
            </a:r>
            <a:endParaRPr kumimoji="0" lang="en-US" sz="1000" b="0" i="0" u="none" strike="noStrike" cap="none" normalizeH="0" baseline="0" dirty="0" smtClean="0">
              <a:ln>
                <a:noFill/>
              </a:ln>
              <a:solidFill>
                <a:schemeClr val="tx1"/>
              </a:solidFill>
              <a:effectLst/>
              <a:latin typeface="Arial" pitchFamily="34" charset="0"/>
            </a:endParaRPr>
          </a:p>
        </p:txBody>
      </p:sp>
      <p:pic>
        <p:nvPicPr>
          <p:cNvPr id="14" name="~PP397.WAV">
            <a:hlinkClick r:id="" action="ppaction://media"/>
          </p:cNvPr>
          <p:cNvPicPr>
            <a:picLocks noRot="1" noChangeAspect="1"/>
          </p:cNvPicPr>
          <p:nvPr>
            <a:wavAudioFile r:embed="rId1" name="~PP397.WAV"/>
          </p:nvPr>
        </p:nvPicPr>
        <p:blipFill>
          <a:blip r:embed="rId15" cstate="print"/>
          <a:stretch>
            <a:fillRect/>
          </a:stretch>
        </p:blipFill>
        <p:spPr>
          <a:xfrm>
            <a:off x="8610600" y="6096000"/>
            <a:ext cx="304800" cy="304800"/>
          </a:xfrm>
          <a:prstGeom prst="rect">
            <a:avLst/>
          </a:prstGeom>
        </p:spPr>
      </p:pic>
    </p:spTree>
  </p:cSld>
  <p:clrMapOvr>
    <a:masterClrMapping/>
  </p:clrMapOvr>
  <p:transition advTm="449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98120"/>
          <a:ext cx="8839200" cy="6507480"/>
        </p:xfrm>
        <a:graphic>
          <a:graphicData uri="http://schemas.openxmlformats.org/drawingml/2006/table">
            <a:tbl>
              <a:tblPr firstRow="1" bandRow="1">
                <a:tableStyleId>{5C22544A-7EE6-4342-B048-85BDC9FD1C3A}</a:tableStyleId>
              </a:tblPr>
              <a:tblGrid>
                <a:gridCol w="685800"/>
                <a:gridCol w="4419600"/>
                <a:gridCol w="1543556"/>
                <a:gridCol w="2190244"/>
              </a:tblGrid>
              <a:tr h="597305">
                <a:tc>
                  <a:txBody>
                    <a:bodyPr/>
                    <a:lstStyle/>
                    <a:p>
                      <a:r>
                        <a:rPr lang="en-US" sz="1600" dirty="0" smtClean="0"/>
                        <a:t>Week</a:t>
                      </a:r>
                      <a:endParaRPr lang="en-US" sz="1600" dirty="0"/>
                    </a:p>
                  </a:txBody>
                  <a:tcPr/>
                </a:tc>
                <a:tc>
                  <a:txBody>
                    <a:bodyPr/>
                    <a:lstStyle/>
                    <a:p>
                      <a:r>
                        <a:rPr lang="en-US" sz="1600" dirty="0" smtClean="0"/>
                        <a:t>ELA Standards</a:t>
                      </a:r>
                      <a:endParaRPr lang="en-US" sz="1600" dirty="0"/>
                    </a:p>
                  </a:txBody>
                  <a:tcPr/>
                </a:tc>
                <a:tc>
                  <a:txBody>
                    <a:bodyPr/>
                    <a:lstStyle/>
                    <a:p>
                      <a:r>
                        <a:rPr lang="en-US" sz="1600" dirty="0" smtClean="0"/>
                        <a:t>S.S Standards</a:t>
                      </a:r>
                      <a:endParaRPr lang="en-US" sz="1600" dirty="0"/>
                    </a:p>
                  </a:txBody>
                  <a:tcPr/>
                </a:tc>
                <a:tc>
                  <a:txBody>
                    <a:bodyPr/>
                    <a:lstStyle/>
                    <a:p>
                      <a:r>
                        <a:rPr lang="en-US" sz="1600" dirty="0" smtClean="0"/>
                        <a:t>Resources</a:t>
                      </a:r>
                      <a:r>
                        <a:rPr lang="en-US" sz="1600" baseline="0" dirty="0" smtClean="0"/>
                        <a:t> and Suggested Instruction</a:t>
                      </a:r>
                      <a:endParaRPr lang="en-US" sz="1600" dirty="0"/>
                    </a:p>
                  </a:txBody>
                  <a:tcPr/>
                </a:tc>
              </a:tr>
              <a:tr h="5910175">
                <a:tc>
                  <a:txBody>
                    <a:bodyPr/>
                    <a:lstStyle/>
                    <a:p>
                      <a:r>
                        <a:rPr lang="en-US" dirty="0" smtClean="0"/>
                        <a:t>4</a:t>
                      </a:r>
                      <a:endParaRPr lang="en-US" dirty="0"/>
                    </a:p>
                  </a:txBody>
                  <a:tcPr/>
                </a:tc>
                <a:tc>
                  <a:txBody>
                    <a:bodyPr/>
                    <a:lstStyle/>
                    <a:p>
                      <a:r>
                        <a:rPr lang="en-US" sz="1200" dirty="0" smtClean="0"/>
                        <a:t>(RI.4.8) Explain how an author uses reasons and evidence to supports points in a text.</a:t>
                      </a:r>
                    </a:p>
                    <a:p>
                      <a:r>
                        <a:rPr lang="en-US" sz="1200" dirty="0" smtClean="0"/>
                        <a:t>(RI.4.9) Integrate information from two texts on the same topic.</a:t>
                      </a:r>
                      <a:r>
                        <a:rPr lang="en-US"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(RI.4.6) Compare and Contrast a firsthand and secondhand account.</a:t>
                      </a:r>
                      <a:r>
                        <a:rPr lang="en-US" sz="1200" baseline="0" dirty="0" smtClean="0"/>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(RF.4.4a)</a:t>
                      </a:r>
                      <a:r>
                        <a:rPr lang="en-US" sz="1200" baseline="0" dirty="0" smtClean="0"/>
                        <a:t> Read on-level text with purpose and understanding.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(RF.4.4c) Use context to confirm or self-correct word recognition and understanding, rereading as necessary.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(RF.4.4) Read on-level  prose or poetry with accuracy, appropriate rate, and expression</a:t>
                      </a:r>
                      <a:r>
                        <a:rPr lang="en-US" sz="1200" dirty="0" smtClean="0">
                          <a:solidFill>
                            <a:schemeClr val="tx1"/>
                          </a:solidFill>
                        </a:rPr>
                        <a:t>.</a:t>
                      </a:r>
                      <a:r>
                        <a:rPr lang="en-US" sz="1200" baseline="0"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(L.4.2.b) Use commas and quotation marks to mark direct speech and quotations from a text.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(W.4.7) Conduct short research projects that build knowledge through investigation.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(W.4.8) Gather relevant information from print and digital sources; take notes and categorize information, and provide a list of 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baseline="0" dirty="0" smtClean="0">
                          <a:solidFill>
                            <a:schemeClr val="tx1"/>
                          </a:solidFill>
                        </a:rPr>
                        <a:t>With Timeline Project (Ongoing)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(L.4.3c)Differentiate between contexts that call for formal English.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(SL.4.2) Paraphrase portions of a text read aloud or information presented in diverse formats.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(SL.4.3) Identify the reasons and evidence a speaker provides to support particular points.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(SL.4.4) Report on a topic in an organized manner, using appropriate facts and relevant, descriptive details to support the main idea; speak clearly at an understandable pace.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(SL.4.5) Add audio recordings and visual displays to presentations.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(SL.4.6) Differentiate between  contexts that call for formal English and situations where informal discourse is appropriate; use formal English when appropriate to task and situation.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txBody>
                  <a:tcPr/>
                </a:tc>
                <a:tc>
                  <a:txBody>
                    <a:bodyPr/>
                    <a:lstStyle/>
                    <a:p>
                      <a:r>
                        <a:rPr lang="en-US" sz="1200" dirty="0" smtClean="0"/>
                        <a:t>(C.5.4.1) Identify and explain the role of the Founding Fathers in writing the founding documents: </a:t>
                      </a:r>
                    </a:p>
                    <a:p>
                      <a:r>
                        <a:rPr lang="en-US" sz="1200" dirty="0" smtClean="0"/>
                        <a:t>Benjamin Franklin, John Hancock, Thomas Jefferson, James Madison, George Washington.</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(C.5.4.2) Identify and explain the purpose of the founding documents: Declaration of Independence,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Articles of Confederation, United States Constitution.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(H.6.4.13)</a:t>
                      </a:r>
                      <a:r>
                        <a:rPr lang="en-US" sz="1200" baseline="0" dirty="0" smtClean="0"/>
                        <a:t> Understand </a:t>
                      </a:r>
                      <a:r>
                        <a:rPr lang="en-US" sz="1200" dirty="0" smtClean="0"/>
                        <a:t>the transition of the thirteen colonies into thirteen separate states.</a:t>
                      </a:r>
                    </a:p>
                    <a:p>
                      <a:endParaRPr lang="en-US" sz="1200" dirty="0" smtClean="0"/>
                    </a:p>
                  </a:txBody>
                  <a:tcPr/>
                </a:tc>
                <a:tc>
                  <a:txBody>
                    <a:bodyPr/>
                    <a:lstStyle/>
                    <a:p>
                      <a:r>
                        <a:rPr lang="en-US" sz="1200" baseline="0" dirty="0" smtClean="0"/>
                        <a:t>*Also in 5</a:t>
                      </a:r>
                      <a:r>
                        <a:rPr lang="en-US" sz="1200" baseline="30000" dirty="0" smtClean="0"/>
                        <a:t>th</a:t>
                      </a:r>
                      <a:r>
                        <a:rPr lang="en-US" sz="1200" baseline="0" dirty="0" smtClean="0"/>
                        <a:t> grade social studies text book Unit 3 chapters 5-7. </a:t>
                      </a:r>
                    </a:p>
                    <a:p>
                      <a:endParaRPr lang="en-US" sz="1200" kern="1200" dirty="0" smtClean="0">
                        <a:solidFill>
                          <a:schemeClr val="dk1"/>
                        </a:solidFill>
                        <a:latin typeface="+mn-lt"/>
                        <a:ea typeface="+mn-ea"/>
                        <a:cs typeface="+mn-cs"/>
                      </a:endParaRPr>
                    </a:p>
                    <a:p>
                      <a:r>
                        <a:rPr lang="en-US" sz="1200" kern="1200" dirty="0" smtClean="0">
                          <a:solidFill>
                            <a:srgbClr val="0070C0"/>
                          </a:solidFill>
                          <a:latin typeface="+mn-lt"/>
                          <a:ea typeface="+mn-ea"/>
                          <a:cs typeface="+mn-cs"/>
                        </a:rPr>
                        <a:t>1</a:t>
                      </a:r>
                      <a:r>
                        <a:rPr lang="en-US" sz="1200" kern="1200" baseline="30000" dirty="0" smtClean="0">
                          <a:solidFill>
                            <a:srgbClr val="0070C0"/>
                          </a:solidFill>
                          <a:latin typeface="+mn-lt"/>
                          <a:ea typeface="+mn-ea"/>
                          <a:cs typeface="+mn-cs"/>
                        </a:rPr>
                        <a:t>st</a:t>
                      </a:r>
                      <a:r>
                        <a:rPr lang="en-US" sz="1200" kern="1200" dirty="0" smtClean="0">
                          <a:solidFill>
                            <a:srgbClr val="0070C0"/>
                          </a:solidFill>
                          <a:latin typeface="+mn-lt"/>
                          <a:ea typeface="+mn-ea"/>
                          <a:cs typeface="+mn-cs"/>
                        </a:rPr>
                        <a:t> and 2</a:t>
                      </a:r>
                      <a:r>
                        <a:rPr lang="en-US" sz="1200" kern="1200" baseline="30000" dirty="0" smtClean="0">
                          <a:solidFill>
                            <a:srgbClr val="0070C0"/>
                          </a:solidFill>
                          <a:latin typeface="+mn-lt"/>
                          <a:ea typeface="+mn-ea"/>
                          <a:cs typeface="+mn-cs"/>
                        </a:rPr>
                        <a:t>nd</a:t>
                      </a:r>
                      <a:r>
                        <a:rPr lang="en-US" sz="1200" kern="1200" dirty="0" smtClean="0">
                          <a:solidFill>
                            <a:srgbClr val="0070C0"/>
                          </a:solidFill>
                          <a:latin typeface="+mn-lt"/>
                          <a:ea typeface="+mn-ea"/>
                          <a:cs typeface="+mn-cs"/>
                        </a:rPr>
                        <a:t> hand account link:</a:t>
                      </a:r>
                    </a:p>
                    <a:p>
                      <a:r>
                        <a:rPr lang="en-US" sz="1200" kern="1200" dirty="0" smtClean="0">
                          <a:solidFill>
                            <a:schemeClr val="dk1"/>
                          </a:solidFill>
                          <a:latin typeface="+mn-lt"/>
                          <a:ea typeface="+mn-ea"/>
                          <a:cs typeface="+mn-cs"/>
                        </a:rPr>
                        <a:t>http://www.historycentral.com/Revolt/</a:t>
                      </a:r>
                    </a:p>
                    <a:p>
                      <a:endParaRPr lang="en-US" sz="1200" kern="1200" dirty="0" smtClean="0">
                        <a:solidFill>
                          <a:schemeClr val="dk1"/>
                        </a:solidFill>
                        <a:latin typeface="+mn-lt"/>
                        <a:ea typeface="+mn-ea"/>
                        <a:cs typeface="+mn-cs"/>
                      </a:endParaRPr>
                    </a:p>
                    <a:p>
                      <a:r>
                        <a:rPr lang="en-US" sz="1200" kern="1200" dirty="0" smtClean="0">
                          <a:solidFill>
                            <a:schemeClr val="dk1"/>
                          </a:solidFill>
                          <a:latin typeface="+mn-lt"/>
                          <a:ea typeface="+mn-ea"/>
                          <a:cs typeface="+mn-cs"/>
                        </a:rPr>
                        <a:t>13 colonies- unite or die</a:t>
                      </a:r>
                    </a:p>
                    <a:p>
                      <a:r>
                        <a:rPr lang="en-US" sz="1200" u="sng" kern="1200" dirty="0" smtClean="0">
                          <a:solidFill>
                            <a:schemeClr val="dk1"/>
                          </a:solidFill>
                          <a:latin typeface="+mn-lt"/>
                          <a:ea typeface="+mn-ea"/>
                          <a:cs typeface="+mn-cs"/>
                          <a:hlinkClick r:id="rId4"/>
                        </a:rPr>
                        <a:t>file:///C:/Users/jpastore/Downloads/UniteorDie_ReadersTheater.pdf</a:t>
                      </a:r>
                      <a:endParaRPr lang="en-US" sz="1200" kern="1200" dirty="0" smtClean="0">
                        <a:solidFill>
                          <a:schemeClr val="dk1"/>
                        </a:solidFill>
                        <a:latin typeface="+mn-lt"/>
                        <a:ea typeface="+mn-ea"/>
                        <a:cs typeface="+mn-cs"/>
                      </a:endParaRPr>
                    </a:p>
                    <a:p>
                      <a:endParaRPr lang="en-US" sz="1200" dirty="0" smtClean="0"/>
                    </a:p>
                  </a:txBody>
                  <a:tcPr/>
                </a:tc>
              </a:tr>
            </a:tbl>
          </a:graphicData>
        </a:graphic>
      </p:graphicFrame>
      <p:grpSp>
        <p:nvGrpSpPr>
          <p:cNvPr id="3" name="Group 2"/>
          <p:cNvGrpSpPr/>
          <p:nvPr/>
        </p:nvGrpSpPr>
        <p:grpSpPr>
          <a:xfrm>
            <a:off x="7086600" y="2895598"/>
            <a:ext cx="1752600" cy="3550694"/>
            <a:chOff x="6629400" y="15621000"/>
            <a:chExt cx="1971675" cy="4956178"/>
          </a:xfrm>
        </p:grpSpPr>
        <p:pic>
          <p:nvPicPr>
            <p:cNvPr id="4" name="Picture 4" descr="http://img2.imagesbn.com/p/9780823420179_p0_v1_s260x420.jpg"/>
            <p:cNvPicPr>
              <a:picLocks noChangeAspect="1" noChangeArrowheads="1"/>
            </p:cNvPicPr>
            <p:nvPr/>
          </p:nvPicPr>
          <p:blipFill>
            <a:blip r:embed="rId5" cstate="print"/>
            <a:srcRect/>
            <a:stretch>
              <a:fillRect/>
            </a:stretch>
          </p:blipFill>
          <p:spPr bwMode="auto">
            <a:xfrm>
              <a:off x="6629400" y="15621000"/>
              <a:ext cx="866414" cy="1143000"/>
            </a:xfrm>
            <a:prstGeom prst="rect">
              <a:avLst/>
            </a:prstGeom>
            <a:noFill/>
            <a:ln>
              <a:solidFill>
                <a:schemeClr val="accent1"/>
              </a:solidFill>
            </a:ln>
          </p:spPr>
        </p:pic>
        <p:sp>
          <p:nvSpPr>
            <p:cNvPr id="5" name="Text Box 2"/>
            <p:cNvSpPr txBox="1">
              <a:spLocks noChangeArrowheads="1"/>
            </p:cNvSpPr>
            <p:nvPr/>
          </p:nvSpPr>
          <p:spPr bwMode="auto">
            <a:xfrm>
              <a:off x="7572375" y="15940088"/>
              <a:ext cx="885825" cy="4238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2 copies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6" name="Picture 10" descr="http://www.rainbowresource.com/products/006554.jpg"/>
            <p:cNvPicPr>
              <a:picLocks noChangeAspect="1" noChangeArrowheads="1"/>
            </p:cNvPicPr>
            <p:nvPr/>
          </p:nvPicPr>
          <p:blipFill>
            <a:blip r:embed="rId6" cstate="print"/>
            <a:srcRect/>
            <a:stretch>
              <a:fillRect/>
            </a:stretch>
          </p:blipFill>
          <p:spPr bwMode="auto">
            <a:xfrm>
              <a:off x="6629400" y="16764000"/>
              <a:ext cx="726831" cy="944880"/>
            </a:xfrm>
            <a:prstGeom prst="rect">
              <a:avLst/>
            </a:prstGeom>
            <a:noFill/>
            <a:ln>
              <a:solidFill>
                <a:schemeClr val="accent1"/>
              </a:solidFill>
            </a:ln>
          </p:spPr>
        </p:pic>
        <p:pic>
          <p:nvPicPr>
            <p:cNvPr id="7" name="Picture 8" descr="http://www.rainbowresource.com/products/006565.jpg"/>
            <p:cNvPicPr>
              <a:picLocks noChangeAspect="1" noChangeArrowheads="1"/>
            </p:cNvPicPr>
            <p:nvPr/>
          </p:nvPicPr>
          <p:blipFill>
            <a:blip r:embed="rId7" cstate="print"/>
            <a:srcRect/>
            <a:stretch>
              <a:fillRect/>
            </a:stretch>
          </p:blipFill>
          <p:spPr bwMode="auto">
            <a:xfrm>
              <a:off x="7467600" y="16764000"/>
              <a:ext cx="749429" cy="984250"/>
            </a:xfrm>
            <a:prstGeom prst="rect">
              <a:avLst/>
            </a:prstGeom>
            <a:noFill/>
            <a:ln>
              <a:solidFill>
                <a:schemeClr val="accent1"/>
              </a:solidFill>
            </a:ln>
          </p:spPr>
        </p:pic>
        <p:pic>
          <p:nvPicPr>
            <p:cNvPr id="8" name="Picture 6" descr="http://d.gr-assets.com/books/1348188378l/422441.jpg"/>
            <p:cNvPicPr>
              <a:picLocks noChangeAspect="1" noChangeArrowheads="1"/>
            </p:cNvPicPr>
            <p:nvPr/>
          </p:nvPicPr>
          <p:blipFill>
            <a:blip r:embed="rId8" cstate="print"/>
            <a:srcRect/>
            <a:stretch>
              <a:fillRect/>
            </a:stretch>
          </p:blipFill>
          <p:spPr bwMode="auto">
            <a:xfrm>
              <a:off x="6629400" y="17830800"/>
              <a:ext cx="713232" cy="914400"/>
            </a:xfrm>
            <a:prstGeom prst="rect">
              <a:avLst/>
            </a:prstGeom>
            <a:noFill/>
            <a:ln>
              <a:solidFill>
                <a:schemeClr val="accent1"/>
              </a:solidFill>
            </a:ln>
          </p:spPr>
        </p:pic>
        <p:pic>
          <p:nvPicPr>
            <p:cNvPr id="9" name="Picture 4" descr="http://rainbowresource.com/products/006549.jpg"/>
            <p:cNvPicPr>
              <a:picLocks noChangeAspect="1" noChangeArrowheads="1"/>
            </p:cNvPicPr>
            <p:nvPr/>
          </p:nvPicPr>
          <p:blipFill>
            <a:blip r:embed="rId9" cstate="print"/>
            <a:srcRect/>
            <a:stretch>
              <a:fillRect/>
            </a:stretch>
          </p:blipFill>
          <p:spPr bwMode="auto">
            <a:xfrm>
              <a:off x="7467600" y="17830800"/>
              <a:ext cx="690563" cy="883920"/>
            </a:xfrm>
            <a:prstGeom prst="rect">
              <a:avLst/>
            </a:prstGeom>
            <a:noFill/>
            <a:ln>
              <a:solidFill>
                <a:schemeClr val="accent1"/>
              </a:solidFill>
            </a:ln>
          </p:spPr>
        </p:pic>
        <p:pic>
          <p:nvPicPr>
            <p:cNvPr id="10" name="Picture 2" descr="http://img1.imagesbn.com/p/9780698113510_p0_v1_s260x420.jpg"/>
            <p:cNvPicPr>
              <a:picLocks noChangeAspect="1" noChangeArrowheads="1"/>
            </p:cNvPicPr>
            <p:nvPr/>
          </p:nvPicPr>
          <p:blipFill>
            <a:blip r:embed="rId10" cstate="print"/>
            <a:srcRect/>
            <a:stretch>
              <a:fillRect/>
            </a:stretch>
          </p:blipFill>
          <p:spPr bwMode="auto">
            <a:xfrm>
              <a:off x="6629400" y="18811875"/>
              <a:ext cx="685800" cy="878352"/>
            </a:xfrm>
            <a:prstGeom prst="rect">
              <a:avLst/>
            </a:prstGeom>
            <a:noFill/>
            <a:ln>
              <a:solidFill>
                <a:schemeClr val="accent1"/>
              </a:solidFill>
            </a:ln>
          </p:spPr>
        </p:pic>
        <p:sp>
          <p:nvSpPr>
            <p:cNvPr id="11" name="TextBox 10"/>
            <p:cNvSpPr txBox="1"/>
            <p:nvPr/>
          </p:nvSpPr>
          <p:spPr>
            <a:xfrm>
              <a:off x="7467600" y="19050000"/>
              <a:ext cx="1133475" cy="429605"/>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US" sz="1400" dirty="0" smtClean="0"/>
                <a:t>6 </a:t>
              </a:r>
              <a:r>
                <a:rPr lang="en-US" sz="1400" dirty="0" smtClean="0"/>
                <a:t>copies</a:t>
              </a:r>
              <a:endParaRPr lang="en-US" sz="1400" dirty="0"/>
            </a:p>
          </p:txBody>
        </p:sp>
        <p:pic>
          <p:nvPicPr>
            <p:cNvPr id="12" name="Picture 18" descr="http://images.betterworldbooks.com/059/The-Secret-Soldier-9780590430524.jpg"/>
            <p:cNvPicPr>
              <a:picLocks noChangeAspect="1" noChangeArrowheads="1"/>
            </p:cNvPicPr>
            <p:nvPr/>
          </p:nvPicPr>
          <p:blipFill>
            <a:blip r:embed="rId11" cstate="print"/>
            <a:srcRect/>
            <a:stretch>
              <a:fillRect/>
            </a:stretch>
          </p:blipFill>
          <p:spPr bwMode="auto">
            <a:xfrm>
              <a:off x="7743825" y="19662777"/>
              <a:ext cx="628650" cy="914401"/>
            </a:xfrm>
            <a:prstGeom prst="rect">
              <a:avLst/>
            </a:prstGeom>
            <a:noFill/>
            <a:ln>
              <a:solidFill>
                <a:schemeClr val="accent1"/>
              </a:solidFill>
            </a:ln>
          </p:spPr>
        </p:pic>
        <p:sp>
          <p:nvSpPr>
            <p:cNvPr id="13" name="Text Box 2"/>
            <p:cNvSpPr txBox="1">
              <a:spLocks noChangeArrowheads="1"/>
            </p:cNvSpPr>
            <p:nvPr/>
          </p:nvSpPr>
          <p:spPr bwMode="auto">
            <a:xfrm>
              <a:off x="6629400" y="19875503"/>
              <a:ext cx="1028700" cy="319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29 copies</a:t>
              </a:r>
              <a:endParaRPr kumimoji="0" lang="en-US" sz="1800" b="0" i="0" u="none" strike="noStrike" cap="none" normalizeH="0" baseline="0" dirty="0" smtClean="0">
                <a:ln>
                  <a:noFill/>
                </a:ln>
                <a:solidFill>
                  <a:schemeClr val="tx1"/>
                </a:solidFill>
                <a:effectLst/>
                <a:latin typeface="Arial" pitchFamily="34" charset="0"/>
              </a:endParaRPr>
            </a:p>
          </p:txBody>
        </p:sp>
      </p:grpSp>
      <p:pic>
        <p:nvPicPr>
          <p:cNvPr id="14" name="~PP2240.WAV">
            <a:hlinkClick r:id="" action="ppaction://media"/>
          </p:cNvPr>
          <p:cNvPicPr>
            <a:picLocks noRot="1" noChangeAspect="1"/>
          </p:cNvPicPr>
          <p:nvPr>
            <a:wavAudioFile r:embed="rId1" name="~PP2240.WAV"/>
          </p:nvPr>
        </p:nvPicPr>
        <p:blipFill>
          <a:blip r:embed="rId12" cstate="print"/>
          <a:stretch>
            <a:fillRect/>
          </a:stretch>
        </p:blipFill>
        <p:spPr>
          <a:xfrm>
            <a:off x="8716963" y="6430963"/>
            <a:ext cx="304800" cy="304800"/>
          </a:xfrm>
          <a:prstGeom prst="rect">
            <a:avLst/>
          </a:prstGeom>
        </p:spPr>
      </p:pic>
    </p:spTree>
  </p:cSld>
  <p:clrMapOvr>
    <a:masterClrMapping/>
  </p:clrMapOvr>
  <p:transition advTm="222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98120"/>
          <a:ext cx="8839200" cy="6507480"/>
        </p:xfrm>
        <a:graphic>
          <a:graphicData uri="http://schemas.openxmlformats.org/drawingml/2006/table">
            <a:tbl>
              <a:tblPr firstRow="1" bandRow="1">
                <a:tableStyleId>{5C22544A-7EE6-4342-B048-85BDC9FD1C3A}</a:tableStyleId>
              </a:tblPr>
              <a:tblGrid>
                <a:gridCol w="685800"/>
                <a:gridCol w="4419600"/>
                <a:gridCol w="1543556"/>
                <a:gridCol w="2190244"/>
              </a:tblGrid>
              <a:tr h="597305">
                <a:tc>
                  <a:txBody>
                    <a:bodyPr/>
                    <a:lstStyle/>
                    <a:p>
                      <a:r>
                        <a:rPr lang="en-US" sz="1600" dirty="0" smtClean="0"/>
                        <a:t>Week</a:t>
                      </a:r>
                      <a:endParaRPr lang="en-US" sz="1600" dirty="0"/>
                    </a:p>
                  </a:txBody>
                  <a:tcPr/>
                </a:tc>
                <a:tc>
                  <a:txBody>
                    <a:bodyPr/>
                    <a:lstStyle/>
                    <a:p>
                      <a:r>
                        <a:rPr lang="en-US" sz="1600" dirty="0" smtClean="0"/>
                        <a:t>ELA Standards</a:t>
                      </a:r>
                      <a:endParaRPr lang="en-US" sz="1600" dirty="0"/>
                    </a:p>
                  </a:txBody>
                  <a:tcPr/>
                </a:tc>
                <a:tc>
                  <a:txBody>
                    <a:bodyPr/>
                    <a:lstStyle/>
                    <a:p>
                      <a:r>
                        <a:rPr lang="en-US" sz="1600" dirty="0" smtClean="0"/>
                        <a:t>S.S Standards</a:t>
                      </a:r>
                      <a:endParaRPr lang="en-US" sz="1600" dirty="0"/>
                    </a:p>
                  </a:txBody>
                  <a:tcPr/>
                </a:tc>
                <a:tc>
                  <a:txBody>
                    <a:bodyPr/>
                    <a:lstStyle/>
                    <a:p>
                      <a:r>
                        <a:rPr lang="en-US" sz="1600" dirty="0" smtClean="0"/>
                        <a:t>Resources</a:t>
                      </a:r>
                      <a:r>
                        <a:rPr lang="en-US" sz="1600" baseline="0" dirty="0" smtClean="0"/>
                        <a:t> and Suggested Instruction</a:t>
                      </a:r>
                      <a:endParaRPr lang="en-US" sz="1600" dirty="0"/>
                    </a:p>
                  </a:txBody>
                  <a:tcPr/>
                </a:tc>
              </a:tr>
              <a:tr h="5910175">
                <a:tc>
                  <a:txBody>
                    <a:bodyPr/>
                    <a:lstStyle/>
                    <a:p>
                      <a:r>
                        <a:rPr lang="en-US" dirty="0" smtClean="0"/>
                        <a:t>5</a:t>
                      </a:r>
                      <a:endParaRPr lang="en-US" dirty="0"/>
                    </a:p>
                  </a:txBody>
                  <a:tcPr/>
                </a:tc>
                <a:tc>
                  <a:txBody>
                    <a:bodyPr/>
                    <a:lstStyle/>
                    <a:p>
                      <a:r>
                        <a:rPr lang="en-US" sz="1600" dirty="0" smtClean="0"/>
                        <a:t>(RL. 4.3) Describe in depth a character, setting, or event in a story or drama, drawing on specific details in the text.</a:t>
                      </a:r>
                      <a:r>
                        <a:rPr lang="en-US" sz="1600" baseline="0" dirty="0" smtClean="0"/>
                        <a:t> </a:t>
                      </a:r>
                    </a:p>
                    <a:p>
                      <a:r>
                        <a:rPr lang="en-US" sz="1600" baseline="0" dirty="0" smtClean="0"/>
                        <a:t>(RL.4.6) Compare and contrast the point of view from which different stories are narrated. </a:t>
                      </a:r>
                    </a:p>
                    <a:p>
                      <a:r>
                        <a:rPr lang="en-US" sz="1600" baseline="0" dirty="0" smtClean="0"/>
                        <a:t>(L.4.1e) Form and use prepositional phrases. </a:t>
                      </a:r>
                    </a:p>
                    <a:p>
                      <a:r>
                        <a:rPr lang="en-US" sz="1600" baseline="0" dirty="0" smtClean="0"/>
                        <a:t>(L.4.1f)Produce complete sentences, recognizing and correcting inappropriate fragments and run-ons. </a:t>
                      </a:r>
                    </a:p>
                    <a:p>
                      <a:r>
                        <a:rPr lang="en-US" sz="1600" baseline="0" dirty="0" smtClean="0"/>
                        <a:t>(L.4.1g) Correctly use frequently confused words.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(W.4.1a)</a:t>
                      </a:r>
                      <a:r>
                        <a:rPr lang="en-US" sz="1600" baseline="0" dirty="0" smtClean="0"/>
                        <a:t> </a:t>
                      </a:r>
                      <a:r>
                        <a:rPr lang="en-US" sz="1600" dirty="0" smtClean="0"/>
                        <a:t>Introduce a topic or text clearly,</a:t>
                      </a:r>
                      <a:r>
                        <a:rPr lang="en-US" sz="1600" baseline="0" dirty="0" smtClean="0"/>
                        <a:t> state an opinion and create an organizational structure in which related ideas are grouped to support the writer’s purpose.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(W.4.1b)Provide reasons that are supported by facts and details.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(W.4.1c) Link opinions and reasons using words and phrases. </a:t>
                      </a:r>
                      <a:endParaRPr lang="en-US" sz="1600" dirty="0" smtClean="0"/>
                    </a:p>
                    <a:p>
                      <a:endParaRPr lang="en-US" sz="1600" baseline="0" dirty="0" smtClean="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c>
                  <a:txBody>
                    <a:bodyPr/>
                    <a:lstStyle/>
                    <a:p>
                      <a:endParaRPr lang="en-US" dirty="0"/>
                    </a:p>
                  </a:txBody>
                  <a:tcPr/>
                </a:tc>
              </a:tr>
            </a:tbl>
          </a:graphicData>
        </a:graphic>
      </p:graphicFrame>
      <p:pic>
        <p:nvPicPr>
          <p:cNvPr id="4" name="Picture 8" descr="http://i43.tower.com/images/mm101212768/george-washingtons-socks-elvira-woodruff-paperback-cover-art.jpg"/>
          <p:cNvPicPr>
            <a:picLocks noChangeAspect="1" noChangeArrowheads="1"/>
          </p:cNvPicPr>
          <p:nvPr/>
        </p:nvPicPr>
        <p:blipFill>
          <a:blip r:embed="rId4" cstate="print"/>
          <a:srcRect/>
          <a:stretch>
            <a:fillRect/>
          </a:stretch>
        </p:blipFill>
        <p:spPr bwMode="auto">
          <a:xfrm>
            <a:off x="6934200" y="1066801"/>
            <a:ext cx="665238" cy="990600"/>
          </a:xfrm>
          <a:prstGeom prst="rect">
            <a:avLst/>
          </a:prstGeom>
          <a:noFill/>
          <a:ln>
            <a:solidFill>
              <a:schemeClr val="accent1"/>
            </a:solidFill>
          </a:ln>
        </p:spPr>
      </p:pic>
      <p:sp>
        <p:nvSpPr>
          <p:cNvPr id="5" name="Text Box 2"/>
          <p:cNvSpPr txBox="1">
            <a:spLocks noChangeArrowheads="1"/>
          </p:cNvSpPr>
          <p:nvPr/>
        </p:nvSpPr>
        <p:spPr bwMode="auto">
          <a:xfrm>
            <a:off x="7770998" y="1760220"/>
            <a:ext cx="868177" cy="321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29 copies</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Text Box 2"/>
          <p:cNvSpPr txBox="1">
            <a:spLocks noChangeArrowheads="1"/>
          </p:cNvSpPr>
          <p:nvPr/>
        </p:nvSpPr>
        <p:spPr bwMode="auto">
          <a:xfrm>
            <a:off x="7770998" y="2057400"/>
            <a:ext cx="868177" cy="321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100" b="1" dirty="0" smtClean="0">
                <a:latin typeface="Calibri" pitchFamily="34" charset="0"/>
              </a:rPr>
              <a:t>3</a:t>
            </a:r>
            <a:r>
              <a:rPr lang="en-US" sz="1100" b="1" baseline="30000" dirty="0" smtClean="0">
                <a:latin typeface="Calibri" pitchFamily="34" charset="0"/>
              </a:rPr>
              <a:t>rd</a:t>
            </a:r>
            <a:r>
              <a:rPr lang="en-US" sz="1100" b="1" dirty="0" smtClean="0">
                <a:latin typeface="Calibri" pitchFamily="34" charset="0"/>
              </a:rPr>
              <a:t> person</a:t>
            </a:r>
            <a:endParaRPr kumimoji="0" lang="en-US" sz="1800" b="0" i="0" u="none" strike="noStrike" cap="none" normalizeH="0" baseline="0" dirty="0" smtClean="0">
              <a:ln>
                <a:noFill/>
              </a:ln>
              <a:solidFill>
                <a:schemeClr val="tx1"/>
              </a:solidFill>
              <a:effectLst/>
              <a:latin typeface="Arial" pitchFamily="34" charset="0"/>
            </a:endParaRPr>
          </a:p>
        </p:txBody>
      </p:sp>
      <p:pic>
        <p:nvPicPr>
          <p:cNvPr id="7" name="Picture 2" descr="http://media-cache-ak0.pinimg.com/736x/76/9a/cc/769accb98ad2dbe187a9104a05790a2c.jpg"/>
          <p:cNvPicPr>
            <a:picLocks noChangeAspect="1" noChangeArrowheads="1"/>
          </p:cNvPicPr>
          <p:nvPr/>
        </p:nvPicPr>
        <p:blipFill>
          <a:blip r:embed="rId5" cstate="print"/>
          <a:srcRect/>
          <a:stretch>
            <a:fillRect/>
          </a:stretch>
        </p:blipFill>
        <p:spPr bwMode="auto">
          <a:xfrm>
            <a:off x="6934200" y="2667000"/>
            <a:ext cx="914400" cy="1089660"/>
          </a:xfrm>
          <a:prstGeom prst="rect">
            <a:avLst/>
          </a:prstGeom>
          <a:noFill/>
          <a:ln>
            <a:solidFill>
              <a:schemeClr val="accent1"/>
            </a:solidFill>
          </a:ln>
        </p:spPr>
      </p:pic>
      <p:sp>
        <p:nvSpPr>
          <p:cNvPr id="8" name="Text Box 2"/>
          <p:cNvSpPr txBox="1">
            <a:spLocks noChangeArrowheads="1"/>
          </p:cNvSpPr>
          <p:nvPr/>
        </p:nvSpPr>
        <p:spPr bwMode="auto">
          <a:xfrm>
            <a:off x="7924800" y="3200400"/>
            <a:ext cx="868177" cy="321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100" b="1" dirty="0" smtClean="0">
                <a:latin typeface="Calibri" pitchFamily="34" charset="0"/>
              </a:rPr>
              <a:t>1</a:t>
            </a:r>
            <a:r>
              <a:rPr lang="en-US" sz="1100" b="1" baseline="30000" dirty="0" smtClean="0">
                <a:latin typeface="Calibri" pitchFamily="34" charset="0"/>
              </a:rPr>
              <a:t>st</a:t>
            </a:r>
            <a:r>
              <a:rPr lang="en-US" sz="1100" b="1" dirty="0" smtClean="0">
                <a:latin typeface="Calibri" pitchFamily="34" charset="0"/>
              </a:rPr>
              <a:t> person</a:t>
            </a:r>
            <a:endParaRPr kumimoji="0" lang="en-US" sz="1800" b="0" i="0" u="none" strike="noStrike" cap="none" normalizeH="0" baseline="0" dirty="0" smtClean="0">
              <a:ln>
                <a:noFill/>
              </a:ln>
              <a:solidFill>
                <a:schemeClr val="tx1"/>
              </a:solidFill>
              <a:effectLst/>
              <a:latin typeface="Arial" pitchFamily="34" charset="0"/>
            </a:endParaRPr>
          </a:p>
        </p:txBody>
      </p:sp>
      <p:pic>
        <p:nvPicPr>
          <p:cNvPr id="9" name="~PP1308.WAV">
            <a:hlinkClick r:id="" action="ppaction://media"/>
          </p:cNvPr>
          <p:cNvPicPr>
            <a:picLocks noRot="1" noChangeAspect="1"/>
          </p:cNvPicPr>
          <p:nvPr>
            <a:wavAudioFile r:embed="rId1" name="~PP1308.WAV"/>
          </p:nvPr>
        </p:nvPicPr>
        <p:blipFill>
          <a:blip r:embed="rId6" cstate="print"/>
          <a:stretch>
            <a:fillRect/>
          </a:stretch>
        </p:blipFill>
        <p:spPr>
          <a:xfrm>
            <a:off x="8716963" y="6430963"/>
            <a:ext cx="304800" cy="304800"/>
          </a:xfrm>
          <a:prstGeom prst="rect">
            <a:avLst/>
          </a:prstGeom>
        </p:spPr>
      </p:pic>
    </p:spTree>
  </p:cSld>
  <p:clrMapOvr>
    <a:masterClrMapping/>
  </p:clrMapOvr>
  <p:transition advTm="481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1313</TotalTime>
  <Words>3167</Words>
  <Application>Microsoft Office PowerPoint</Application>
  <PresentationFormat>On-screen Show (4:3)</PresentationFormat>
  <Paragraphs>341</Paragraphs>
  <Slides>16</Slides>
  <Notes>16</Notes>
  <HiddenSlides>0</HiddenSlides>
  <MMClips>16</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184</cp:revision>
  <dcterms:created xsi:type="dcterms:W3CDTF">2014-09-19T19:39:37Z</dcterms:created>
  <dcterms:modified xsi:type="dcterms:W3CDTF">2014-12-07T20:31:29Z</dcterms:modified>
</cp:coreProperties>
</file>