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84" r:id="rId5"/>
    <p:sldId id="293" r:id="rId6"/>
    <p:sldId id="294" r:id="rId7"/>
    <p:sldId id="274" r:id="rId8"/>
    <p:sldId id="291" r:id="rId9"/>
    <p:sldId id="288" r:id="rId10"/>
    <p:sldId id="289" r:id="rId11"/>
    <p:sldId id="290" r:id="rId12"/>
    <p:sldId id="292" r:id="rId13"/>
    <p:sldId id="273" r:id="rId14"/>
    <p:sldId id="282" r:id="rId15"/>
    <p:sldId id="287"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516"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69612-4FCA-45AD-A943-FD44B629C428}" type="datetimeFigureOut">
              <a:rPr lang="en-US" smtClean="0"/>
              <a:pPr/>
              <a:t>3/9/2015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F6778-E91C-4DB2-8B4B-AB1990972B0A}" type="slidenum">
              <a:rPr lang="en-US" smtClean="0"/>
              <a:pPr/>
              <a:t>‹#›</a:t>
            </a:fld>
            <a:endParaRPr lang="en-US"/>
          </a:p>
        </p:txBody>
      </p:sp>
    </p:spTree>
    <p:extLst>
      <p:ext uri="{BB962C8B-B14F-4D97-AF65-F5344CB8AC3E}">
        <p14:creationId xmlns:p14="http://schemas.microsoft.com/office/powerpoint/2010/main" xmlns="" val="260720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baseline="0" dirty="0" smtClean="0"/>
              <a:t>“We </a:t>
            </a:r>
            <a:r>
              <a:rPr lang="en-US" dirty="0" smtClean="0"/>
              <a:t>do not have any informational standards</a:t>
            </a:r>
            <a:r>
              <a:rPr lang="en-US" baseline="0" dirty="0" smtClean="0"/>
              <a:t> for this unit, but you can see on your handout that w</a:t>
            </a:r>
            <a:r>
              <a:rPr lang="en-US" dirty="0" smtClean="0"/>
              <a:t>e have</a:t>
            </a:r>
            <a:r>
              <a:rPr lang="en-US" baseline="0" dirty="0" smtClean="0"/>
              <a:t> these informational texts by Ruth Heller that can be used to help teach language standards through writing.  Has anyone used these texts in other ways effectively in their classroom?” </a:t>
            </a:r>
            <a:r>
              <a:rPr lang="en-US" b="1" baseline="0" dirty="0" smtClean="0"/>
              <a:t>Discuss</a:t>
            </a:r>
            <a:endParaRPr lang="en-US" baseline="0" dirty="0" smtClean="0"/>
          </a:p>
          <a:p>
            <a:r>
              <a:rPr lang="en-US" baseline="0" dirty="0" smtClean="0"/>
              <a:t>“We were not sure where to put the tooth book, has anyone used </a:t>
            </a:r>
            <a:r>
              <a:rPr lang="en-US" i="1" baseline="0" dirty="0" smtClean="0"/>
              <a:t>this text </a:t>
            </a:r>
            <a:r>
              <a:rPr lang="en-US" baseline="0" dirty="0" smtClean="0"/>
              <a:t>in an effective way?” </a:t>
            </a:r>
            <a:r>
              <a:rPr lang="en-US" b="1" baseline="0" dirty="0" smtClean="0"/>
              <a:t>Discuss</a:t>
            </a:r>
            <a:endParaRPr lang="en-US" baseline="0" dirty="0" smtClean="0"/>
          </a:p>
          <a:p>
            <a:r>
              <a:rPr lang="en-US" baseline="0" dirty="0" smtClean="0"/>
              <a:t>“What ways are you using the artwork effectively?” </a:t>
            </a:r>
            <a:r>
              <a:rPr lang="en-US" b="1" baseline="0" dirty="0" smtClean="0"/>
              <a:t>Discuss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kit tutorial</a:t>
            </a:r>
          </a:p>
          <a:p>
            <a:r>
              <a:rPr lang="en-US" dirty="0" smtClean="0"/>
              <a:t>https://</a:t>
            </a:r>
            <a:r>
              <a:rPr lang="en-US" dirty="0" err="1" smtClean="0"/>
              <a:t>www.youtube.com</a:t>
            </a:r>
            <a:r>
              <a:rPr lang="en-US" dirty="0" smtClean="0"/>
              <a:t>/</a:t>
            </a:r>
            <a:r>
              <a:rPr lang="en-US" dirty="0" err="1" smtClean="0"/>
              <a:t>watch?v</a:t>
            </a:r>
            <a:r>
              <a:rPr lang="en-US" dirty="0" smtClean="0"/>
              <a:t>=RSWQkUS4kXk</a:t>
            </a:r>
          </a:p>
          <a:p>
            <a:endParaRPr lang="en-US" dirty="0" smtClean="0"/>
          </a:p>
          <a:p>
            <a:r>
              <a:rPr lang="en-US" dirty="0" smtClean="0"/>
              <a:t>Week 1. We started with My Father’s Dragon</a:t>
            </a:r>
            <a:r>
              <a:rPr lang="en-US" baseline="0" dirty="0" smtClean="0"/>
              <a:t> because of the accessibility of the text for students.  Starting with this book  puts students in the frame of mind to connect with the fantasy/mythology focus of the unit. </a:t>
            </a:r>
          </a:p>
          <a:p>
            <a:endParaRPr lang="en-US" baseline="0" dirty="0" smtClean="0"/>
          </a:p>
          <a:p>
            <a:r>
              <a:rPr lang="en-US" baseline="0" dirty="0" smtClean="0"/>
              <a:t>Week one and 2: Use a  power point that introduces mythology. This should be a two day event as students take notes on the various gods presented in the Power Point</a:t>
            </a:r>
          </a:p>
          <a:p>
            <a:r>
              <a:rPr lang="en-US" baseline="0" dirty="0" smtClean="0"/>
              <a:t>Students will use the My Father’s Dragon Notebook from the Teacher Created Resources section of the Rogers Website to take notes </a:t>
            </a:r>
          </a:p>
          <a:p>
            <a:endParaRPr lang="en-US" baseline="0" dirty="0"/>
          </a:p>
          <a:p>
            <a:r>
              <a:rPr lang="en-US" baseline="0" dirty="0" smtClean="0"/>
              <a:t>Student will ask and answer questions to demonstrate understanding of the text, (RL.3.1) through notes and discussion of the Intro power point, and completion of the Notebook for My Father’s Dragon.  As students complete the My Father’s Dragon Notebook, they will be recounting the story and connecting the different chapters and events (RL3.2 &amp;3.5)</a:t>
            </a:r>
          </a:p>
          <a:p>
            <a:endParaRPr lang="en-US" baseline="0" dirty="0" smtClean="0"/>
          </a:p>
          <a:p>
            <a:r>
              <a:rPr lang="en-US" baseline="0" dirty="0" smtClean="0"/>
              <a:t>Writing prompt will address RL.3.6</a:t>
            </a:r>
          </a:p>
        </p:txBody>
      </p:sp>
      <p:sp>
        <p:nvSpPr>
          <p:cNvPr id="4" name="Slide Number Placeholder 3"/>
          <p:cNvSpPr>
            <a:spLocks noGrp="1"/>
          </p:cNvSpPr>
          <p:nvPr>
            <p:ph type="sldNum" sz="quarter" idx="10"/>
          </p:nvPr>
        </p:nvSpPr>
        <p:spPr/>
        <p:txBody>
          <a:bodyPr/>
          <a:lstStyle/>
          <a:p>
            <a:fld id="{DCC61532-9BBA-4582-81D6-6E4C460E175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 3 – Using the texts from Mary Pope Osborne</a:t>
            </a:r>
            <a:r>
              <a:rPr lang="en-US" baseline="0" dirty="0" smtClean="0"/>
              <a:t> and the book</a:t>
            </a:r>
            <a:r>
              <a:rPr lang="en-US" dirty="0" smtClean="0"/>
              <a:t> “if I were a Kid in Ancient Greece/Ancient</a:t>
            </a:r>
            <a:r>
              <a:rPr lang="en-US" baseline="0" dirty="0" smtClean="0"/>
              <a:t> Rome</a:t>
            </a:r>
            <a:r>
              <a:rPr lang="en-US" dirty="0" smtClean="0"/>
              <a:t>” as a read aloud, connecting to the Mary Pope Osborne books that will be used during</a:t>
            </a:r>
            <a:r>
              <a:rPr lang="en-US" baseline="0" dirty="0" smtClean="0"/>
              <a:t> this week.  </a:t>
            </a:r>
          </a:p>
          <a:p>
            <a:endParaRPr lang="en-US" baseline="0" dirty="0" smtClean="0"/>
          </a:p>
          <a:p>
            <a:r>
              <a:rPr lang="en-US" baseline="0" dirty="0" smtClean="0"/>
              <a:t>As you employ these read </a:t>
            </a:r>
            <a:r>
              <a:rPr lang="en-US" baseline="0" dirty="0" err="1" smtClean="0"/>
              <a:t>alouds</a:t>
            </a:r>
            <a:r>
              <a:rPr lang="en-US" baseline="0" dirty="0" smtClean="0"/>
              <a:t>, facilitate discussions about the lifestyle and comparisons to present day.  Discuss the reasons for the numerous Greek and Roman gods, and the </a:t>
            </a:r>
          </a:p>
          <a:p>
            <a:endParaRPr lang="en-US" baseline="0" dirty="0" smtClean="0"/>
          </a:p>
          <a:p>
            <a:r>
              <a:rPr lang="en-US" baseline="0" dirty="0" smtClean="0"/>
              <a:t>S</a:t>
            </a:r>
            <a:r>
              <a:rPr lang="en-US" dirty="0" smtClean="0"/>
              <a:t>tudents will use the Fact Tracker</a:t>
            </a:r>
            <a:r>
              <a:rPr lang="en-US" baseline="0" dirty="0" smtClean="0"/>
              <a:t> Notes pages from the District Website to keep track of the origins of the Olympics and the connection to the Greek gods.  Links are included to online resources for research.</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9</a:t>
            </a:fld>
            <a:endParaRPr lang="en-US"/>
          </a:p>
        </p:txBody>
      </p:sp>
    </p:spTree>
    <p:extLst>
      <p:ext uri="{BB962C8B-B14F-4D97-AF65-F5344CB8AC3E}">
        <p14:creationId xmlns:p14="http://schemas.microsoft.com/office/powerpoint/2010/main" xmlns="" val="389998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 4;  </a:t>
            </a:r>
          </a:p>
          <a:p>
            <a:r>
              <a:rPr lang="en-US" dirty="0" smtClean="0"/>
              <a:t>Begin this week with a Power</a:t>
            </a:r>
            <a:r>
              <a:rPr lang="en-US" baseline="0" dirty="0" smtClean="0"/>
              <a:t> Point introducing the Greek gods.  The Power point also has fill in the blank notes pages and “trading cards” for the Greek gods to facilitate active listening and learning.  </a:t>
            </a:r>
            <a:endParaRPr lang="en-US" dirty="0" smtClean="0"/>
          </a:p>
          <a:p>
            <a:r>
              <a:rPr lang="en-US" dirty="0" smtClean="0"/>
              <a:t>Using</a:t>
            </a:r>
            <a:r>
              <a:rPr lang="en-US" baseline="0" dirty="0" smtClean="0"/>
              <a:t> five of the Usborne book on Greek Myths, students will compare each of the myths using a matrix and Text Dependent Questions.  Students will be able to recount the stories, describe the characters, and ask and answer questions to demonstrate their understanding of these myths.  The specific myths suggested were chosen for their utility as to future relevance to the students.  A Teachers Pay Teachers Link is included for a Notebook featuring Greek myths. </a:t>
            </a:r>
          </a:p>
          <a:p>
            <a:endParaRPr lang="en-US" baseline="0" dirty="0" smtClean="0"/>
          </a:p>
          <a:p>
            <a:r>
              <a:rPr lang="en-US" baseline="0" dirty="0" smtClean="0"/>
              <a:t>Other texts in the unit could be used for read </a:t>
            </a:r>
            <a:r>
              <a:rPr lang="en-US" baseline="0" dirty="0" err="1" smtClean="0"/>
              <a:t>alouds</a:t>
            </a:r>
            <a:r>
              <a:rPr lang="en-US" baseline="0" dirty="0" smtClean="0"/>
              <a:t>.</a:t>
            </a:r>
          </a:p>
          <a:p>
            <a:endParaRPr lang="en-US" baseline="0" dirty="0" smtClean="0"/>
          </a:p>
          <a:p>
            <a:r>
              <a:rPr lang="en-US" baseline="0" dirty="0" smtClean="0"/>
              <a:t>A link to a Teachers Pay Teachers set of materials is included.</a:t>
            </a:r>
          </a:p>
          <a:p>
            <a:endParaRPr lang="en-US" baseline="0" dirty="0" smtClean="0"/>
          </a:p>
          <a:p>
            <a:r>
              <a:rPr lang="en-US" baseline="0" dirty="0" smtClean="0"/>
              <a:t>A possible </a:t>
            </a:r>
          </a:p>
          <a:p>
            <a:endParaRPr lang="en-US" baseline="0" dirty="0" smtClean="0"/>
          </a:p>
          <a:p>
            <a:r>
              <a:rPr lang="en-US" baseline="0" dirty="0" smtClean="0"/>
              <a:t>Matrix directions:</a:t>
            </a:r>
          </a:p>
          <a:p>
            <a:r>
              <a:rPr lang="en-US" baseline="0" dirty="0" smtClean="0"/>
              <a:t>Model Day 1 and 2</a:t>
            </a:r>
          </a:p>
          <a:p>
            <a:r>
              <a:rPr lang="en-US" baseline="0" dirty="0" smtClean="0"/>
              <a:t>Students fill in the matrix with a partner on day 3.</a:t>
            </a:r>
          </a:p>
          <a:p>
            <a:r>
              <a:rPr lang="en-US" baseline="0" dirty="0" smtClean="0"/>
              <a:t>Students fill in the matrix independently on day 4. </a:t>
            </a:r>
          </a:p>
          <a:p>
            <a:r>
              <a:rPr lang="en-US" baseline="0" dirty="0" smtClean="0"/>
              <a:t>This will be used as a foundation for the summative assessment in week 6.</a:t>
            </a:r>
          </a:p>
          <a:p>
            <a:endParaRPr lang="en-US" baseline="0" dirty="0" smtClean="0"/>
          </a:p>
        </p:txBody>
      </p:sp>
      <p:sp>
        <p:nvSpPr>
          <p:cNvPr id="4" name="Slide Number Placeholder 3"/>
          <p:cNvSpPr>
            <a:spLocks noGrp="1"/>
          </p:cNvSpPr>
          <p:nvPr>
            <p:ph type="sldNum" sz="quarter" idx="10"/>
          </p:nvPr>
        </p:nvSpPr>
        <p:spPr/>
        <p:txBody>
          <a:bodyPr/>
          <a:lstStyle/>
          <a:p>
            <a:fld id="{8B1F6778-E91C-4DB2-8B4B-AB1990972B0A}" type="slidenum">
              <a:rPr lang="en-US" smtClean="0"/>
              <a:pPr/>
              <a:t>10</a:t>
            </a:fld>
            <a:endParaRPr lang="en-US"/>
          </a:p>
        </p:txBody>
      </p:sp>
    </p:spTree>
    <p:extLst>
      <p:ext uri="{BB962C8B-B14F-4D97-AF65-F5344CB8AC3E}">
        <p14:creationId xmlns:p14="http://schemas.microsoft.com/office/powerpoint/2010/main" xmlns="" val="117489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Weeks 5 and 6 are devoted</a:t>
            </a:r>
            <a:r>
              <a:rPr lang="en-US" baseline="0" dirty="0" smtClean="0"/>
              <a:t> to </a:t>
            </a:r>
            <a:r>
              <a:rPr lang="en-US" u="sng" baseline="0" dirty="0" smtClean="0"/>
              <a:t>Tales from the Odyssey</a:t>
            </a:r>
            <a:r>
              <a:rPr lang="en-US" u="none" baseline="0" dirty="0" smtClean="0"/>
              <a:t>.  This two week period begins with a Brain Pop video on Homer.</a:t>
            </a:r>
          </a:p>
          <a:p>
            <a:endParaRPr lang="en-US" u="none" baseline="0" dirty="0" smtClean="0"/>
          </a:p>
          <a:p>
            <a:r>
              <a:rPr lang="en-US" u="none" baseline="0" dirty="0" smtClean="0"/>
              <a:t>During the reading, students could make posters for each chapter, or for certain characters in the book.  Use your imagination to assist students in comprehending and understanding the text. </a:t>
            </a:r>
          </a:p>
          <a:p>
            <a:r>
              <a:rPr lang="en-US" u="none" baseline="0" dirty="0" smtClean="0"/>
              <a:t>Use Odyssey Fact Questions from the district website as a further resource.  </a:t>
            </a:r>
          </a:p>
          <a:p>
            <a:endParaRPr lang="en-US" u="none" baseline="0" dirty="0" smtClean="0"/>
          </a:p>
          <a:p>
            <a:r>
              <a:rPr lang="en-US" u="none" baseline="0" dirty="0" smtClean="0"/>
              <a:t>Links to a set of materials for this text on Teachers Pay Teachers are included.</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11</a:t>
            </a:fld>
            <a:endParaRPr lang="en-US"/>
          </a:p>
        </p:txBody>
      </p:sp>
    </p:spTree>
    <p:extLst>
      <p:ext uri="{BB962C8B-B14F-4D97-AF65-F5344CB8AC3E}">
        <p14:creationId xmlns:p14="http://schemas.microsoft.com/office/powerpoint/2010/main" xmlns="" val="3113009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six,</a:t>
            </a:r>
            <a:r>
              <a:rPr lang="en-US" baseline="0" dirty="0" smtClean="0"/>
              <a:t> students will be concluding the unit as they finish reading </a:t>
            </a:r>
            <a:r>
              <a:rPr lang="en-US" u="sng" baseline="0" dirty="0" smtClean="0"/>
              <a:t>Tales from the Odyssey</a:t>
            </a:r>
            <a:r>
              <a:rPr lang="en-US" u="none" baseline="0" dirty="0" smtClean="0"/>
              <a:t>.  </a:t>
            </a:r>
          </a:p>
          <a:p>
            <a:endParaRPr lang="en-US" u="none" baseline="0" dirty="0" smtClean="0"/>
          </a:p>
          <a:p>
            <a:r>
              <a:rPr lang="en-US" u="none" baseline="0" dirty="0" smtClean="0"/>
              <a:t>After Reading aloud the book </a:t>
            </a:r>
            <a:r>
              <a:rPr lang="en-US" u="sng" baseline="0" dirty="0" smtClean="0"/>
              <a:t>Could be Worse</a:t>
            </a:r>
            <a:r>
              <a:rPr lang="en-US" u="none" baseline="0" dirty="0" smtClean="0"/>
              <a:t> students will write a Grandfather fantasy story of their own and bring this writing to publication.</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12</a:t>
            </a:fld>
            <a:endParaRPr lang="en-US"/>
          </a:p>
        </p:txBody>
      </p:sp>
    </p:spTree>
    <p:extLst>
      <p:ext uri="{BB962C8B-B14F-4D97-AF65-F5344CB8AC3E}">
        <p14:creationId xmlns:p14="http://schemas.microsoft.com/office/powerpoint/2010/main" xmlns="" val="289995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essential question will be addressed through discussion especially in week 4 as teacher and student work together to complete matrix</a:t>
            </a:r>
            <a:r>
              <a:rPr lang="en-US" baseline="0" dirty="0" smtClean="0"/>
              <a:t> on various Greek myths.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find a daily lesson plan sketch under</a:t>
            </a:r>
            <a:r>
              <a:rPr lang="en-US" baseline="0" dirty="0" smtClean="0"/>
              <a:t> teacher created resources that gives a little more detail about the thinking that went into the weekly plans.</a:t>
            </a:r>
            <a:endParaRPr lang="en-US" dirty="0"/>
          </a:p>
        </p:txBody>
      </p:sp>
      <p:sp>
        <p:nvSpPr>
          <p:cNvPr id="4" name="Slide Number Placeholder 3"/>
          <p:cNvSpPr>
            <a:spLocks noGrp="1"/>
          </p:cNvSpPr>
          <p:nvPr>
            <p:ph type="sldNum" sz="quarter" idx="10"/>
          </p:nvPr>
        </p:nvSpPr>
        <p:spPr/>
        <p:txBody>
          <a:bodyPr/>
          <a:lstStyle/>
          <a:p>
            <a:fld id="{8B1F6778-E91C-4DB2-8B4B-AB1990972B0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4E93-5FD0-4A49-AC43-52BCA791A75E}"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54E93-5FD0-4A49-AC43-52BCA791A75E}"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54E93-5FD0-4A49-AC43-52BCA791A75E}" type="datetimeFigureOut">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54E93-5FD0-4A49-AC43-52BCA791A75E}" type="datetimeFigureOut">
              <a:rPr lang="en-US" smtClean="0"/>
              <a:pPr/>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54E93-5FD0-4A49-AC43-52BCA791A75E}" type="datetimeFigureOut">
              <a:rPr lang="en-US" smtClean="0"/>
              <a:pPr/>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4E93-5FD0-4A49-AC43-52BCA791A75E}" type="datetimeFigureOut">
              <a:rPr lang="en-US" smtClean="0"/>
              <a:pPr/>
              <a:t>3/9/2015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4E93-5FD0-4A49-AC43-52BCA791A75E}" type="datetimeFigureOut">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BB63-1BA6-4662-BBEF-DB6047D109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4E93-5FD0-4A49-AC43-52BCA791A75E}" type="datetimeFigureOut">
              <a:rPr lang="en-US" smtClean="0"/>
              <a:pPr/>
              <a:t>3/9/2015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BB63-1BA6-4662-BBEF-DB6047D109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hyperlink" Target="https://www.teacherspayteachers.com/Product/Greek-Mythology-Stories-and-Activities-aligned-with-CCSS-646574"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media/audio11.wav"/><Relationship Id="rId6" Type="http://schemas.openxmlformats.org/officeDocument/2006/relationships/image" Target="../media/image12.jpeg"/><Relationship Id="rId5" Type="http://schemas.openxmlformats.org/officeDocument/2006/relationships/hyperlink" Target="https://www.teacherspayteachers.com/Product/Tales-from-the-Odyssey-Part-2-by-Mary-Pope-Osborne-657225" TargetMode="External"/><Relationship Id="rId4" Type="http://schemas.openxmlformats.org/officeDocument/2006/relationships/hyperlink" Target="https://www.teacherspayteachers.com/Product/Tales-from-the-Odyssey-Part-1-Common-Core-Aligned-532537"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12.wav"/><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13.wav"/><Relationship Id="rId5" Type="http://schemas.openxmlformats.org/officeDocument/2006/relationships/image" Target="../media/image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audio" Target="../media/audio14.wav"/><Relationship Id="rId5" Type="http://schemas.openxmlformats.org/officeDocument/2006/relationships/image" Target="../media/image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audio" Target="../media/audio15.wav"/><Relationship Id="rId5" Type="http://schemas.openxmlformats.org/officeDocument/2006/relationships/image" Target="../media/image9.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audio" Target="../media/audio16.wav"/><Relationship Id="rId6" Type="http://schemas.openxmlformats.org/officeDocument/2006/relationships/image" Target="../media/image9.pn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media/audio4.wav"/><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media/audio5.wav"/><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jackprelutsky.com/a-dragons-lament-from-the-dragons-are-singing-tonight/" TargetMode="External"/><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9.png"/><Relationship Id="rId3" Type="http://schemas.openxmlformats.org/officeDocument/2006/relationships/notesSlide" Target="../notesSlides/notesSlide2.xml"/><Relationship Id="rId21" Type="http://schemas.openxmlformats.org/officeDocument/2006/relationships/image" Target="../media/image22.png"/><Relationship Id="rId7" Type="http://schemas.openxmlformats.org/officeDocument/2006/relationships/hyperlink" Target="http://www.poemhunter.com/best-poems/ogden-nash/adventures-of-isabel/" TargetMode="External"/><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10.jpeg"/><Relationship Id="rId2" Type="http://schemas.openxmlformats.org/officeDocument/2006/relationships/slideLayout" Target="../slideLayouts/slideLayout7.xml"/><Relationship Id="rId16" Type="http://schemas.openxmlformats.org/officeDocument/2006/relationships/image" Target="../media/image18.jpeg"/><Relationship Id="rId20" Type="http://schemas.openxmlformats.org/officeDocument/2006/relationships/image" Target="../media/image21.png"/><Relationship Id="rId1" Type="http://schemas.openxmlformats.org/officeDocument/2006/relationships/audio" Target="../media/audio6.wav"/><Relationship Id="rId6" Type="http://schemas.openxmlformats.org/officeDocument/2006/relationships/image" Target="../media/image12.jpeg"/><Relationship Id="rId11" Type="http://schemas.openxmlformats.org/officeDocument/2006/relationships/image" Target="../media/image13.jpeg"/><Relationship Id="rId24" Type="http://schemas.openxmlformats.org/officeDocument/2006/relationships/image" Target="../media/image25.png"/><Relationship Id="rId5" Type="http://schemas.openxmlformats.org/officeDocument/2006/relationships/image" Target="../media/image11.jpeg"/><Relationship Id="rId15" Type="http://schemas.openxmlformats.org/officeDocument/2006/relationships/image" Target="../media/image17.jpeg"/><Relationship Id="rId23" Type="http://schemas.openxmlformats.org/officeDocument/2006/relationships/image" Target="../media/image24.png"/><Relationship Id="rId10" Type="http://schemas.openxmlformats.org/officeDocument/2006/relationships/hyperlink" Target="http://www.africanafrican.com/folder12/african%20african%20american4/maya%20angelou%20related/Life-Doesnt-Frighten-Me-at-All-Creative-Activity.pdf" TargetMode="External"/><Relationship Id="rId19" Type="http://schemas.openxmlformats.org/officeDocument/2006/relationships/hyperlink" Target="http://www.metmuseum.org/toah/hi/te_index.asp?i=20" TargetMode="External"/><Relationship Id="rId4" Type="http://schemas.openxmlformats.org/officeDocument/2006/relationships/hyperlink" Target="http://www.eecs.harvard.edu/~keith/poems/Custard.html" TargetMode="External"/><Relationship Id="rId9" Type="http://schemas.openxmlformats.org/officeDocument/2006/relationships/hyperlink" Target="http://www.dragonsinn.net/Poetry/prelutsky3.htm" TargetMode="External"/><Relationship Id="rId14" Type="http://schemas.openxmlformats.org/officeDocument/2006/relationships/image" Target="../media/image16.jpeg"/><Relationship Id="rId22"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media/audio8.wa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4.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audio" Target="../media/audio9.wav"/><Relationship Id="rId6" Type="http://schemas.openxmlformats.org/officeDocument/2006/relationships/hyperlink" Target="https://www.engageny.org/resource/grade-2-ela-domain-4-greek-myths" TargetMode="External"/><Relationship Id="rId5" Type="http://schemas.openxmlformats.org/officeDocument/2006/relationships/hyperlink" Target="https://www.engageny.org/resource/grade-2-english-language-arts" TargetMode="External"/><Relationship Id="rId10" Type="http://schemas.openxmlformats.org/officeDocument/2006/relationships/image" Target="../media/image9.png"/><Relationship Id="rId4" Type="http://schemas.openxmlformats.org/officeDocument/2006/relationships/hyperlink" Target="http://www.olympic.org/ancient-olympic-games" TargetMode="Externa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4419600" cy="1754326"/>
          </a:xfrm>
          <a:prstGeom prst="rect">
            <a:avLst/>
          </a:prstGeom>
          <a:noFill/>
        </p:spPr>
        <p:txBody>
          <a:bodyPr wrap="square" rtlCol="0">
            <a:spAutoFit/>
          </a:bodyPr>
          <a:lstStyle/>
          <a:p>
            <a:pPr algn="r"/>
            <a:r>
              <a:rPr lang="en-US" sz="3600" b="1" dirty="0" smtClean="0"/>
              <a:t>Fantastic Adventures with Dragons, Gods and Giants</a:t>
            </a:r>
            <a:endParaRPr lang="en-US" sz="3600" b="1" dirty="0"/>
          </a:p>
        </p:txBody>
      </p:sp>
      <p:sp>
        <p:nvSpPr>
          <p:cNvPr id="6" name="TextBox 5"/>
          <p:cNvSpPr txBox="1"/>
          <p:nvPr/>
        </p:nvSpPr>
        <p:spPr>
          <a:xfrm>
            <a:off x="2209800" y="2133600"/>
            <a:ext cx="2743200" cy="400110"/>
          </a:xfrm>
          <a:prstGeom prst="rect">
            <a:avLst/>
          </a:prstGeom>
          <a:noFill/>
        </p:spPr>
        <p:txBody>
          <a:bodyPr wrap="square" rtlCol="0">
            <a:spAutoFit/>
          </a:bodyPr>
          <a:lstStyle/>
          <a:p>
            <a:pPr algn="r"/>
            <a:r>
              <a:rPr lang="en-US" sz="2000" dirty="0" smtClean="0"/>
              <a:t>Third Grade Unit 6</a:t>
            </a:r>
            <a:endParaRPr lang="en-US" sz="2000" dirty="0"/>
          </a:p>
        </p:txBody>
      </p:sp>
      <p:sp>
        <p:nvSpPr>
          <p:cNvPr id="10" name="TextBox 9"/>
          <p:cNvSpPr txBox="1"/>
          <p:nvPr/>
        </p:nvSpPr>
        <p:spPr>
          <a:xfrm>
            <a:off x="304800" y="5638800"/>
            <a:ext cx="8305800" cy="923330"/>
          </a:xfrm>
          <a:prstGeom prst="rect">
            <a:avLst/>
          </a:prstGeom>
          <a:noFill/>
        </p:spPr>
        <p:txBody>
          <a:bodyPr wrap="square" rtlCol="0">
            <a:spAutoFit/>
          </a:bodyPr>
          <a:lstStyle/>
          <a:p>
            <a:pPr algn="ctr"/>
            <a:r>
              <a:rPr lang="en-US" b="1" dirty="0" smtClean="0"/>
              <a:t>Planning Team</a:t>
            </a:r>
          </a:p>
          <a:p>
            <a:pPr algn="ctr"/>
            <a:r>
              <a:rPr lang="en-US" dirty="0" smtClean="0"/>
              <a:t>Deborah Goff, Renee Weidman, </a:t>
            </a:r>
            <a:r>
              <a:rPr lang="en-US" dirty="0" err="1" smtClean="0"/>
              <a:t>Kendree</a:t>
            </a:r>
            <a:r>
              <a:rPr lang="en-US" dirty="0" smtClean="0"/>
              <a:t> </a:t>
            </a:r>
            <a:r>
              <a:rPr lang="en-US" dirty="0" err="1" smtClean="0"/>
              <a:t>Kilsch</a:t>
            </a:r>
            <a:r>
              <a:rPr lang="en-US" dirty="0" smtClean="0"/>
              <a:t>, Kerri Wells, Halley Parsons</a:t>
            </a:r>
          </a:p>
          <a:p>
            <a:pPr algn="ctr"/>
            <a:endParaRPr lang="en-US" dirty="0" smtClean="0"/>
          </a:p>
        </p:txBody>
      </p:sp>
      <p:pic>
        <p:nvPicPr>
          <p:cNvPr id="16" name="Picture 15" descr="3rd_6.jpg"/>
          <p:cNvPicPr>
            <a:picLocks noChangeAspect="1"/>
          </p:cNvPicPr>
          <p:nvPr/>
        </p:nvPicPr>
        <p:blipFill>
          <a:blip r:embed="rId3" cstate="print"/>
          <a:stretch>
            <a:fillRect/>
          </a:stretch>
        </p:blipFill>
        <p:spPr>
          <a:xfrm>
            <a:off x="5562600" y="381000"/>
            <a:ext cx="2258170" cy="1828800"/>
          </a:xfrm>
          <a:prstGeom prst="rect">
            <a:avLst/>
          </a:prstGeom>
          <a:ln>
            <a:noFill/>
          </a:ln>
          <a:effectLst>
            <a:outerShdw blurRad="292100" dist="139700" dir="2700000" algn="tl" rotWithShape="0">
              <a:srgbClr val="333333">
                <a:alpha val="65000"/>
              </a:srgbClr>
            </a:outerShdw>
          </a:effectLst>
        </p:spPr>
      </p:pic>
      <p:pic>
        <p:nvPicPr>
          <p:cNvPr id="7" name="Picture 6" descr="3rdU6.jpg"/>
          <p:cNvPicPr>
            <a:picLocks noChangeAspect="1"/>
          </p:cNvPicPr>
          <p:nvPr/>
        </p:nvPicPr>
        <p:blipFill>
          <a:blip r:embed="rId4" cstate="print"/>
          <a:srcRect l="12500" t="38843" r="10833" b="14298"/>
          <a:stretch>
            <a:fillRect/>
          </a:stretch>
        </p:blipFill>
        <p:spPr>
          <a:xfrm>
            <a:off x="1295400" y="2819400"/>
            <a:ext cx="5943600" cy="2713383"/>
          </a:xfrm>
          <a:prstGeom prst="rect">
            <a:avLst/>
          </a:prstGeom>
          <a:ln>
            <a:noFill/>
          </a:ln>
          <a:effectLst>
            <a:outerShdw blurRad="292100" dist="139700" dir="2700000" algn="tl" rotWithShape="0">
              <a:srgbClr val="333333">
                <a:alpha val="65000"/>
              </a:srgbClr>
            </a:outerShdw>
          </a:effectLst>
        </p:spPr>
      </p:pic>
      <p:pic>
        <p:nvPicPr>
          <p:cNvPr id="9" name="~PP394.WAV">
            <a:hlinkClick r:id="" action="ppaction://media"/>
          </p:cNvPr>
          <p:cNvPicPr>
            <a:picLocks noRot="1" noChangeAspect="1"/>
          </p:cNvPicPr>
          <p:nvPr>
            <a:wavAudioFile r:embed="rId1" name="~PP394.WAV"/>
          </p:nvPr>
        </p:nvPicPr>
        <p:blipFill>
          <a:blip r:embed="rId5" cstate="print"/>
          <a:stretch>
            <a:fillRect/>
          </a:stretch>
        </p:blipFill>
        <p:spPr>
          <a:xfrm>
            <a:off x="8696325" y="6410325"/>
            <a:ext cx="304800" cy="304800"/>
          </a:xfrm>
          <a:prstGeom prst="rect">
            <a:avLst/>
          </a:prstGeom>
        </p:spPr>
      </p:pic>
    </p:spTree>
  </p:cSld>
  <p:clrMapOvr>
    <a:masterClrMapping/>
  </p:clrMapOvr>
  <p:transition advTm="16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047086886"/>
              </p:ext>
            </p:extLst>
          </p:nvPr>
        </p:nvGraphicFramePr>
        <p:xfrm>
          <a:off x="381000" y="457200"/>
          <a:ext cx="8382000" cy="5867400"/>
        </p:xfrm>
        <a:graphic>
          <a:graphicData uri="http://schemas.openxmlformats.org/drawingml/2006/table">
            <a:tbl>
              <a:tblPr firstRow="1" bandRow="1">
                <a:tableStyleId>{5C22544A-7EE6-4342-B048-85BDC9FD1C3A}</a:tableStyleId>
              </a:tblPr>
              <a:tblGrid>
                <a:gridCol w="1152525"/>
                <a:gridCol w="4435475"/>
                <a:gridCol w="2794000"/>
              </a:tblGrid>
              <a:tr h="490329">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5377071">
                <a:tc>
                  <a:txBody>
                    <a:bodyPr/>
                    <a:lstStyle/>
                    <a:p>
                      <a:pPr algn="ctr"/>
                      <a:r>
                        <a:rPr lang="en-US" sz="3200" dirty="0" smtClean="0"/>
                        <a:t>4</a:t>
                      </a:r>
                      <a:endParaRPr lang="en-US" sz="3200" dirty="0"/>
                    </a:p>
                  </a:txBody>
                  <a:tcPr/>
                </a:tc>
                <a:tc>
                  <a:txBody>
                    <a:bodyPr/>
                    <a:lstStyle/>
                    <a:p>
                      <a:r>
                        <a:rPr lang="en-US" sz="1200" dirty="0" smtClean="0"/>
                        <a:t>RL.3.1 Ask and answer questions to demonstrate understanding of a text, referring explicitly to the text as the basis for the answers.</a:t>
                      </a:r>
                    </a:p>
                    <a:p>
                      <a:r>
                        <a:rPr lang="en-US" sz="1200" dirty="0" smtClean="0"/>
                        <a:t>RL.3.2 Recount stories, including fables, folktales, and myths from diverse cultures; determine the central message, lesson, or moral and explain how it is conveyed through key details in the text.</a:t>
                      </a:r>
                    </a:p>
                    <a:p>
                      <a:r>
                        <a:rPr lang="en-US" sz="1200" dirty="0" smtClean="0"/>
                        <a:t>RL.3.3 Describe characters in a story (e.g., their traits, motivations, or feelings) and explain how their actions contribute to the sequence of events.</a:t>
                      </a:r>
                    </a:p>
                    <a:p>
                      <a:endParaRPr lang="en-US" sz="1200" dirty="0"/>
                    </a:p>
                  </a:txBody>
                  <a:tcPr/>
                </a:tc>
                <a:tc>
                  <a:txBody>
                    <a:bodyPr/>
                    <a:lstStyle/>
                    <a:p>
                      <a:r>
                        <a:rPr lang="en-US" sz="1200" dirty="0" smtClean="0"/>
                        <a:t>Begin</a:t>
                      </a:r>
                      <a:r>
                        <a:rPr lang="en-US" sz="1200" baseline="0" dirty="0" smtClean="0"/>
                        <a:t> the week with a Power Point  introducing the Greek Gods,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Brain pop on Greek Myths</a:t>
                      </a:r>
                    </a:p>
                    <a:p>
                      <a:r>
                        <a:rPr lang="en-US" sz="1200" baseline="0" dirty="0" smtClean="0"/>
                        <a:t> (Linked on the district website) </a:t>
                      </a:r>
                      <a:r>
                        <a:rPr lang="en-US" sz="1200" dirty="0" smtClean="0"/>
                        <a:t>Usborne  Greek Myths</a:t>
                      </a:r>
                    </a:p>
                    <a:p>
                      <a:r>
                        <a:rPr lang="en-US" sz="1200" dirty="0" smtClean="0"/>
                        <a:t>Greek Myths:  Pandora’s box p. 9, The Midas Touch p. 73 , The Gift of Fire p. 6</a:t>
                      </a:r>
                      <a:r>
                        <a:rPr lang="en-US" sz="1200" baseline="0" dirty="0" smtClean="0"/>
                        <a:t>, Cyclops the One-Eyed Giant p. 93 </a:t>
                      </a:r>
                    </a:p>
                    <a:p>
                      <a:endParaRPr lang="en-US" sz="1200" baseline="0" dirty="0" smtClean="0"/>
                    </a:p>
                    <a:p>
                      <a:r>
                        <a:rPr lang="en-US" sz="1200" baseline="0" dirty="0" smtClean="0"/>
                        <a:t>Model using the matrix, especially the final “lesson learned”.</a:t>
                      </a:r>
                    </a:p>
                    <a:p>
                      <a:r>
                        <a:rPr lang="en-US" sz="1200" baseline="0" dirty="0" smtClean="0"/>
                        <a:t>TDQ available on the website for Pandora’s Box &amp; The Gift of Fire.</a:t>
                      </a:r>
                    </a:p>
                    <a:p>
                      <a:endParaRPr lang="en-US" sz="1200" baseline="0" dirty="0" smtClean="0"/>
                    </a:p>
                    <a:p>
                      <a:r>
                        <a:rPr lang="en-US" sz="1200" dirty="0" smtClean="0"/>
                        <a:t>You</a:t>
                      </a:r>
                      <a:r>
                        <a:rPr lang="en-US" sz="1200" baseline="0" dirty="0" smtClean="0"/>
                        <a:t> may choose other myths from the Usborne books and the book F</a:t>
                      </a:r>
                      <a:r>
                        <a:rPr lang="en-US" sz="1200" dirty="0" smtClean="0"/>
                        <a:t>avorite Greek Myths</a:t>
                      </a:r>
                      <a:r>
                        <a:rPr lang="en-US" sz="1200" baseline="0" dirty="0" smtClean="0"/>
                        <a:t> by Mary Pope Osborne</a:t>
                      </a:r>
                    </a:p>
                    <a:p>
                      <a:endParaRPr lang="en-US" sz="1200" baseline="0" dirty="0" smtClean="0"/>
                    </a:p>
                    <a:p>
                      <a:r>
                        <a:rPr lang="en-US" sz="1200" baseline="0" dirty="0" smtClean="0"/>
                        <a:t>Teachers Pay Teachers Link:  </a:t>
                      </a:r>
                      <a:r>
                        <a:rPr lang="en-US" sz="1200" baseline="0" dirty="0" smtClean="0">
                          <a:hlinkClick r:id="rId4"/>
                        </a:rPr>
                        <a:t>https://www.teacherspayteachers.com/Product/Greek-Mythology-Stories-and-Activities-aligned-with-CCSS-646574</a:t>
                      </a:r>
                      <a:endParaRPr lang="en-US" sz="1200" baseline="0" dirty="0" smtClean="0"/>
                    </a:p>
                    <a:p>
                      <a:endParaRPr lang="en-US" sz="1200" dirty="0"/>
                    </a:p>
                  </a:txBody>
                  <a:tcPr/>
                </a:tc>
              </a:tr>
            </a:tbl>
          </a:graphicData>
        </a:graphic>
      </p:graphicFrame>
      <p:pic>
        <p:nvPicPr>
          <p:cNvPr id="3" name="Picture 2" descr="http://www.usborne.com/images/covers/eng/max_covers/greek-myths-young-children.jpg"/>
          <p:cNvPicPr>
            <a:picLocks noChangeAspect="1" noChangeArrowheads="1"/>
          </p:cNvPicPr>
          <p:nvPr/>
        </p:nvPicPr>
        <p:blipFill>
          <a:blip r:embed="rId5" cstate="print"/>
          <a:srcRect/>
          <a:stretch>
            <a:fillRect/>
          </a:stretch>
        </p:blipFill>
        <p:spPr bwMode="auto">
          <a:xfrm>
            <a:off x="7620000" y="5181600"/>
            <a:ext cx="1073805" cy="1362075"/>
          </a:xfrm>
          <a:prstGeom prst="rect">
            <a:avLst/>
          </a:prstGeom>
          <a:noFill/>
        </p:spPr>
      </p:pic>
      <p:pic>
        <p:nvPicPr>
          <p:cNvPr id="5" name="~PP1644.WAV">
            <a:hlinkClick r:id="" action="ppaction://media"/>
          </p:cNvPr>
          <p:cNvPicPr>
            <a:picLocks noRot="1" noChangeAspect="1"/>
          </p:cNvPicPr>
          <p:nvPr>
            <a:wavAudioFile r:embed="rId1" name="~PP1644.WAV"/>
          </p:nvPr>
        </p:nvPicPr>
        <p:blipFill>
          <a:blip r:embed="rId6" cstate="print"/>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1362136663"/>
      </p:ext>
    </p:extLst>
  </p:cSld>
  <p:clrMapOvr>
    <a:masterClrMapping/>
  </p:clrMapOvr>
  <p:transition advTm="462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2678747"/>
              </p:ext>
            </p:extLst>
          </p:nvPr>
        </p:nvGraphicFramePr>
        <p:xfrm>
          <a:off x="609600" y="609599"/>
          <a:ext cx="8001000" cy="5521960"/>
        </p:xfrm>
        <a:graphic>
          <a:graphicData uri="http://schemas.openxmlformats.org/drawingml/2006/table">
            <a:tbl>
              <a:tblPr firstRow="1" bandRow="1">
                <a:tableStyleId>{5C22544A-7EE6-4342-B048-85BDC9FD1C3A}</a:tableStyleId>
              </a:tblPr>
              <a:tblGrid>
                <a:gridCol w="1100138"/>
                <a:gridCol w="4233862"/>
                <a:gridCol w="2667000"/>
              </a:tblGrid>
              <a:tr h="475919">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5046041">
                <a:tc>
                  <a:txBody>
                    <a:bodyPr/>
                    <a:lstStyle/>
                    <a:p>
                      <a:pPr algn="ctr"/>
                      <a:r>
                        <a:rPr lang="en-US" sz="3200" dirty="0" smtClean="0"/>
                        <a:t>5</a:t>
                      </a:r>
                      <a:endParaRPr lang="en-US" sz="3200" dirty="0"/>
                    </a:p>
                  </a:txBody>
                  <a:tcPr/>
                </a:tc>
                <a:tc>
                  <a:txBody>
                    <a:bodyPr/>
                    <a:lstStyle/>
                    <a:p>
                      <a:endParaRPr lang="en-US" sz="1200" dirty="0" smtClean="0"/>
                    </a:p>
                    <a:p>
                      <a:r>
                        <a:rPr lang="en-US" sz="1200" dirty="0" smtClean="0"/>
                        <a:t>RL.3.2 Recount stories, including fables, folktales, and myths from diverse cultures; determine the central message, lesson, or moral and explain how it is conveyed through key details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RL.3.5 Refer to parts of stories, dramas, and poems when writing or speaking about a text, using terms such as chapter, scene, and stanza; describe how each successive part builds on earlier sections.</a:t>
                      </a:r>
                    </a:p>
                    <a:p>
                      <a:r>
                        <a:rPr lang="en-US" sz="1200" dirty="0" smtClean="0"/>
                        <a:t>W.3.1 Write opinion pieces on topics or texts, supporting a point of view with reasons. b. Provide reasons that support the opinion.</a:t>
                      </a:r>
                    </a:p>
                    <a:p>
                      <a:r>
                        <a:rPr lang="en-US" sz="1200" dirty="0" smtClean="0"/>
                        <a:t>W.3.4  With guidance and support from adults, produce writing in which the development</a:t>
                      </a:r>
                      <a:r>
                        <a:rPr lang="en-US" sz="1200" baseline="0" dirty="0" smtClean="0"/>
                        <a:t> </a:t>
                      </a:r>
                      <a:r>
                        <a:rPr lang="en-US" sz="1200" dirty="0" smtClean="0"/>
                        <a:t>and organization are appropriate to task and purpose.</a:t>
                      </a:r>
                    </a:p>
                    <a:p>
                      <a:endParaRPr lang="en-US" sz="1200" dirty="0" smtClean="0"/>
                    </a:p>
                    <a:p>
                      <a:endParaRPr lang="en-US" sz="1200" dirty="0" smtClean="0"/>
                    </a:p>
                  </a:txBody>
                  <a:tcPr/>
                </a:tc>
                <a:tc>
                  <a:txBody>
                    <a:bodyPr/>
                    <a:lstStyle/>
                    <a:p>
                      <a:r>
                        <a:rPr lang="en-US" sz="1200" dirty="0" smtClean="0"/>
                        <a:t>Choose the most notable Greek god</a:t>
                      </a:r>
                      <a:r>
                        <a:rPr lang="en-US" sz="1200" baseline="0" dirty="0" smtClean="0"/>
                        <a:t> or goddess and write an opinion essay explaining your choice and giving reasons to support your opinion.</a:t>
                      </a:r>
                      <a:endParaRPr lang="en-US" sz="1200" dirty="0" smtClean="0"/>
                    </a:p>
                    <a:p>
                      <a:endParaRPr lang="en-US" sz="1200" dirty="0" smtClean="0"/>
                    </a:p>
                    <a:p>
                      <a:r>
                        <a:rPr lang="en-US" sz="1200" dirty="0" smtClean="0"/>
                        <a:t>Brain Pop on Homer</a:t>
                      </a:r>
                    </a:p>
                    <a:p>
                      <a:r>
                        <a:rPr lang="en-US" sz="1200" u="sng" dirty="0" smtClean="0"/>
                        <a:t>Tales from the Odyssey</a:t>
                      </a:r>
                      <a:r>
                        <a:rPr lang="en-US" sz="1200" u="none" dirty="0" smtClean="0"/>
                        <a:t> by Mary Pope Osborne</a:t>
                      </a:r>
                      <a:endParaRPr lang="en-US" sz="1200" u="sng" dirty="0" smtClean="0"/>
                    </a:p>
                    <a:p>
                      <a:r>
                        <a:rPr lang="en-US" sz="1200" dirty="0" smtClean="0"/>
                        <a:t>Resources:</a:t>
                      </a:r>
                      <a:r>
                        <a:rPr lang="en-US" sz="1200" baseline="0" dirty="0" smtClean="0"/>
                        <a:t>  </a:t>
                      </a:r>
                    </a:p>
                    <a:p>
                      <a:r>
                        <a:rPr lang="en-US" sz="1200" baseline="0" dirty="0" smtClean="0"/>
                        <a:t>Teachers pay Teachers</a:t>
                      </a:r>
                    </a:p>
                    <a:p>
                      <a:r>
                        <a:rPr lang="en-US" sz="1200" dirty="0" smtClean="0">
                          <a:hlinkClick r:id="rId4"/>
                        </a:rPr>
                        <a:t>https://www.teacherspayteachers.com/Product/Tales-from-the-Odyssey-Part-1-Common-Core-Aligned-532537</a:t>
                      </a:r>
                      <a:endParaRPr lang="en-US" sz="1200" dirty="0" smtClean="0"/>
                    </a:p>
                    <a:p>
                      <a:endParaRPr lang="en-US" sz="1200" dirty="0" smtClean="0"/>
                    </a:p>
                    <a:p>
                      <a:r>
                        <a:rPr lang="en-US" sz="1200" dirty="0" smtClean="0">
                          <a:hlinkClick r:id="rId5"/>
                        </a:rPr>
                        <a:t>https://www.teacherspayteachers.com/Product/Tales-from-the-Odyssey-Part-2-by-Mary-Pope-Osborne-657225</a:t>
                      </a:r>
                      <a:endParaRPr lang="en-US" sz="1200" dirty="0" smtClean="0"/>
                    </a:p>
                    <a:p>
                      <a:endParaRPr lang="en-US" sz="1200" dirty="0" smtClean="0"/>
                    </a:p>
                    <a:p>
                      <a:endParaRPr lang="en-US" sz="1200" dirty="0"/>
                    </a:p>
                  </a:txBody>
                  <a:tcPr/>
                </a:tc>
              </a:tr>
            </a:tbl>
          </a:graphicData>
        </a:graphic>
      </p:graphicFrame>
      <p:pic>
        <p:nvPicPr>
          <p:cNvPr id="4" name="il_fi" descr="http://groveland.spps.org/uploads/19873539_1.jpg"/>
          <p:cNvPicPr/>
          <p:nvPr/>
        </p:nvPicPr>
        <p:blipFill>
          <a:blip r:embed="rId6" cstate="print"/>
          <a:srcRect/>
          <a:stretch>
            <a:fillRect/>
          </a:stretch>
        </p:blipFill>
        <p:spPr bwMode="auto">
          <a:xfrm>
            <a:off x="6858000" y="4876800"/>
            <a:ext cx="875212" cy="1228725"/>
          </a:xfrm>
          <a:prstGeom prst="rect">
            <a:avLst/>
          </a:prstGeom>
          <a:noFill/>
          <a:ln w="9525">
            <a:solidFill>
              <a:schemeClr val="tx1"/>
            </a:solidFill>
            <a:miter lim="800000"/>
            <a:headEnd/>
            <a:tailEnd/>
          </a:ln>
        </p:spPr>
      </p:pic>
      <p:pic>
        <p:nvPicPr>
          <p:cNvPr id="6" name="~PP1489.WAV">
            <a:hlinkClick r:id="" action="ppaction://media"/>
          </p:cNvPr>
          <p:cNvPicPr>
            <a:picLocks noRot="1" noChangeAspect="1"/>
          </p:cNvPicPr>
          <p:nvPr>
            <a:wavAudioFile r:embed="rId1" name="~PP1489.WAV"/>
          </p:nvPr>
        </p:nvPicPr>
        <p:blipFill>
          <a:blip r:embed="rId7" cstate="print"/>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954886577"/>
      </p:ext>
    </p:extLst>
  </p:cSld>
  <p:clrMapOvr>
    <a:masterClrMapping/>
  </p:clrMapOvr>
  <p:transition advTm="282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780749321"/>
              </p:ext>
            </p:extLst>
          </p:nvPr>
        </p:nvGraphicFramePr>
        <p:xfrm>
          <a:off x="381000" y="457200"/>
          <a:ext cx="8001000" cy="5638800"/>
        </p:xfrm>
        <a:graphic>
          <a:graphicData uri="http://schemas.openxmlformats.org/drawingml/2006/table">
            <a:tbl>
              <a:tblPr firstRow="1" bandRow="1">
                <a:tableStyleId>{5C22544A-7EE6-4342-B048-85BDC9FD1C3A}</a:tableStyleId>
              </a:tblPr>
              <a:tblGrid>
                <a:gridCol w="1100138"/>
                <a:gridCol w="4233862"/>
                <a:gridCol w="2667000"/>
              </a:tblGrid>
              <a:tr h="652349">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4986451">
                <a:tc>
                  <a:txBody>
                    <a:bodyPr/>
                    <a:lstStyle/>
                    <a:p>
                      <a:pPr algn="ctr"/>
                      <a:r>
                        <a:rPr lang="en-US" sz="3200" dirty="0" smtClean="0"/>
                        <a:t>6</a:t>
                      </a:r>
                      <a:endParaRPr lang="en-US" sz="3200" dirty="0"/>
                    </a:p>
                  </a:txBody>
                  <a:tcPr/>
                </a:tc>
                <a:tc>
                  <a:txBody>
                    <a:bodyPr/>
                    <a:lstStyle/>
                    <a:p>
                      <a:r>
                        <a:rPr lang="en-US" sz="1200" dirty="0" smtClean="0"/>
                        <a:t>RL.3.2 Recount stories, including fables, folktales, and myths from diverse cultures; determine the central message, lesson, or moral and explain how it is conveyed through key details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RL.3.5 Refer to parts of stories, dramas, and poems when writing or speaking about a text, using terms such as chapter, scene, and stanza; describe how each successive part builds on earlier sections.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W.3.4  With guidance and support from adults, produce writing in which the development</a:t>
                      </a:r>
                      <a:r>
                        <a:rPr lang="en-US" sz="1200" baseline="0" dirty="0" smtClean="0"/>
                        <a:t> </a:t>
                      </a:r>
                      <a:r>
                        <a:rPr lang="en-US" sz="1200" dirty="0" smtClean="0"/>
                        <a:t>and organization are appropriate to task and purpose.</a:t>
                      </a:r>
                    </a:p>
                    <a:p>
                      <a:r>
                        <a:rPr lang="en-US" sz="1200" dirty="0" smtClean="0"/>
                        <a:t>W.3.5  With guidance and support from peers and adults, develop and strengthen writing as  needed by planning, revising, and editing.</a:t>
                      </a:r>
                      <a:endParaRPr lang="en-US" sz="1200" dirty="0"/>
                    </a:p>
                  </a:txBody>
                  <a:tcPr/>
                </a:tc>
                <a:tc>
                  <a:txBody>
                    <a:bodyPr/>
                    <a:lstStyle/>
                    <a:p>
                      <a:r>
                        <a:rPr lang="en-US" sz="1200" u="sng" dirty="0" smtClean="0"/>
                        <a:t>Tales from the Odyssey</a:t>
                      </a:r>
                      <a:r>
                        <a:rPr lang="en-US" sz="1200" u="none" dirty="0" smtClean="0"/>
                        <a:t> by Mary</a:t>
                      </a:r>
                      <a:r>
                        <a:rPr lang="en-US" sz="1200" u="none" baseline="0" dirty="0" smtClean="0"/>
                        <a:t> Pope Osborne</a:t>
                      </a:r>
                      <a:endParaRPr lang="en-US" sz="1200" u="sng" dirty="0" smtClean="0"/>
                    </a:p>
                    <a:p>
                      <a:endParaRPr lang="en-US" sz="1200" u="sng" dirty="0" smtClean="0"/>
                    </a:p>
                    <a:p>
                      <a:r>
                        <a:rPr lang="en-US" sz="1200" u="sng" dirty="0" smtClean="0"/>
                        <a:t>Could be Worse</a:t>
                      </a:r>
                      <a:r>
                        <a:rPr lang="en-US" sz="1200" u="none" dirty="0" smtClean="0"/>
                        <a:t>  Write a </a:t>
                      </a:r>
                      <a:r>
                        <a:rPr lang="en-US" sz="1200" u="none" baseline="0" dirty="0" smtClean="0"/>
                        <a:t> Grandfather fantasy story of your own.  Can be done in partners or individually.  Continue to publication.</a:t>
                      </a:r>
                    </a:p>
                    <a:p>
                      <a:endParaRPr lang="en-US" sz="1200" u="none" baseline="0" dirty="0" smtClean="0"/>
                    </a:p>
                    <a:p>
                      <a:endParaRPr lang="en-US" sz="1200" u="none" baseline="0" dirty="0" smtClean="0"/>
                    </a:p>
                    <a:p>
                      <a:r>
                        <a:rPr lang="en-US" sz="1200" u="none" baseline="0" dirty="0" smtClean="0"/>
                        <a:t>Summative Assessment:</a:t>
                      </a:r>
                    </a:p>
                    <a:p>
                      <a:r>
                        <a:rPr lang="en-US" sz="1200" u="none" baseline="0" dirty="0" smtClean="0"/>
                        <a:t>The Wooden Horse</a:t>
                      </a:r>
                      <a:endParaRPr lang="en-US" sz="1200" u="sng" dirty="0"/>
                    </a:p>
                  </a:txBody>
                  <a:tcPr/>
                </a:tc>
              </a:tr>
            </a:tbl>
          </a:graphicData>
        </a:graphic>
      </p:graphicFrame>
      <p:pic>
        <p:nvPicPr>
          <p:cNvPr id="3" name="il_fi" descr="http://groveland.spps.org/uploads/19873539_1.jpg"/>
          <p:cNvPicPr/>
          <p:nvPr/>
        </p:nvPicPr>
        <p:blipFill>
          <a:blip r:embed="rId4" cstate="print"/>
          <a:srcRect/>
          <a:stretch>
            <a:fillRect/>
          </a:stretch>
        </p:blipFill>
        <p:spPr bwMode="auto">
          <a:xfrm>
            <a:off x="5943600" y="3429000"/>
            <a:ext cx="875212" cy="1228725"/>
          </a:xfrm>
          <a:prstGeom prst="rect">
            <a:avLst/>
          </a:prstGeom>
          <a:noFill/>
          <a:ln w="9525">
            <a:solidFill>
              <a:schemeClr val="tx1"/>
            </a:solidFill>
            <a:miter lim="800000"/>
            <a:headEnd/>
            <a:tailEnd/>
          </a:ln>
        </p:spPr>
      </p:pic>
      <p:pic>
        <p:nvPicPr>
          <p:cNvPr id="4" name="Picture 3" descr="cover_image"/>
          <p:cNvPicPr/>
          <p:nvPr/>
        </p:nvPicPr>
        <p:blipFill>
          <a:blip r:embed="rId5" cstate="print"/>
          <a:srcRect/>
          <a:stretch>
            <a:fillRect/>
          </a:stretch>
        </p:blipFill>
        <p:spPr bwMode="auto">
          <a:xfrm>
            <a:off x="6781800" y="4800600"/>
            <a:ext cx="1219200" cy="1066800"/>
          </a:xfrm>
          <a:prstGeom prst="rect">
            <a:avLst/>
          </a:prstGeom>
          <a:noFill/>
          <a:ln w="9525">
            <a:solidFill>
              <a:schemeClr val="tx1"/>
            </a:solidFill>
            <a:miter lim="800000"/>
            <a:headEnd/>
            <a:tailEnd/>
          </a:ln>
        </p:spPr>
      </p:pic>
      <p:pic>
        <p:nvPicPr>
          <p:cNvPr id="6" name="~PP487.WAV">
            <a:hlinkClick r:id="" action="ppaction://media"/>
          </p:cNvPr>
          <p:cNvPicPr>
            <a:picLocks noRot="1" noChangeAspect="1"/>
          </p:cNvPicPr>
          <p:nvPr>
            <a:wavAudioFile r:embed="rId1" name="~PP487.WAV"/>
          </p:nvPr>
        </p:nvPicPr>
        <p:blipFill>
          <a:blip r:embed="rId6" cstate="print"/>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361043886"/>
      </p:ext>
    </p:extLst>
  </p:cSld>
  <p:clrMapOvr>
    <a:masterClrMapping/>
  </p:clrMapOvr>
  <p:transition advTm="151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p:cNvPicPr>
            <a:picLocks noChangeAspect="1" noChangeArrowheads="1"/>
          </p:cNvPicPr>
          <p:nvPr/>
        </p:nvPicPr>
        <p:blipFill>
          <a:blip r:embed="rId4" cstate="print"/>
          <a:srcRect/>
          <a:stretch>
            <a:fillRect/>
          </a:stretch>
        </p:blipFill>
        <p:spPr bwMode="auto">
          <a:xfrm>
            <a:off x="7086600" y="609600"/>
            <a:ext cx="1582057" cy="1212296"/>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xmlns="" val="2393410923"/>
              </p:ext>
            </p:extLst>
          </p:nvPr>
        </p:nvGraphicFramePr>
        <p:xfrm>
          <a:off x="381000" y="762000"/>
          <a:ext cx="6629399" cy="4737420"/>
        </p:xfrm>
        <a:graphic>
          <a:graphicData uri="http://schemas.openxmlformats.org/drawingml/2006/table">
            <a:tbl>
              <a:tblPr firstRow="1" bandRow="1">
                <a:tableStyleId>{5C22544A-7EE6-4342-B048-85BDC9FD1C3A}</a:tableStyleId>
              </a:tblPr>
              <a:tblGrid>
                <a:gridCol w="911542"/>
                <a:gridCol w="3508057"/>
                <a:gridCol w="2209800"/>
              </a:tblGrid>
              <a:tr h="124140">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Essential Questions</a:t>
                      </a:r>
                      <a:endParaRPr lang="en-US" dirty="0"/>
                    </a:p>
                  </a:txBody>
                  <a:tcPr/>
                </a:tc>
              </a:tr>
              <a:tr h="951894">
                <a:tc>
                  <a:txBody>
                    <a:bodyPr/>
                    <a:lstStyle/>
                    <a:p>
                      <a:pPr algn="ctr"/>
                      <a:r>
                        <a:rPr lang="en-US" sz="3200" dirty="0" smtClean="0"/>
                        <a:t>1</a:t>
                      </a:r>
                      <a:endParaRPr lang="en-US" sz="3200" dirty="0"/>
                    </a:p>
                  </a:txBody>
                  <a:tcPr/>
                </a:tc>
                <a:tc>
                  <a:txBody>
                    <a:bodyPr/>
                    <a:lstStyle/>
                    <a:p>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smtClean="0"/>
                        <a:t>How does mythology connect with our lives today?</a:t>
                      </a:r>
                    </a:p>
                    <a:p>
                      <a:pPr algn="ctr"/>
                      <a:r>
                        <a:rPr lang="en-US" sz="1200" dirty="0" smtClean="0"/>
                        <a:t>(Discussion)</a:t>
                      </a:r>
                      <a:endParaRPr lang="en-US" sz="1200" dirty="0"/>
                    </a:p>
                  </a:txBody>
                  <a:tcPr/>
                </a:tc>
              </a:tr>
              <a:tr h="669851">
                <a:tc>
                  <a:txBody>
                    <a:bodyPr/>
                    <a:lstStyle/>
                    <a:p>
                      <a:pPr algn="ctr"/>
                      <a:r>
                        <a:rPr lang="en-US" sz="3200" dirty="0" smtClean="0"/>
                        <a:t>2</a:t>
                      </a:r>
                      <a:endParaRPr lang="en-US" sz="3200" dirty="0"/>
                    </a:p>
                  </a:txBody>
                  <a:tcPr/>
                </a:tc>
                <a:tc>
                  <a:txBody>
                    <a:bodyPr/>
                    <a:lstStyle/>
                    <a:p>
                      <a:endParaRPr lang="en-US" sz="1200" dirty="0"/>
                    </a:p>
                  </a:txBody>
                  <a:tcPr/>
                </a:tc>
                <a:tc>
                  <a:txBody>
                    <a:bodyPr/>
                    <a:lstStyle/>
                    <a:p>
                      <a:endParaRPr lang="en-US" sz="1200" dirty="0"/>
                    </a:p>
                  </a:txBody>
                  <a:tcPr/>
                </a:tc>
              </a:tr>
              <a:tr h="669851">
                <a:tc>
                  <a:txBody>
                    <a:bodyPr/>
                    <a:lstStyle/>
                    <a:p>
                      <a:pPr algn="ctr"/>
                      <a:r>
                        <a:rPr lang="en-US" sz="3200" dirty="0" smtClean="0"/>
                        <a:t>3</a:t>
                      </a:r>
                      <a:endParaRPr lang="en-US" sz="3200" dirty="0"/>
                    </a:p>
                  </a:txBody>
                  <a:tcPr/>
                </a:tc>
                <a:tc>
                  <a:txBody>
                    <a:bodyPr/>
                    <a:lstStyle/>
                    <a:p>
                      <a:endParaRPr lang="en-US" sz="1200" dirty="0"/>
                    </a:p>
                  </a:txBody>
                  <a:tcPr/>
                </a:tc>
                <a:tc>
                  <a:txBody>
                    <a:bodyPr/>
                    <a:lstStyle/>
                    <a:p>
                      <a:endParaRPr lang="en-US" sz="1200"/>
                    </a:p>
                  </a:txBody>
                  <a:tcPr/>
                </a:tc>
              </a:tr>
              <a:tr h="669851">
                <a:tc>
                  <a:txBody>
                    <a:bodyPr/>
                    <a:lstStyle/>
                    <a:p>
                      <a:pPr algn="ctr"/>
                      <a:r>
                        <a:rPr lang="en-US" sz="3200" dirty="0" smtClean="0"/>
                        <a:t>4</a:t>
                      </a:r>
                      <a:endParaRPr lang="en-US" sz="3200" dirty="0"/>
                    </a:p>
                  </a:txBody>
                  <a:tcPr/>
                </a:tc>
                <a:tc>
                  <a:txBody>
                    <a:bodyPr/>
                    <a:lstStyle/>
                    <a:p>
                      <a:endParaRPr lang="en-US" sz="1200" dirty="0"/>
                    </a:p>
                  </a:txBody>
                  <a:tcPr/>
                </a:tc>
                <a:tc>
                  <a:txBody>
                    <a:bodyPr/>
                    <a:lstStyle/>
                    <a:p>
                      <a:pPr algn="ctr"/>
                      <a:r>
                        <a:rPr lang="en-US" sz="1200" b="1" i="1" dirty="0" smtClean="0"/>
                        <a:t>How does mythology connect with our lives today?</a:t>
                      </a:r>
                      <a:endParaRPr lang="en-US" sz="1200" dirty="0"/>
                    </a:p>
                  </a:txBody>
                  <a:tcPr/>
                </a:tc>
              </a:tr>
              <a:tr h="669851">
                <a:tc>
                  <a:txBody>
                    <a:bodyPr/>
                    <a:lstStyle/>
                    <a:p>
                      <a:pPr algn="ctr"/>
                      <a:r>
                        <a:rPr lang="en-US" sz="3200" dirty="0" smtClean="0"/>
                        <a:t>5</a:t>
                      </a:r>
                      <a:endParaRPr lang="en-US" sz="3200" dirty="0"/>
                    </a:p>
                  </a:txBody>
                  <a:tcPr/>
                </a:tc>
                <a:tc>
                  <a:txBody>
                    <a:bodyPr/>
                    <a:lstStyle/>
                    <a:p>
                      <a:endParaRPr lang="en-US" sz="1200" dirty="0"/>
                    </a:p>
                  </a:txBody>
                  <a:tcPr/>
                </a:tc>
                <a:tc>
                  <a:txBody>
                    <a:bodyPr/>
                    <a:lstStyle/>
                    <a:p>
                      <a:endParaRPr lang="en-US" sz="1200" dirty="0"/>
                    </a:p>
                  </a:txBody>
                  <a:tcPr/>
                </a:tc>
              </a:tr>
              <a:tr h="740362">
                <a:tc>
                  <a:txBody>
                    <a:bodyPr/>
                    <a:lstStyle/>
                    <a:p>
                      <a:pPr algn="ctr"/>
                      <a:r>
                        <a:rPr lang="en-US" sz="3200" dirty="0" smtClean="0"/>
                        <a:t>6</a:t>
                      </a:r>
                      <a:endParaRPr lang="en-US" sz="3200" dirty="0"/>
                    </a:p>
                  </a:txBody>
                  <a:tcPr/>
                </a:tc>
                <a:tc>
                  <a:txBody>
                    <a:bodyPr/>
                    <a:lstStyle/>
                    <a:p>
                      <a:endParaRPr lang="en-US" sz="1200" dirty="0"/>
                    </a:p>
                  </a:txBody>
                  <a:tcPr/>
                </a:tc>
                <a:tc>
                  <a:txBody>
                    <a:bodyPr/>
                    <a:lstStyle/>
                    <a:p>
                      <a:pPr algn="ctr"/>
                      <a:r>
                        <a:rPr lang="en-US" sz="1200" b="1" i="1" dirty="0" smtClean="0"/>
                        <a:t>How does mythology connect with our lives today?</a:t>
                      </a:r>
                    </a:p>
                  </a:txBody>
                  <a:tcPr/>
                </a:tc>
              </a:tr>
            </a:tbl>
          </a:graphicData>
        </a:graphic>
      </p:graphicFrame>
      <p:pic>
        <p:nvPicPr>
          <p:cNvPr id="6" name="~PP2948.WAV">
            <a:hlinkClick r:id="" action="ppaction://media"/>
          </p:cNvPr>
          <p:cNvPicPr>
            <a:picLocks noRot="1" noChangeAspect="1"/>
          </p:cNvPicPr>
          <p:nvPr>
            <a:wavAudioFile r:embed="rId1" name="~PP2948.WAV"/>
          </p:nvPr>
        </p:nvPicPr>
        <p:blipFill>
          <a:blip r:embed="rId5" cstate="print"/>
          <a:stretch>
            <a:fillRect/>
          </a:stretch>
        </p:blipFill>
        <p:spPr>
          <a:xfrm>
            <a:off x="8696325" y="6410325"/>
            <a:ext cx="304800" cy="304800"/>
          </a:xfrm>
          <a:prstGeom prst="rect">
            <a:avLst/>
          </a:prstGeom>
        </p:spPr>
      </p:pic>
    </p:spTree>
  </p:cSld>
  <p:clrMapOvr>
    <a:masterClrMapping/>
  </p:clrMapOvr>
  <p:transition advTm="18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2917" t="30556" r="21528" b="8333"/>
          <a:stretch>
            <a:fillRect/>
          </a:stretch>
        </p:blipFill>
        <p:spPr bwMode="auto">
          <a:xfrm>
            <a:off x="457201" y="609600"/>
            <a:ext cx="4191000" cy="3457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p:cNvPicPr>
            <a:picLocks noChangeAspect="1" noChangeArrowheads="1"/>
          </p:cNvPicPr>
          <p:nvPr/>
        </p:nvPicPr>
        <p:blipFill>
          <a:blip r:embed="rId4" cstate="print"/>
          <a:srcRect l="21528" t="20370" r="24306" b="7407"/>
          <a:stretch>
            <a:fillRect/>
          </a:stretch>
        </p:blipFill>
        <p:spPr bwMode="auto">
          <a:xfrm>
            <a:off x="4572000" y="2819400"/>
            <a:ext cx="3962400" cy="3645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676400" y="152400"/>
            <a:ext cx="6019800" cy="400110"/>
          </a:xfrm>
          <a:prstGeom prst="rect">
            <a:avLst/>
          </a:prstGeom>
          <a:noFill/>
        </p:spPr>
        <p:txBody>
          <a:bodyPr wrap="square" rtlCol="0">
            <a:spAutoFit/>
          </a:bodyPr>
          <a:lstStyle/>
          <a:p>
            <a:pPr algn="ctr"/>
            <a:r>
              <a:rPr lang="en-US" sz="2000" b="1" dirty="0" smtClean="0"/>
              <a:t>Summative Assessment</a:t>
            </a:r>
            <a:endParaRPr lang="en-US" sz="2000" b="1" dirty="0"/>
          </a:p>
        </p:txBody>
      </p:sp>
      <p:pic>
        <p:nvPicPr>
          <p:cNvPr id="7" name="~PP4092.WAV">
            <a:hlinkClick r:id="" action="ppaction://media"/>
          </p:cNvPr>
          <p:cNvPicPr>
            <a:picLocks noRot="1" noChangeAspect="1"/>
          </p:cNvPicPr>
          <p:nvPr>
            <a:wavAudioFile r:embed="rId1" name="~PP4092.WAV"/>
          </p:nvPr>
        </p:nvPicPr>
        <p:blipFill>
          <a:blip r:embed="rId5" cstate="print"/>
          <a:stretch>
            <a:fillRect/>
          </a:stretch>
        </p:blipFill>
        <p:spPr>
          <a:xfrm>
            <a:off x="8696325" y="6410325"/>
            <a:ext cx="304800" cy="304800"/>
          </a:xfrm>
          <a:prstGeom prst="rect">
            <a:avLst/>
          </a:prstGeom>
        </p:spPr>
      </p:pic>
    </p:spTree>
  </p:cSld>
  <p:clrMapOvr>
    <a:masterClrMapping/>
  </p:clrMapOvr>
  <p:transition advTm="131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l="21528" t="29630" r="18750" b="9259"/>
          <a:stretch>
            <a:fillRect/>
          </a:stretch>
        </p:blipFill>
        <p:spPr bwMode="auto">
          <a:xfrm>
            <a:off x="1295400" y="762000"/>
            <a:ext cx="6553200" cy="5029200"/>
          </a:xfrm>
          <a:prstGeom prst="rect">
            <a:avLst/>
          </a:prstGeom>
          <a:ln w="228600" cap="sq" cmpd="thickThin">
            <a:solidFill>
              <a:srgbClr val="000000"/>
            </a:solidFill>
            <a:prstDash val="solid"/>
            <a:miter lim="800000"/>
          </a:ln>
          <a:effectLst>
            <a:innerShdw blurRad="76200">
              <a:srgbClr val="000000"/>
            </a:innerShdw>
          </a:effectLst>
        </p:spPr>
      </p:pic>
      <p:pic>
        <p:nvPicPr>
          <p:cNvPr id="4" name="~PP1327.WAV">
            <a:hlinkClick r:id="" action="ppaction://media"/>
          </p:cNvPr>
          <p:cNvPicPr>
            <a:picLocks noRot="1" noChangeAspect="1"/>
          </p:cNvPicPr>
          <p:nvPr>
            <a:wavAudioFile r:embed="rId1" name="~PP1327.WAV"/>
          </p:nvPr>
        </p:nvPicPr>
        <p:blipFill>
          <a:blip r:embed="rId5" cstate="print"/>
          <a:stretch>
            <a:fillRect/>
          </a:stretch>
        </p:blipFill>
        <p:spPr>
          <a:xfrm>
            <a:off x="8696325" y="6410325"/>
            <a:ext cx="304800" cy="304800"/>
          </a:xfrm>
          <a:prstGeom prst="rect">
            <a:avLst/>
          </a:prstGeom>
        </p:spPr>
      </p:pic>
    </p:spTree>
  </p:cSld>
  <p:clrMapOvr>
    <a:masterClrMapping/>
  </p:clrMapOvr>
  <p:transition advTm="13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obot-kingdom.com/wp-content/uploads/2013/09/Share_Logo.jpg"/>
          <p:cNvPicPr>
            <a:picLocks noChangeAspect="1" noChangeArrowheads="1"/>
          </p:cNvPicPr>
          <p:nvPr/>
        </p:nvPicPr>
        <p:blipFill>
          <a:blip r:embed="rId3" cstate="print"/>
          <a:srcRect t="25373"/>
          <a:stretch>
            <a:fillRect/>
          </a:stretch>
        </p:blipFill>
        <p:spPr bwMode="auto">
          <a:xfrm>
            <a:off x="990600" y="533400"/>
            <a:ext cx="6807200" cy="3810000"/>
          </a:xfrm>
          <a:prstGeom prst="rect">
            <a:avLst/>
          </a:prstGeom>
          <a:noFill/>
        </p:spPr>
      </p:pic>
      <p:sp>
        <p:nvSpPr>
          <p:cNvPr id="4" name="TextBox 3"/>
          <p:cNvSpPr txBox="1"/>
          <p:nvPr/>
        </p:nvSpPr>
        <p:spPr>
          <a:xfrm>
            <a:off x="838200" y="3581400"/>
            <a:ext cx="7239000" cy="1015663"/>
          </a:xfrm>
          <a:prstGeom prst="rect">
            <a:avLst/>
          </a:prstGeom>
          <a:noFill/>
        </p:spPr>
        <p:txBody>
          <a:bodyPr wrap="square" rtlCol="0">
            <a:spAutoFit/>
          </a:bodyPr>
          <a:lstStyle/>
          <a:p>
            <a:pPr algn="ctr"/>
            <a:r>
              <a:rPr lang="en-US" sz="6000" b="1" dirty="0" smtClean="0">
                <a:solidFill>
                  <a:srgbClr val="0070C0"/>
                </a:solidFill>
                <a:effectLst>
                  <a:outerShdw blurRad="38100" dist="38100" dir="2700000" algn="tl">
                    <a:srgbClr val="000000">
                      <a:alpha val="43137"/>
                    </a:srgbClr>
                  </a:outerShdw>
                </a:effectLst>
                <a:latin typeface="Arial Black" pitchFamily="34" charset="0"/>
              </a:rPr>
              <a:t>RESOURCES</a:t>
            </a:r>
            <a:endParaRPr lang="en-US" sz="60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1905000" y="5486400"/>
            <a:ext cx="4038600" cy="861774"/>
          </a:xfrm>
          <a:prstGeom prst="rect">
            <a:avLst/>
          </a:prstGeom>
          <a:noFill/>
        </p:spPr>
        <p:txBody>
          <a:bodyPr wrap="square" rtlCol="0">
            <a:spAutoFit/>
          </a:bodyPr>
          <a:lstStyle/>
          <a:p>
            <a:r>
              <a:rPr lang="en-US" b="1" dirty="0" smtClean="0"/>
              <a:t>Susan Hensley</a:t>
            </a:r>
          </a:p>
          <a:p>
            <a:r>
              <a:rPr lang="en-US" sz="1400" dirty="0" smtClean="0"/>
              <a:t>Elementary Curriculum Specialist</a:t>
            </a:r>
          </a:p>
          <a:p>
            <a:r>
              <a:rPr lang="en-US" b="1" dirty="0" smtClean="0"/>
              <a:t>shensley@rps.k12.ar.us</a:t>
            </a:r>
            <a:endParaRPr lang="en-US" b="1" dirty="0"/>
          </a:p>
        </p:txBody>
      </p:sp>
      <p:pic>
        <p:nvPicPr>
          <p:cNvPr id="8" name="Picture 7" descr="RPS.JPG"/>
          <p:cNvPicPr>
            <a:picLocks noChangeAspect="1"/>
          </p:cNvPicPr>
          <p:nvPr/>
        </p:nvPicPr>
        <p:blipFill>
          <a:blip r:embed="rId4" cstate="print"/>
          <a:stretch>
            <a:fillRect/>
          </a:stretch>
        </p:blipFill>
        <p:spPr>
          <a:xfrm>
            <a:off x="4419600" y="5715000"/>
            <a:ext cx="809297" cy="609600"/>
          </a:xfrm>
          <a:prstGeom prst="rect">
            <a:avLst/>
          </a:prstGeom>
        </p:spPr>
      </p:pic>
      <p:pic>
        <p:nvPicPr>
          <p:cNvPr id="9" name="Picture 8" descr="2014-09-18 08-56-10.436.jpg"/>
          <p:cNvPicPr>
            <a:picLocks noChangeAspect="1"/>
          </p:cNvPicPr>
          <p:nvPr/>
        </p:nvPicPr>
        <p:blipFill>
          <a:blip r:embed="rId5" cstate="print"/>
          <a:srcRect l="17500" t="11667" r="12500"/>
          <a:stretch>
            <a:fillRect/>
          </a:stretch>
        </p:blipFill>
        <p:spPr>
          <a:xfrm>
            <a:off x="685800" y="5334000"/>
            <a:ext cx="1127185" cy="1066800"/>
          </a:xfrm>
          <a:prstGeom prst="rect">
            <a:avLst/>
          </a:prstGeom>
          <a:ln>
            <a:noFill/>
          </a:ln>
          <a:effectLst>
            <a:outerShdw blurRad="292100" dist="139700" dir="2700000" algn="tl" rotWithShape="0">
              <a:srgbClr val="333333">
                <a:alpha val="65000"/>
              </a:srgbClr>
            </a:outerShdw>
          </a:effectLst>
        </p:spPr>
      </p:pic>
      <p:pic>
        <p:nvPicPr>
          <p:cNvPr id="10" name="~PP817.WAV">
            <a:hlinkClick r:id="" action="ppaction://media"/>
          </p:cNvPr>
          <p:cNvPicPr>
            <a:picLocks noRot="1" noChangeAspect="1"/>
          </p:cNvPicPr>
          <p:nvPr>
            <a:wavAudioFile r:embed="rId1" name="~PP817.WAV"/>
          </p:nvPr>
        </p:nvPicPr>
        <p:blipFill>
          <a:blip r:embed="rId6" cstate="print"/>
          <a:stretch>
            <a:fillRect/>
          </a:stretch>
        </p:blipFill>
        <p:spPr>
          <a:xfrm>
            <a:off x="8696325" y="6410325"/>
            <a:ext cx="304800" cy="304800"/>
          </a:xfrm>
          <a:prstGeom prst="rect">
            <a:avLst/>
          </a:prstGeom>
        </p:spPr>
      </p:pic>
    </p:spTree>
  </p:cSld>
  <p:clrMapOvr>
    <a:masterClrMapping/>
  </p:clrMapOvr>
  <p:transition advTm="115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t="11232"/>
          <a:stretch>
            <a:fillRect/>
          </a:stretch>
        </p:blipFill>
        <p:spPr bwMode="auto">
          <a:xfrm>
            <a:off x="457200" y="838200"/>
            <a:ext cx="8237537" cy="5419725"/>
          </a:xfrm>
          <a:prstGeom prst="rect">
            <a:avLst/>
          </a:prstGeom>
          <a:noFill/>
          <a:ln w="9525">
            <a:noFill/>
            <a:miter lim="800000"/>
            <a:headEnd/>
            <a:tailEnd/>
          </a:ln>
        </p:spPr>
      </p:pic>
      <p:pic>
        <p:nvPicPr>
          <p:cNvPr id="5" name="~PP3738.WAV">
            <a:hlinkClick r:id="" action="ppaction://media"/>
          </p:cNvPr>
          <p:cNvPicPr>
            <a:picLocks noRot="1" noChangeAspect="1"/>
          </p:cNvPicPr>
          <p:nvPr>
            <a:wavAudioFile r:embed="rId1" name="~PP3738.WAV"/>
          </p:nvPr>
        </p:nvPicPr>
        <p:blipFill>
          <a:blip r:embed="rId4" cstate="print"/>
          <a:stretch>
            <a:fillRect/>
          </a:stretch>
        </p:blipFill>
        <p:spPr>
          <a:xfrm>
            <a:off x="8696325" y="6410325"/>
            <a:ext cx="304800" cy="304800"/>
          </a:xfrm>
          <a:prstGeom prst="rect">
            <a:avLst/>
          </a:prstGeom>
        </p:spPr>
      </p:pic>
    </p:spTree>
  </p:cSld>
  <p:clrMapOvr>
    <a:masterClrMapping/>
  </p:clrMapOvr>
  <p:transition advTm="153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124200" y="2514600"/>
            <a:ext cx="57912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 Essential Question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TextBox 7"/>
          <p:cNvSpPr txBox="1"/>
          <p:nvPr/>
        </p:nvSpPr>
        <p:spPr>
          <a:xfrm>
            <a:off x="4038600" y="4114800"/>
            <a:ext cx="38862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n-US" b="1" i="1" dirty="0" smtClean="0"/>
          </a:p>
          <a:p>
            <a:pPr algn="ctr"/>
            <a:r>
              <a:rPr lang="en-US" b="1" i="1" dirty="0" smtClean="0"/>
              <a:t>How does mythology connect with our lives today?</a:t>
            </a:r>
          </a:p>
          <a:p>
            <a:pPr marL="342900" indent="-342900"/>
            <a:endParaRPr lang="en-US" dirty="0" smtClean="0"/>
          </a:p>
        </p:txBody>
      </p:sp>
      <p:pic>
        <p:nvPicPr>
          <p:cNvPr id="9" name="Picture 8"/>
          <p:cNvPicPr>
            <a:picLocks noChangeAspect="1" noChangeArrowheads="1"/>
          </p:cNvPicPr>
          <p:nvPr/>
        </p:nvPicPr>
        <p:blipFill>
          <a:blip r:embed="rId4" cstate="print"/>
          <a:srcRect/>
          <a:stretch>
            <a:fillRect/>
          </a:stretch>
        </p:blipFill>
        <p:spPr bwMode="auto">
          <a:xfrm>
            <a:off x="7467600" y="228600"/>
            <a:ext cx="1452171" cy="1076325"/>
          </a:xfrm>
          <a:prstGeom prst="rect">
            <a:avLst/>
          </a:prstGeom>
          <a:noFill/>
          <a:ln w="9525">
            <a:noFill/>
            <a:miter lim="800000"/>
            <a:headEnd/>
            <a:tailEnd/>
          </a:ln>
        </p:spPr>
      </p:pic>
      <p:pic>
        <p:nvPicPr>
          <p:cNvPr id="3" name="Picture 4" descr="http://ecx.images-amazon.com/images/I/51ecCV9E2ZL._SX258_BO1,204,203,200_.jpg"/>
          <p:cNvPicPr>
            <a:picLocks noChangeAspect="1" noChangeArrowheads="1"/>
          </p:cNvPicPr>
          <p:nvPr/>
        </p:nvPicPr>
        <p:blipFill>
          <a:blip r:embed="rId5" cstate="print"/>
          <a:srcRect/>
          <a:stretch>
            <a:fillRect/>
          </a:stretch>
        </p:blipFill>
        <p:spPr bwMode="auto">
          <a:xfrm>
            <a:off x="685800" y="3048000"/>
            <a:ext cx="2476500" cy="3190876"/>
          </a:xfrm>
          <a:prstGeom prst="rect">
            <a:avLst/>
          </a:prstGeom>
          <a:noFill/>
          <a:ln>
            <a:solidFill>
              <a:schemeClr val="tx1"/>
            </a:solidFill>
          </a:ln>
        </p:spPr>
      </p:pic>
      <p:sp>
        <p:nvSpPr>
          <p:cNvPr id="11" name="TextBox 10"/>
          <p:cNvSpPr txBox="1"/>
          <p:nvPr/>
        </p:nvSpPr>
        <p:spPr>
          <a:xfrm>
            <a:off x="3124200" y="609601"/>
            <a:ext cx="5105400" cy="1754326"/>
          </a:xfrm>
          <a:prstGeom prst="rect">
            <a:avLst/>
          </a:prstGeom>
          <a:noFill/>
        </p:spPr>
        <p:txBody>
          <a:bodyPr wrap="square" rtlCol="0">
            <a:spAutoFit/>
          </a:bodyPr>
          <a:lstStyle/>
          <a:p>
            <a:r>
              <a:rPr lang="en-US" sz="3600" b="1" dirty="0" smtClean="0"/>
              <a:t>Fantastic Adventures with Dragons, Gods and Giants</a:t>
            </a:r>
            <a:endParaRPr lang="en-US" sz="3600" b="1" dirty="0"/>
          </a:p>
        </p:txBody>
      </p:sp>
      <p:pic>
        <p:nvPicPr>
          <p:cNvPr id="18" name="Picture 17" descr="3rd_6.jpg"/>
          <p:cNvPicPr>
            <a:picLocks noChangeAspect="1"/>
          </p:cNvPicPr>
          <p:nvPr/>
        </p:nvPicPr>
        <p:blipFill>
          <a:blip r:embed="rId6" cstate="print"/>
          <a:stretch>
            <a:fillRect/>
          </a:stretch>
        </p:blipFill>
        <p:spPr>
          <a:xfrm>
            <a:off x="762000" y="609600"/>
            <a:ext cx="2258170" cy="1828800"/>
          </a:xfrm>
          <a:prstGeom prst="rect">
            <a:avLst/>
          </a:prstGeom>
        </p:spPr>
      </p:pic>
      <p:pic>
        <p:nvPicPr>
          <p:cNvPr id="12" name="~PP3872.WAV">
            <a:hlinkClick r:id="" action="ppaction://media"/>
          </p:cNvPr>
          <p:cNvPicPr>
            <a:picLocks noRot="1" noChangeAspect="1"/>
          </p:cNvPicPr>
          <p:nvPr>
            <a:wavAudioFile r:embed="rId1" name="~PP3872.WAV"/>
          </p:nvPr>
        </p:nvPicPr>
        <p:blipFill>
          <a:blip r:embed="rId7" cstate="print"/>
          <a:stretch>
            <a:fillRect/>
          </a:stretch>
        </p:blipFill>
        <p:spPr>
          <a:xfrm>
            <a:off x="8696325" y="6410325"/>
            <a:ext cx="304800" cy="304800"/>
          </a:xfrm>
          <a:prstGeom prst="rect">
            <a:avLst/>
          </a:prstGeom>
        </p:spPr>
      </p:pic>
    </p:spTree>
  </p:cSld>
  <p:clrMapOvr>
    <a:masterClrMapping/>
  </p:clrMapOvr>
  <p:transition advTm="244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19444" t="19444" r="18055" b="11111"/>
          <a:stretch>
            <a:fillRect/>
          </a:stretch>
        </p:blipFill>
        <p:spPr bwMode="auto">
          <a:xfrm>
            <a:off x="1066800" y="533400"/>
            <a:ext cx="68580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P3984.WAV">
            <a:hlinkClick r:id="" action="ppaction://media"/>
          </p:cNvPr>
          <p:cNvPicPr>
            <a:picLocks noRot="1" noChangeAspect="1"/>
          </p:cNvPicPr>
          <p:nvPr>
            <a:wavAudioFile r:embed="rId1" name="~PP3984.WAV"/>
          </p:nvPr>
        </p:nvPicPr>
        <p:blipFill>
          <a:blip r:embed="rId4" cstate="print"/>
          <a:stretch>
            <a:fillRect/>
          </a:stretch>
        </p:blipFill>
        <p:spPr>
          <a:xfrm>
            <a:off x="8696325" y="6410325"/>
            <a:ext cx="304800" cy="304800"/>
          </a:xfrm>
          <a:prstGeom prst="rect">
            <a:avLst/>
          </a:prstGeom>
        </p:spPr>
      </p:pic>
    </p:spTree>
  </p:cSld>
  <p:clrMapOvr>
    <a:masterClrMapping/>
  </p:clrMapOvr>
  <p:transition advTm="203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52400"/>
            <a:ext cx="5181600" cy="769441"/>
          </a:xfrm>
          <a:prstGeom prst="rect">
            <a:avLst/>
          </a:prstGeom>
          <a:noFill/>
        </p:spPr>
        <p:txBody>
          <a:bodyPr wrap="square" rtlCol="0">
            <a:spAutoFit/>
          </a:bodyPr>
          <a:lstStyle/>
          <a:p>
            <a:pPr algn="ctr"/>
            <a:r>
              <a:rPr lang="en-US" sz="4400" b="1" dirty="0" smtClean="0"/>
              <a:t>New Text</a:t>
            </a:r>
            <a:endParaRPr lang="en-US" sz="4400" b="1" dirty="0"/>
          </a:p>
        </p:txBody>
      </p:sp>
      <p:sp>
        <p:nvSpPr>
          <p:cNvPr id="34820" name="AutoShape 4" descr="data:image/jpeg;base64,/9j/4AAQSkZJRgABAQAAAQABAAD/2wCEAAkGBxQTEhQUExQVFhUVGBoXFxgYGBcXFxoYFxgYFhgWHBgdHiggGBolHBcUITEhJSkrLi4uFx8zODMsNygtLisBCgoKDg0OGxAQGzAkHyQsLzQsLCwsLS8vNC0sNC8sLCwsLCwsNCwsLC8sLDQsLCwsLCwsLCwsLCwsLCwsLCwsLP/AABEIARIAuAMBIgACEQEDEQH/xAAbAAABBQEBAAAAAAAAAAAAAAAGAAIDBAUBB//EAEkQAAIBAgQDBQUEBwYFAgcBAAECEQADBBIhMQVBUQYTImFxMoGRodEjQlKxFBU0YnLh8CSCssHC8QcWM1OSQ3N0g6Kzw9LyNf/EABsBAAEFAQEAAAAAAAAAAAAAAAIAAQMEBQYH/8QANhEAAQQBAgIGCgAGAwAAAAAAAQACAxEEITESQQUTFDNRoRUiMmFxgZGx4fAjNEJSwfEkktH/2gAMAwEAAhEDEQA/ADeK5kpXQcpjeDHrFYNrhLESrQDMeO9MTpPirio42ubbnUtrTmt7LSy0G4W2zX7tvO5ClgoLvGlxU1hgToTzrXHDGty+bVQSsNcOu2zMQdzyqY4zQaLvJHIwMNE+X5W3lrkUJYwFcVkzGAkx92e6LTl238qKcLbIABM7a6DT3bCo5YQwCjd+5M9nDXvFqQilQ32a4gXe4pPtMbg/vGD/AKPnRLFBLH1bqTvYWuorkUgKGcZxAnGgA6IDbGv3irT78xj3CiJ7QcQdjHIEbg7GifDw8NndM9hbV8xalynofhSyHofhQRwfD96WB1MqBJeBIcnZh+EVsf8AL/8AB8bv/wC9SPgYw053kiexrHcJJ+n5WtjrAdGU7EEH3iK88xOHa25Rt1+Y5EetH/D7eUMnJTA3235+tDXbjDOEFy2JZDqOqnT5GD8akxzwydWDdo4Jgy72WDVjAYnu7iuNY3HkRBrA/SsR/wBs/L61z9JxH/bPy+ta3ZJf7VKc/HIouWx2v4auIXOtwAgghj0O+npy8q7g+DLgn71G7zMkNDDWSPgZG1M/VD4nCZtRcQtnTTxLMgx6flUGI4PctWmZrpKADwjWJ8+dS9YWU3b3LOmiL3iSP6ok4cwu2xfgrn8IBiQFJ/r4Vzh+IzFUysAHI1EA66EeW1Veyj2zhlRWLMpbMo1IkkjTfXWo8RjHR0QIZutlXoDvr00BPuqrb+N1DdXWkcFuK234cgxCXG9pVZR6MQfjpHvNDPbe33j5VuKRbTOV5gkx8YO3Sa0hiu6u2++d2UscwGp6DTXSY0HSrfaDAJdtnIozn2WiB1gmJoYg9sg56Ks1zJhYQPgmvIv6KqsQzTC6gkaz5QDvSrd7OcVGHa6l62TcjLIAMCPmDpSrR7bONANlUkxmXYXqFcNdqnxbiKYe0125IVYmNTLEKIHqRXJNaXENbuVbJAFlDmB/bL/8Tf8A3kotNefcO49abFOyknvG8Igz4ritrpGwNbPEO3GHtuVAZo0zD2Z8utamRg5DnhrWG6SlyoieIO0oJnFv27+5/wDhNEOPvZbNxulto9cpj5xQbj+NWnv9+CcmTprqhSI/i0q5f7U2MQpsJmDOUBkR4cyljPoKI4czi2mn1d/cpJJo7ZZ3AUF23+jvZuKNICv5soAufEE+8GizEY0Jaa7MhVkdCfu+4kj41Qx+E7zDHrBuD11b5gke+hrC8dDW7FsgnXPHUKPsw0xABMHyURrSZA7K9ZoujqnfOwtaXnX/ABupMZa7o2bhnMCc56ujB2PxbL/do2wjaL5afAxQb2o4laW1h0DTmlg2p0EAzAmSWH/ias4ftfZtJbD5iSqtoP7pk9ZVvlSfjTTMaWtO/wBt0EmTGWAl2o3+eoVfgWIyO5ykgEHQqPxiCWIHP5VvPxvQ5bbTBjxWjy3IDkwN6GuB8QtqLl1jNsEMdJ/GIg85IEHrWrg+0ti40ZI8/DMHSY6fGjkxZC4nqya3SnyYuPQjWvFEVp8wnbfT3kVR4xaDIQfvAj4iKuYciIBmJk85kz8war8TOgrLbbZNPFJmuhXndvb0rpFdt65j+8Y+NdIr0dmrQVzDtCVY4djGtNmB9am7WYJr2HzWGISczoNx5Dos61RFXeGY82m6qdCDsRXNTv4chx9666CHrMVtf2hZHYLEizcuAllR1AktDFhOg8vp51o9qVQ2HObK6kNbIOoYbR16e+ndpcDAW8mtnYwBKzJ1I1Op0JoRS3evlnXM1wCBpoR0PITVtzmO4X3od/cqAJja6Nw/0rPBOO3rd898puKFKmAJWdQ3rpRJhe1dp7gtpmneCMo/+ogUKX8Nds58rnvHChlBPinXIdto9NqhXBXngMhBRgdBJ8Wg8Q0ymiDMe+sBNqKN07BwNApX+NYy5exHeW7cKsAGRJE6kj3nSlTMDw53u5BcMLq8CD6fGlR/wT7IKZzZybJXt1CH/Ee4e6tW9crMWYwcvgEAE7CS06/hovqO9aVhDAH1rjsSbqZmyVdclZlZxsLfFeZcB7PXmdXyqARowAzbcyVqtjsKbatba2wuZe7PgZhGxKkCNYkcxOoo0/X+YpawltSWZkBuNkUMukRufTesNuLYi82Hytbdb5Md1ZLOArZX8FwSTuR1iuogfmvcXPYKPI6bajZZknUtAAJsIe/V1xLKs6sAW6EwACwmBprBqDA4QtiFQ+FoBEAmVO09NzqdNDWzY47jXSV8SCf/AE7ceEZmiBqQupiYGtdw/aa8sM1m2wGxyMBpvqDGmtWP+YGuHC0k3sf/AEclHxREjU6e5F/aG5cTAXQAWfu8gyAk+KEmB0BJ91ecYRmGXMjlXOURuSPunp8tJ6GjCx29QiLlgx+6wYfAxVzD9pMC2hlJMwyNv6iRWXjHLw2OaYibO4/CsyGKYg8eyFuOYbPiVUKwUKiJIIB0zMQdt2YafhrNxmHNu46lHBBIAKFhp4QdoIIE++vUreNwt2CLlpuniAP1qzesWjqwT1MVHH0s+LhaY9hX5Uhxg66dubXlOF4feXDu2RyhIBUEg5dCSRz9leUjerHDLYYBYcmfCSpUqeubkfSJ6V6E/F8Mp7sOhJ+6sN+Wg99AdrtTiFdhks5gYHgPPbY1fxsrLma8iMC+Zsf7pV5GRsLfW28EecP4eylWLsMs+GSc0yfETuZJqt2gxeVXP4Rp6nQfMipOHcQumyGvBQ55KIH5mhrjmL7xxbGymWPVunurHxMZ8+TTtaOtLRklEcRkPPZUcKkKKkK1Iq1wiu6GgXN2o7VgsTljQZjJVQBIEyxA3IHvrv6M/wCB+vsttt061a4arm4wRspKGdCZUEMVgSTOUCOYJHOtK3iL7FSLiEwsDKRlS4IVpI/Cu2pGbqa5XLMfXP4jzXX4sz2wsAr2RzVbhzvbEXEY2nkEESNMuafwxmXfaaecNawyEAeBjmtvPUyVjm2w91dHesgUXVK3BlTwsC/eITEx4SRZYa6b9a7hyFVbV0h7V0SCAYB0IIbYkTy6elQcbLoFNPH17SHVfuQ++Ec4kXrqEJGUJsZOin4moeM2mzky1vIkahhnJ5Lpr67eda3ftgcQGvsblg6LoNJ2bTUx086udpOLYS5ZK5g7EqVUEg6MJM8tJmfSp3Pc1zWAWDzVSC2MLXckI8LsAXUFp1DsIM8zvHnSqdzhs/g06AwTPrGutKtE4rhs9V3ZVn2V6lZxwO9Cn/ELheZRiE5AK8dDore4mPf5Vi4a5cta22I/dOqn3VB2j4lcdU7wi3b3+8VLAxJgfDpWHgQGPIa9rqHP4eCu58BER0tT9hsUqtba4wVbN5LjE8lB8Xr6DU03AcbW3+jZ/tWsszl0RVIUKvdWlBCF1W4veQwABgDmab2S4dmZzmR7biJRs3Pn0o5wXD8OggKB7o/KtfL6ViiNAFxWTFgyvF7IHwXEFz4cW0ZHS2cPaDEd2rXXuDvix1LZbuogSUUkwIrQxF4KRkvFLFxrNi4zLeW4lq0uii0yBYyqWYLmBbcANBNDgrLCMqmqWK7L4d90HQRyHSqjenIyfWYR5qQ4DxsUKYdxioYLZV72KZQGW19hafIZI3uuxYgFswGR4AJEMXh1u5DLh2m7ijbtIHMC2izczNqAFD2ZOviFzUAQNjFdhLZ9liPn+c1Wx3ZS+VRBcARE7sIJClczOSwzQzFnadOnSrjOlcV2zq+IKgdiSjdtqquDtd09hLr93ea/iAQAw/R8N3i2HcdHZXPhEsQm0Qc6zwjPbsKCp7xb19z3fjVLSwQGmXXwXAFhfGrbiDRJwzsFj5LG6tpSndlmYs3diCFVYkAZVI1WIEVtYDsvZtPbF3GG4bFtkFvu0RCr5gVbcusO4Iafa5azb7QyrDrUYiceSDeDcNtd6MpLf9LLmzC2XZXNy0LyKVzgoQrHwHK/SrWL7J3QrYwXERVI0IYmRBOw84r0nC8MsImcMnd6CEUAaaBYHTz2qtxq9auW2sgEWyCkgaeLSfnNQuyS7QDRSCEBAmN4uWRRb3YasNh1A86pYexlHnzqhh7z4e4bVzRhoQfZdeTA8wRqCK2VhlDL7Lbe4wR5wanwYoohwtGqjypHyG3HRRxXCtS5aaVrRVJMw+Gd3ZUIBKEGZ1ViEI0B3zD0EkwBNaC4UwyjEEG1da3b0IBNqJOgzQAzmIIGWOYrLu2ZP8ppn6N5j4dd6wZ8GR8rncF2fELpIM6ARNaX1QH9N6raHC8QZ+1HjhTDEalfCNF0GUtovn1rmI4JcJAa6uUZssyCAujEqF9qE56+ECRWKcL6fCufow8vhUfo+T+zzCP0hCDYkH/Rb1zDKy/o+IghhmttrpqQNCJBkbVWsdkVuPndsrq3sqq5ddpBmVMT01IrLWxBkGPdU6dp7gui1lEoBDzBgicpEaioZ8WeNl1XzBUjMmGY8LHWfhSx8WO5xDpkVntvIKKAPEAwEctxpypVPjeKC3dJyljd3MCRO518+lKiY2xqqs75Wv4aU4qp2tH9jT+9/iFW6rdqCP0S3O3i/wAVVYfbC3MzuXfA/YoAwd8oZUkHqCQR7xrXovAOKXmtL9rnaJIbxemp1rz+zY8TRMgSB16+7etzgmJfvrQ1AmAAI33mtxsUbvbAK5B0j2+waR2vFro3RT6SPrTxx087be5v5VAGExInpTop3dE4rv6fuk3pHIH9X2U/6/8A3H+NE+D4hbw6q763SJjcrP3R+91NCKtl8Ubaj15UT9iLJJuXm1jQE79SB66VTmwceA20aq1FlTTCnFbWEu3bsXL020+6hIV26EzsOg50J9oezd22HxCX+80LMjLlaBq0MDBI6ED1oW7X9prxu3CGKZG1HmDpE7Har/EO1tzuheDnMEQiRMtBV1byIYH+7UY4rtWA1tEWosLxdlEoxysNRJgjzHX51Z/XfQuvp4h8yKFMAjBZLBZMwFECeVXLjwPaB9V/nUvGFD1biLRJjO1Qax3JsWrvMG6ikKeZVevvrK4dx65a8LBblo/cIAA/hj2fdWFdx+XdZ8wf8v50/D4pLglTI+Y8iOVSN9yhcORR1bw9q+neYZp/Fab219D978/Ws8ihuzeZGzIxU+VbGF4qbrQ4GfqPvevnV2Cc3wuVSWIVYVkiuU+uRV1Vk2uRT4rkU6SYRWDd/bD/AAr+VEBFD9/9sP8ACv8AhrP6S7lafRP8wFfdARqJrtIUqwIjoupnaCQnCq/aiP0RJ2lp/wDIVaAqp2sMYNJ/e/xChh9sIsvuXfA/YoW4fdy3B4oWZJIzR5HyPSjLCYOxdAe3AM5vBofeOW1ec2rwn7y+Q1rd4Fju5uLrCn2h1BroIpa0IXFyMvUI7w2FCCB7ydzUuWqWA4ql2YheWpEzPT4fGtjA4F7rhEEsfgBzJ6AVc4hV8lX4Taq28OXIRdS2g9aNGtphrOSYIHLr19auWeDrhELqc3hlmgFtN46L/RoI4txU3CXnQ7f5Vj5UvWu02C18SLgbZKCcTgVN+4WBZC0nqQd9TMc96qcZueFLYJKhtORKjaRW/jbwCmNSd46nYGh2zZJcl95IjkNdqBviUbxyHNXMJmO9vw+sf71euYe0B1J2BPOs57En2ZO8/wA+QqnessQSNY560NAlGCWjVdxlknZ0J/CuulZmBu93e20fQ/X3f51um0xthtCBtGn8xWUUGeegP0qZpVeRhGq3Fq5wu3N0eUk/CP8AOoOG4O5cUHKRpqToP50Q4TBi2IG53PM1ahjJNqpI8AUnkVzLUpFNir4VNR5aWWpIrmWntJREUO4of2w/wr+RomIoaxY/tp/gX8jVDpHuStTon+YCv1yu0qwYtl1U+4UlU+1/7Ev97/EKuVW7UrODX1f81oYfbCWX3LvgfsV50q7Hma2+D4FLzAO8KOeoPp/Kr3Z/syt9cxLLDa7EEdOs+dGlj/hfeZkZGFq3oZYln11EIPduRW7w8A4nLjuLi0CwuGdmrhuhLaltQAS0Akk7QNeVet8NVMDby3sveNHimO9P4F8wYBHnOu1Z/EeH2+HYdFtENd53LpkgakvlGh1gAfnFC44uzZmxsvmBysYMKPugARE9BIJ8Q0mgkdxim6BFG0DUrS432guBiSSLjDLlGmVTyXp0B9TyoeaxnMBoX74G3oOn+dVWDlgf+oGMIZkrykHmgG0nbXWa2cPZyqB8T1PWjiiDt9kpJC3ZQ3cIDbKAACNPXkfjFDndRcH7w+e0UXAVkceIUJA8WaZHSDv/AFyo8mLiFjkmxpeE0eazr93SBoB+dc/RmyH2vF/FH9b0/EgMAf66/EGajNqVOa65Hm2npWa0BajiSVTwrwSszGhHzqXg3D2bEBgPAkSfPcflVRAEbwxr/nRV2ZdWtvlIJzmdddAAPyqzAwGRU8h5DFphaWWpctIrWoCswqEim5alIrkUVpqUWWllqWKaRSSpREUM4/8Abf7i/kaKooW4l+3f3F/1VRzz/BK0uiv5gK4aVI0qwYtl1U24UoNR8ej9Gt5pjM0xvGYbU+tLC8H/AEsWLP3SzFztlSVkz6kAeZFNC6nhLM7l3wP2Wx2U4St1AUEWbcSesQco6t1o74rxi1hrHeO4y7J5k+yoj4darNcsYWytorlsqhy8w0e0J5vz85J5V5visPcxDG9fzdzrltTrlOxHntLbt6b6z5DK73BckyMNCqcUxd7EXjdct3RInltsB0O8HYbTm1qxxBUe0EHs6EAaRGnqDvVo4hVUKYKEQraRH4WHL8vSudmuGK983DmNpCs/eALTldhztgr8tdKLjACLhXeEdmbyKSLb67Ax4QeXketa3/L14KWbIkfibfygSaKWxJS5lYkiQB4oEkSCFGymCIk6jzpmJ4oWy9DKn+8p5+oFCMp4FAITACbK804xjnsMENo5mBKmRlbLvB67+EwfKh9seLk3DMloidkKhSAOsE616pxXDWsagtsoVriyLkCQ8rlcHyJ94kV5nZwTJbvpdADiWI6MrFHH/ksVIJXPFFN1YYdFS7wqSjcv9pFT2W5BSxI+VQ8UuBiMqEMPEukSrCYPrXMLf0DKdDrVeRvDsrUT73VPGb6CP5/7VFw9yrZreYXEOsGJWBp586nxGpJNRYK2dSDEwdInnproNt/51JEVHKESW+07aHIrrHijwuOsjY+6tC12jsEAksoPMxA6zB/yoYWwxQMQcskHL7attr0U9KeLIGsRc5FV+zaIkFTtvrPz2q0JXKqYwj/9FY2xdWHttqHUhl98ez74qtlqL/hnxA949lgAryVCgDK4G66giRoRPKibtBwkLN1B4c5UgAwCDE9AD0/oE2YcXC5A6LSwh2KUVKRXIqe1Co4oT4mP7d/cX/VRhFCPFv27/wCWv+qqed3JWj0X/MBWaVKlWJFsupn3CmtqSQBqToB1J2Fel8J4amEsQ2V7gIcawGI1gaaKpI8R5iegrzbCtDqRpDAz01FFHC+OG45vQS0ZBbP/AG1JyOo2JEkR1JO8QWKzisqn0rIQGt5FWLuL75yboKLmzJYJ3Oxdh1/c5GZ3qrjsRJJ/2FRcYxNq9JTw3NySxzT0Knn56H1rFuYpw2U+MKJY9OgOmp9BzHWtMVVBYeo1Kj4kd8pALgyp2I2zNr4R57noanwmMuYEC6guZgyrcQlWRkiAQATHPfryI1zcQMzFW1DK1xp9rwjwk9BJEDyrqnQlgCMuo91MG3omJ5o5w/aSxfTMQbZgghgTEa7xrkOU+jVX/Sbd1xcHeLldc7rn3Bgyo8UAxuI8QoDwGKayzFlVlV0Yo0HMGGQsJ0MqRRnw/F22vFHti3ntlYUAGSVg+CY9ny3oHNrYImla2CBNu06FLih8sqcrQCZncT4RyFS8duW8NaONuWVDILisphizsBkBkfjE7aelZuD4bbNkIhyuFUqyv4g2mcazB9o6QeVTdssHcbCC33mYXmF0lgTqqqFXUnSYMg8qZrbScV5lYWQxksyyTGmYnxSB748uVNZe629liWB5S2pX6VesIXJYIQwMMAwjkCB66a029g9CmQw/jVc/IRnEnZuek7+VTEWEDTRtZl1wy+dM4axEg9QB865etNbbK3QMp5Mp2b161pYG2WttlIzOcgBEgyNT5GNvMio2aFSP1CmwvNwAytINsicwXQmfdv1I86pcPBCwFIyeKWIgL97TnHr0p+Esj7VSxUWwBy8515ifjpXMDhlaGLMVnVZ0jmD6b+6rG6gWlw0f2gKl0yWzZx4GEAGVIEanMJ1Fejpi3fCAtIVLOa5Ok3bl5VHwyOdfxD3ea4ZZuW1RQFzBQ+oE5sqsSBqIaDE86Lu0/FGS1ctE5Vv3EdIjMyKVzExoB4eXPfegfoQE4Fi0q7lq1icNC2nmRcWT5OpyuNPPX31ABVtrw4WqrmUaTMtB3Gv28f8Atr/qo0igzjv7eP8A21/N6rZhuIq90YP+QFPXK7SrFi2XVT7hPqxicWlqwruDEtqN1iNRz5naq9Vu1X7D73/00MBIeKTZjQ6I2FbuXFuIXS4xkAKZz+0wUkE6gj41HxKwxuIpaCACHIWSdCNQNpVhrO+2onzrh/EGt5gGIDDUawfhRPguK9+tsQRczBRBbmQZJ1gSBWyG0uULrWnjsVcLquTVQQ52kOQdZOuls7H4bVJxAXoEhBnMSJgA8t/LpVLiOIW2+rqDm1hs+sARPXQx61WXGWn0BJY7DxAD021pyaQiloX7jOz5gB9moBGzZbg1HxNFNrh4t3LTkCTo0if/AEzlPrJb4UH2rZDzryVR93rCg8ok70UXuKOWzuAJdSQWE7xtryNNaIBElixbuSQCCCVME7iGBHTc7dKi7WYYnC95Ze4MpGdAZUZxlLgRK6wTHrWdwnEst+4hUwSp5H8QB09K2r90gFR98FSOmbT/ADqIGipHC0CYix4ke0cpcc9QfDmWZnpE+dVMRbcoHD6q0xGxPhYHl97pRrxfh4OHAXKHT7RQNvC0kA9SCBG1CN9ZVirrqDpO87ctxNTNeCo3NpUnwve2Q0nNb1AkmQ2sQTA1zLAAqLA2jlzK0Gcq+rc/hHypYfHhAGB0aVYdDOZD+Xxp1q6JAEwNRAJ1b6DSlsbTXpS6mDVMQszDCPf/ADIUe+uNYVWIgQG19DsfiG+NWMZZLwR4SviBbQGNY9Zj4U17ltgzBiTEFVUmcpmZ6x5c6MkIQForcVu6UmFa4gblAMqfzrT7UkZrOGHiZDo3Nw0BW+Ez5g9BQouJkkBHMGRy6EHb0os4GUu33uOC3dKEUQSZZZG2giW3oXGzxIhtSIMZcC2LNuZ3YGOZ9tfjqPU9KpKas8dxI7u2oAWWJUGF8QtXOmgmI8680btbdS2yEzcJ0aAMo6R1mlE/RRyM1XotBfHh/bx/7a/m9YGG7S3wGHfHxczqR6dKmwGKa5eUsxYhcsncwWI/OgynXGVb6ObU4W+a5SNKsqLZdLNuE+oO04/sPvf/AE1aFVu06f2E+r/ktBCPXCfKP8I/A/ZeZnfqKnt3isFSQeUaU23hmPKni1HtVt0uQtV3YzPOprT9f686a6wetMFMki/g+IzIsnNlMEbba5hG5ifhWxcxVoLoo0g7D7pB5x0oN4JiIcCTqCD56Giy2wKx1pqRg6LSGKt/Z3R+BJGokoRvGms1uPft3EJUeLTwkvvBGoBI570N8NZXtKrAGAw+H/8ANcuQ0qSRvqNCKDhCOyiW/iLbFF+zzHcESdRsJ57aTQ7xC0lpyAF1GkIAQNQTB1A/Ok19UTJcANv7rQPEenp+XptRxAFtcxbMWO589lJ5jz/osBRSOyguKGLBWyjR12AB2b8lPvqS0V0zOQdZGYD7zQd+kVDxEgoCI0M/I6VBkWdozAMPI/eHrz+NTEKMLVN22ADuR1lvzkVHh8QQzLJg69ARz+UbdKhs5Suw+VVWIAzEHux7I5g/iH0/nTFJWuHXVS8veD7sgGSGKjT4kDflNEPBSVIl2+1Gcx4ZYyeWvJ/iKEUJaXb2t16QOny/Ot7BY37C03MaDrv9QvzpnbImoi4tiIawB90tc+CEfkTXnHbDhwt3FuJ7FwfB10YfkffRtiS73AwAgCBPr61l9oMFmwjLpK+OPNdyPdPxoBonItefW20rb7NvNwfCh8itvswPGPWhn7sqfB74IxpUjSrNiOi6KfcKxUHaG4Bgj6v+S1PVXtAmbBwTALMJ6SF1pojTgnyhcR+B+yFeB4YYi6LQuKhacsgmSNY020n4Vq3+ypNx7S3bb3VXNkIZTB6E6Hl8ayuyWCK42wQ6uAx2OvssNjRnew/d469i2aUS0FKKCz6galRsIB1q5kZDmSU08r+a52HHa5luHPyXmOKTKzKQVZSQQRqCNxVYmiSxgf067isU827KS7RBYwJCjlMDU03F9nEU4a4Hc4fEFRML3iFhop5H18jVjr27O3/zvSh6h242/dVhYa/kZW6H5c/lRdYxHmvvNWW7D4cX+5OIfOyZ1XKCdCQSTER5eRp3CuFwt8u2mHkECMzZZ2nQbc6i7VGRYPl4oxjSA0oeGX4uAEgDvBruPFtp61ocbwxtXCpOkBmI5AyPmRUXEuHrZu2GBzLeAKyACCCp19xFbHGrefGrb+81tSOmheZ8omojkAvBB9Ug+SlEPqEEa2PNZ+B4eb6OS0ZBOWDoIJBHnoaH7TnTP/0zoDvA9P8ALy06UccItW1bEqjMSq5WzCBIzeyeY5e6glcWuWI5AbeVSQTGRzhemlIJogwNPPmtzH8ECBFa8g70hU8LQToRry5fGs/iuDeyQrr4lIMgjKQdCQfPUUU8Ywfe/ogzKI1g7mFUwo5mAdKxuJXxjsV3SqyhBk8QIOhzMxHIAbVXgyXuNuOlG/dWynlx2AaDXSljI5UkQNTsD/XSmn7Q66KvLqf6/rU1q4nh1vu7728x7hyjggaxuyxsJnQ9Kt2OA289u2bjZ7tsuCmXIMsct/vb84q12uMCz+81X7K8mghrG38g02B+HX3Vd4beS3ZJJzMyyF89R8NJk9adguDG4MR3rRbsBg+UDMxXMIE7eyT8K0F4Vb7rCraUAXoYXXPjAiShA0MiBpG1M/JYDX74pMx3nVU2F91BzGCPukR76js2L4K6EeIzosERGvUVu3MIqWrxtk/YEggwQREyI29D0qvkU4QYh7zooIzeEHZspAG5k7TTdpYRfvrZF2d4NLz7iuG7u86DZTp6HUD51p9mD4x61L254MMNcR1dnW8C0tEyInYDTUVB2XPjHrRSPD4eJuyfFYWZABRnSpUqoQ7LoJ9wpSah48pODgblmj1hamqPjtzLg834WY/AKaCL2giyO7P7yQx2SwlwYuyWURmPSfZajPBgjiWInZrSQP4Yn86AcJ2gKaqzI22YRz9abiuLYhrqXExBZlkKdARO4IiCD51cmx3yOJ0Glf5XPRTMY0b7oq4fhO7wePtAQc15lHMpqgPxtsKZjboXA8PtmMzXLRHoDJPpqPjQnc4nixdNxmfvWgZtCMu2WNsuu1XFwmOvOt9c7OvhVgBCkaeH7oHpSGK8uu+d/OqTnJYBoD4Ixv8A/wDsW/8A4c/m1UrWABGMvsveNbuXAiHVSwacxH3h4hp5ULcRxvELTJcvNdRhKqzBee4BjXap8JxrEAFheYM4lzpJgATEbxzFD2SVo0I2A58in7TGTsd7Rf2nsuf0No9iM+gEZjbWI9TEVdv3AOJpPOzA9Zc/5GgleJ38qjv7kKZXSYPIzEnc70wY3EXihNy5cYHwwpLDnIyidwKEYb6AJGxH1RHKZdi+XkjTg1si7jpB3OvqXI+RFA+HcEeq/Nf9zV5+MYsMc1+4G2IIykeUZdDVS0txALjSCzFkYjViphiB6x8asQRPYXE1rXlooJZWOAA9/mjjjZh8CeQcfMKKf3ITiBcgAPbVZ6uc2nmctr+poJucXv3AA9xyp1hjpI93I1X4jjrzlM94tlPh8Xsnrtv51WGE+qsbEfXVTnLZd0UQ4jG3g2Lsqlq2gzlzleSCSFM5ozNI+NbfD8ALGIt20QQbTNcuRJLSABm+6N9B1oKxWIxV5JuNce0okmJSQQJJA199RXOLYghf7Rc8GqAciBA9dNNZonYj3NrQeO/humGUwG9fL6Io4fhrobHIyMbdzOfDBuS7uFyrz0k6kbCoRh2xD4fDNbuWrNpQPGArvlXeBoPZ5dazeE8YOS6TiDbxNxk+0uSVKCPCIBVW35c6t3eOM1sWzeF26rh86iMigHTNAlj5CozHIHnQX8/CrUnGwtvl8vot2zYbuMXbW2FUMyW1VYkARJ/ESZMnrWfxezm4Yyj/ALn5XNR8orO/Tbklu+uywgtmG3IRsOdQJizpb/SLmUCMmbSByo2Yrwbsbg/RC7IYeR2I5Lv/ABQHhwnTI35JWF2U9setP4mmIvDK98ugMqrEwOQ+WlSdn8KbdxQYmZ0qfg6uDgJTQu4skOpF1KlSqnFstyfcKUVD2k/YG9X/AMIqWoe0f7A/q/8AhFDEfXCfJ7o/P7Ly1jXAxp5FR1trkFewV+67qiSzMYUDWTRvw3EWzaF3FFFNg9yCPHlualWXdMwBLeGZMTtFAXD8Y1m4txYlZ0IkEEEEEdCCR76scR4q1xUQKtu0k5baTEndiSSWY9SaJpA1TOsogu9njiES8t4TcMC27MzKWGcLJ6W4cnprU2E4A5ZEV0INoXA/iC5WORNxPiI001rDwfaW6i2ky22FvOJYMSy3ZDKTPukQdBrWvY7QXwqwqKpjJCEBQFKIFM6hZJEz4hNF6m5TetyUnE+HvYIVmtsWzQEJMAHLJkCJMgfwnpVrgKsMOyS1lr1xVS7GjLIHdyDmWW0LAVnYniDXSMwUQFWFBE5RlWZJmBOm2p0k1q3FxFhO8K4fNaVQpIzXrasfDInKNW0mSJpNqyRsk66op9y1cvOc6oHuXe5SGMIljS64H3lERJO5+FfiFprri6pAt5Atldc2XObdsR+K44Y/Gdqq2eOXAFgWzCMkspJYXCS2Y5p3JOkTzmrWHx1+61sC4La2VLswWFC2/FmcD2tgANIzaClbSmpwXcNwJ+8FvvUBIYqYb2w2TJqNiwbxAEQrHlWXi7LO5RCrsGKgqDDHUaabT5a1ewGNv3cRNtVLMjaNnKgEQzMxcsIDEDxQJgb68GEvWr9oIVa48NbKRlIEroCAAoAI2iB0oSARoEQJ5lauMvuQ7WNO7tpY7hhBtm8cmZcrFHZjOp1FZdngeZxa7+3mIcHKGOW4rBAh8ixgH91jFVMRxG8lpWVbVq0Lsr3QAD3U8UmWJYLp+7t5VWtcfdbneKtoHxSoBy5nBBb2sxaGYAzpJiJMm5zeaEA8lNd7OXFXOro/ihQA3ji4tqVJECXaADvBI0rcw/BjmK5l2JZoYAQxtxqJMuCBG/Khs9pLw7sDJNoyhj2YMgBQckCSJyzEia3cFxW7Ct4ASwuEQxlgDlDFnJKiZAnQxERQHq+aIcfJNx32ZZZDZCVJGokaH4GR7qHMRispYxM8z/XWtPiF+TBOp5AQsdAOQ3/zmsDFNMif9qjFXojJKsHjB6CtLgOJNy6pPLShru/Ot7sqPGPX6VFOBwFWsNxMwRoaVKlWZGV0U24UoFQdoR/YX9X/AMAqyKr9of2F/V/8AoYvbCfI7srywGuEVynEaVuLkE2lSroFJJaHZ7AC/iLdtpysTmgwQqgsxmDsAaMMTgkv+OLlubLvZQERbt2PDbGXLqXYzlkbnUmKB8Hfa2xZGZGGzKSCJ0Oo8qlbH3Shtm45QnMVLEqWJmSOZnX1o2uAFUhI1W32Rc/pOZ/ELKXLuUQcxtiQBG+uunSt7C/bWst03DdvJ3ptCQ32bXHzb+HO7WwJ5KBtqALD32tsHRirKZDKYI99S/rC5mZ+8fO4IZsxzEHcEzJG2nlSa4AUkQSbRrheD2ZUZGdWbIGV9MqIHu38wnwiYUcz61Q4w3c4aEtsvftnfMdVsq2WyrH8TN4o8qG8LxK5bXLbuXEBMwrMomImAd40mor2KdlVWd2VZygsSBO8A7UuJtaBKjeqLOAXGXCqUTO1/EraYKJPdW4dlPrJ30g1qi13lq41m4bl5UXDK50DHOO/dCTJ/wCrAO2oia8/s424isiXHVH9pQxAb1A3rW4X2laylpBbU92xOYkyVLrcKRyllXxfuj3k142KYtKJ+KYHuyWtklbNsWcNGUzcuhg7tIIEfaMzQNAI2rLHZ7Dl3tDvJw8m85ZVRwqAwC2iEuYG8KpJNYGM4u7loLKhCr3YY5cqDKoOvjIHM7kk0yxjL9y4sXrmZQQGzsSq7EAzoNhFCXt8Eg0rnFMMtu+VtyUJBWTMqRvsJEzBjUQeday3G3kj/L3VFawwBLGWY7sxkk8zNSsw086rudZ0VhrK3TrziCTqI50MXXknpWrxG3pPTesYUbULxRUi1u9l/bH8X0rBSt7st7Y/i+lRz92VPhd81GtKlSrKi5rpJtwpRUPH/wBhf1f/AACphUXHv2G56t/gFDF7YRZHdleU1Im1R1Ilbq49dtWSxga1w24OtWcHhWeY0jnVjC4bLcHeg5DoWgkCdm9AYJ5xNNaelJwXha3kvFmylYy7QWKXGAM8vBHLcDmKs2Oz4710uXB9mFnLzzo1wCW28K9DqQKgOFsi5Odgne2wrSARbbMWecuhSE+flFbEJbNsPnY3CRKsQSJN0GTEkgLZ/wDP4OmKvJwGLwtPcB8NxiUkwFQspmDMmBABMyN60P8AlVMpJcqdTBKmEC23AiBmeGcbgSPLWvhrWGFu2G8LMLWYgtIJuOLpM+EAW8h23iOdVybGstBDgDbVDkkyBowljG2n7viSZJ+z2WZvWwwDkjXTuoza+cgjqCDUDcMVLJuu86oAiET9oneBiSDplzDb2lYcpqwtjDtGa4Y+0nbTKfs4MfeEb1Vwtu21q6rOAwKG3mZgokkXDA0JyheXKknWk3AbUkZ2EMUJLJAYWwSSco8IuXLSz0zH0rcU4Qlq3mBZmkCJEDwWSWiNs7uoEzoN4NVreGw0jNcYA21MiDFw5MwIC+yCzHr4D5TALNnLOZgchIGh8edwEOmxUJqObdNkktO/wO33hRLohWKMW18SlQeQgeLTeYPQmrPZ/g6k3SXlkfu1EqAwGjvzkCUOh1Gb1GNZWz3ADD7VnYEyRkQdyVaNj/64iOc8hM9i1h1cDvHy57gJBGqKs2jGXdiYP8J2mmOycbrcv4RRbZhcBiDliDDBSOf70Rv4W00rNO/oKqgWBMXCfaO8Se9ga5dPs/Ftqem1cxeKRQhR8xZFzg/deAWXYaSTB1+WsZYVKHhR4okW28yfpWWDVu/eJRQdv6NRWABmJ10MevKjbso3GymWlJmATA18q3Oy/tj+L6VBwoZFLEjX41f4LdVrwKiNfn1qKc+oVYw++ai6lSpVmRbFdHNuFMBTOK2S+DZVElmYD3qKmyaTU+GxVxBCmATOwOvvFA0OaQaRvc17S215sOy+I/Cvx/lTrfZi/IlRHPU/SvTP1ne/F8l+lcPEr34/kv0q32qTw8lm+jYfHz/CCv1bdAhUj5VXucJxB5D40efrK9+P5L9K5+sr34vkv0pu0yeHkl6PhPPz/C85u9n8Qfuj4n6U0dm8R+EfE/SvR/1rd/H8l+lc/Wt38fyX6U3bXovRUf6fwvOD2axB3A+J+lIdmMR+EfE/SvSP1pd/Gfgv0ro4pe/H8l+lP2x6XoqP9P4Xm47MYjoPifpXG7MYjoPifpXpX6zu/jPwX6Uv1nd/Gfgv0pdsel6Kj/T+F5r/AMsYj8K/E/Sl/wArYj8I+J+lekHil78Z+C/SufrS9+M/AfSl2x6XoqP9P4Xm47MYjoPifpU3/LN78I09fpXoX60vfjPwX6Uv1pd/GfgPpTHMenHRcf6fwvNm7KYjoPifpXB2UxHRfifpXpP60u/jPwH0pfrS7+M/AfSl216XoqP9P4XnqdmL+WCB5b/Soh2WxHQfE/SvSf1je/Gfl9KX6xvfjPy+lP2qTw8kPo6Hx8/wvOx2ZxBEHb3/AEq9wvhFyy6lxoTvymjX9Y3vxn5fSm3cZdYFWYkHcGIpnZD3CiPJHHgxMcHA+f4VGlUhWu1FGKCtzEEik+aSmlSqCzancBSU00mlSpgSnoJs1ya7SprKcAJUqVKnSTjXaVKnSXaVKlRJJrU2lSoSkEqVKlSKSVKlSpkinId/SkDv6UqVSgmlE4Cz8k3NSzGlSqMEqXhHglNKlSqeLZVpxR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data:image/jpeg;base64,/9j/4AAQSkZJRgABAQAAAQABAAD/2wCEAAkGBxQTEhQUExQVFhUVGBoXFxgYGBcXFxoYFxgYFhgWHBgdHiggGBolHBcUITEhJSkrLi4uFx8zODMsNygtLisBCgoKDg0OGxAQGzAkHyQsLzQsLCwsLS8vNC0sNC8sLCwsLCwsNCwsLC8sLDQsLCwsLCwsLCwsLCwsLCwsLCwsLP/AABEIARIAuAMBIgACEQEDEQH/xAAbAAABBQEBAAAAAAAAAAAAAAAGAAIDBAUBB//EAEkQAAIBAgQDBQUEBwYFAgcBAAECEQADBBIhMQVBUQYTImFxMoGRodEjQlKxFBU0YnLh8CSCssHC8QcWM1OSQ3N0g6Kzw9LyNf/EABsBAAEFAQEAAAAAAAAAAAAAAAIAAQMEBQYH/8QANhEAAQQBAgIGCgAGAwAAAAAAAQACAxEEITESQQUTFDNRoRUiMmFxgZGx4fAjNEJSwfEkktH/2gAMAwEAAhEDEQA/ADeK5kpXQcpjeDHrFYNrhLESrQDMeO9MTpPirio42ubbnUtrTmt7LSy0G4W2zX7tvO5ClgoLvGlxU1hgToTzrXHDGty+bVQSsNcOu2zMQdzyqY4zQaLvJHIwMNE+X5W3lrkUJYwFcVkzGAkx92e6LTl238qKcLbIABM7a6DT3bCo5YQwCjd+5M9nDXvFqQilQ32a4gXe4pPtMbg/vGD/AKPnRLFBLH1bqTvYWuorkUgKGcZxAnGgA6IDbGv3irT78xj3CiJ7QcQdjHIEbg7GifDw8NndM9hbV8xalynofhSyHofhQRwfD96WB1MqBJeBIcnZh+EVsf8AL/8AB8bv/wC9SPgYw053kiexrHcJJ+n5WtjrAdGU7EEH3iK88xOHa25Rt1+Y5EetH/D7eUMnJTA3235+tDXbjDOEFy2JZDqOqnT5GD8akxzwydWDdo4Jgy72WDVjAYnu7iuNY3HkRBrA/SsR/wBs/L61z9JxH/bPy+ta3ZJf7VKc/HIouWx2v4auIXOtwAgghj0O+npy8q7g+DLgn71G7zMkNDDWSPgZG1M/VD4nCZtRcQtnTTxLMgx6flUGI4PctWmZrpKADwjWJ8+dS9YWU3b3LOmiL3iSP6ok4cwu2xfgrn8IBiQFJ/r4Vzh+IzFUysAHI1EA66EeW1Veyj2zhlRWLMpbMo1IkkjTfXWo8RjHR0QIZutlXoDvr00BPuqrb+N1DdXWkcFuK234cgxCXG9pVZR6MQfjpHvNDPbe33j5VuKRbTOV5gkx8YO3Sa0hiu6u2++d2UscwGp6DTXSY0HSrfaDAJdtnIozn2WiB1gmJoYg9sg56Ks1zJhYQPgmvIv6KqsQzTC6gkaz5QDvSrd7OcVGHa6l62TcjLIAMCPmDpSrR7bONANlUkxmXYXqFcNdqnxbiKYe0125IVYmNTLEKIHqRXJNaXENbuVbJAFlDmB/bL/8Tf8A3kotNefcO49abFOyknvG8Igz4ritrpGwNbPEO3GHtuVAZo0zD2Z8utamRg5DnhrWG6SlyoieIO0oJnFv27+5/wDhNEOPvZbNxulto9cpj5xQbj+NWnv9+CcmTprqhSI/i0q5f7U2MQpsJmDOUBkR4cyljPoKI4czi2mn1d/cpJJo7ZZ3AUF23+jvZuKNICv5soAufEE+8GizEY0Jaa7MhVkdCfu+4kj41Qx+E7zDHrBuD11b5gke+hrC8dDW7FsgnXPHUKPsw0xABMHyURrSZA7K9ZoujqnfOwtaXnX/ABupMZa7o2bhnMCc56ujB2PxbL/do2wjaL5afAxQb2o4laW1h0DTmlg2p0EAzAmSWH/ias4ftfZtJbD5iSqtoP7pk9ZVvlSfjTTMaWtO/wBt0EmTGWAl2o3+eoVfgWIyO5ykgEHQqPxiCWIHP5VvPxvQ5bbTBjxWjy3IDkwN6GuB8QtqLl1jNsEMdJ/GIg85IEHrWrg+0ti40ZI8/DMHSY6fGjkxZC4nqya3SnyYuPQjWvFEVp8wnbfT3kVR4xaDIQfvAj4iKuYciIBmJk85kz8war8TOgrLbbZNPFJmuhXndvb0rpFdt65j+8Y+NdIr0dmrQVzDtCVY4djGtNmB9am7WYJr2HzWGISczoNx5Dos61RFXeGY82m6qdCDsRXNTv4chx9666CHrMVtf2hZHYLEizcuAllR1AktDFhOg8vp51o9qVQ2HObK6kNbIOoYbR16e+ndpcDAW8mtnYwBKzJ1I1Op0JoRS3evlnXM1wCBpoR0PITVtzmO4X3od/cqAJja6Nw/0rPBOO3rd898puKFKmAJWdQ3rpRJhe1dp7gtpmneCMo/+ogUKX8Nds58rnvHChlBPinXIdto9NqhXBXngMhBRgdBJ8Wg8Q0ymiDMe+sBNqKN07BwNApX+NYy5exHeW7cKsAGRJE6kj3nSlTMDw53u5BcMLq8CD6fGlR/wT7IKZzZybJXt1CH/Ee4e6tW9crMWYwcvgEAE7CS06/hovqO9aVhDAH1rjsSbqZmyVdclZlZxsLfFeZcB7PXmdXyqARowAzbcyVqtjsKbatba2wuZe7PgZhGxKkCNYkcxOoo0/X+YpawltSWZkBuNkUMukRufTesNuLYi82Hytbdb5Md1ZLOArZX8FwSTuR1iuogfmvcXPYKPI6bajZZknUtAAJsIe/V1xLKs6sAW6EwACwmBprBqDA4QtiFQ+FoBEAmVO09NzqdNDWzY47jXSV8SCf/AE7ceEZmiBqQupiYGtdw/aa8sM1m2wGxyMBpvqDGmtWP+YGuHC0k3sf/AEclHxREjU6e5F/aG5cTAXQAWfu8gyAk+KEmB0BJ91ecYRmGXMjlXOURuSPunp8tJ6GjCx29QiLlgx+6wYfAxVzD9pMC2hlJMwyNv6iRWXjHLw2OaYibO4/CsyGKYg8eyFuOYbPiVUKwUKiJIIB0zMQdt2YafhrNxmHNu46lHBBIAKFhp4QdoIIE++vUreNwt2CLlpuniAP1qzesWjqwT1MVHH0s+LhaY9hX5Uhxg66dubXlOF4feXDu2RyhIBUEg5dCSRz9leUjerHDLYYBYcmfCSpUqeubkfSJ6V6E/F8Mp7sOhJ+6sN+Wg99AdrtTiFdhks5gYHgPPbY1fxsrLma8iMC+Zsf7pV5GRsLfW28EecP4eylWLsMs+GSc0yfETuZJqt2gxeVXP4Rp6nQfMipOHcQumyGvBQ55KIH5mhrjmL7xxbGymWPVunurHxMZ8+TTtaOtLRklEcRkPPZUcKkKKkK1Iq1wiu6GgXN2o7VgsTljQZjJVQBIEyxA3IHvrv6M/wCB+vsttt061a4arm4wRspKGdCZUEMVgSTOUCOYJHOtK3iL7FSLiEwsDKRlS4IVpI/Cu2pGbqa5XLMfXP4jzXX4sz2wsAr2RzVbhzvbEXEY2nkEESNMuafwxmXfaaecNawyEAeBjmtvPUyVjm2w91dHesgUXVK3BlTwsC/eITEx4SRZYa6b9a7hyFVbV0h7V0SCAYB0IIbYkTy6elQcbLoFNPH17SHVfuQ++Ec4kXrqEJGUJsZOin4moeM2mzky1vIkahhnJ5Lpr67eda3ftgcQGvsblg6LoNJ2bTUx086udpOLYS5ZK5g7EqVUEg6MJM8tJmfSp3Pc1zWAWDzVSC2MLXckI8LsAXUFp1DsIM8zvHnSqdzhs/g06AwTPrGutKtE4rhs9V3ZVn2V6lZxwO9Cn/ELheZRiE5AK8dDore4mPf5Vi4a5cta22I/dOqn3VB2j4lcdU7wi3b3+8VLAxJgfDpWHgQGPIa9rqHP4eCu58BER0tT9hsUqtba4wVbN5LjE8lB8Xr6DU03AcbW3+jZ/tWsszl0RVIUKvdWlBCF1W4veQwABgDmab2S4dmZzmR7biJRs3Pn0o5wXD8OggKB7o/KtfL6ViiNAFxWTFgyvF7IHwXEFz4cW0ZHS2cPaDEd2rXXuDvix1LZbuogSUUkwIrQxF4KRkvFLFxrNi4zLeW4lq0uii0yBYyqWYLmBbcANBNDgrLCMqmqWK7L4d90HQRyHSqjenIyfWYR5qQ4DxsUKYdxioYLZV72KZQGW19hafIZI3uuxYgFswGR4AJEMXh1u5DLh2m7ijbtIHMC2izczNqAFD2ZOviFzUAQNjFdhLZ9liPn+c1Wx3ZS+VRBcARE7sIJClczOSwzQzFnadOnSrjOlcV2zq+IKgdiSjdtqquDtd09hLr93ea/iAQAw/R8N3i2HcdHZXPhEsQm0Qc6zwjPbsKCp7xb19z3fjVLSwQGmXXwXAFhfGrbiDRJwzsFj5LG6tpSndlmYs3diCFVYkAZVI1WIEVtYDsvZtPbF3GG4bFtkFvu0RCr5gVbcusO4Iafa5azb7QyrDrUYiceSDeDcNtd6MpLf9LLmzC2XZXNy0LyKVzgoQrHwHK/SrWL7J3QrYwXERVI0IYmRBOw84r0nC8MsImcMnd6CEUAaaBYHTz2qtxq9auW2sgEWyCkgaeLSfnNQuyS7QDRSCEBAmN4uWRRb3YasNh1A86pYexlHnzqhh7z4e4bVzRhoQfZdeTA8wRqCK2VhlDL7Lbe4wR5wanwYoohwtGqjypHyG3HRRxXCtS5aaVrRVJMw+Gd3ZUIBKEGZ1ViEI0B3zD0EkwBNaC4UwyjEEG1da3b0IBNqJOgzQAzmIIGWOYrLu2ZP8ppn6N5j4dd6wZ8GR8rncF2fELpIM6ARNaX1QH9N6raHC8QZ+1HjhTDEalfCNF0GUtovn1rmI4JcJAa6uUZssyCAujEqF9qE56+ECRWKcL6fCufow8vhUfo+T+zzCP0hCDYkH/Rb1zDKy/o+IghhmttrpqQNCJBkbVWsdkVuPndsrq3sqq5ddpBmVMT01IrLWxBkGPdU6dp7gui1lEoBDzBgicpEaioZ8WeNl1XzBUjMmGY8LHWfhSx8WO5xDpkVntvIKKAPEAwEctxpypVPjeKC3dJyljd3MCRO518+lKiY2xqqs75Wv4aU4qp2tH9jT+9/iFW6rdqCP0S3O3i/wAVVYfbC3MzuXfA/YoAwd8oZUkHqCQR7xrXovAOKXmtL9rnaJIbxemp1rz+zY8TRMgSB16+7etzgmJfvrQ1AmAAI33mtxsUbvbAK5B0j2+waR2vFro3RT6SPrTxx087be5v5VAGExInpTop3dE4rv6fuk3pHIH9X2U/6/8A3H+NE+D4hbw6q763SJjcrP3R+91NCKtl8Ubaj15UT9iLJJuXm1jQE79SB66VTmwceA20aq1FlTTCnFbWEu3bsXL020+6hIV26EzsOg50J9oezd22HxCX+80LMjLlaBq0MDBI6ED1oW7X9prxu3CGKZG1HmDpE7Har/EO1tzuheDnMEQiRMtBV1byIYH+7UY4rtWA1tEWosLxdlEoxysNRJgjzHX51Z/XfQuvp4h8yKFMAjBZLBZMwFECeVXLjwPaB9V/nUvGFD1biLRJjO1Qax3JsWrvMG6ikKeZVevvrK4dx65a8LBblo/cIAA/hj2fdWFdx+XdZ8wf8v50/D4pLglTI+Y8iOVSN9yhcORR1bw9q+neYZp/Fab219D978/Ws8ihuzeZGzIxU+VbGF4qbrQ4GfqPvevnV2Cc3wuVSWIVYVkiuU+uRV1Vk2uRT4rkU6SYRWDd/bD/AAr+VEBFD9/9sP8ACv8AhrP6S7lafRP8wFfdARqJrtIUqwIjoupnaCQnCq/aiP0RJ2lp/wDIVaAqp2sMYNJ/e/xChh9sIsvuXfA/YoW4fdy3B4oWZJIzR5HyPSjLCYOxdAe3AM5vBofeOW1ec2rwn7y+Q1rd4Fju5uLrCn2h1BroIpa0IXFyMvUI7w2FCCB7ydzUuWqWA4ql2YheWpEzPT4fGtjA4F7rhEEsfgBzJ6AVc4hV8lX4Taq28OXIRdS2g9aNGtphrOSYIHLr19auWeDrhELqc3hlmgFtN46L/RoI4txU3CXnQ7f5Vj5UvWu02C18SLgbZKCcTgVN+4WBZC0nqQd9TMc96qcZueFLYJKhtORKjaRW/jbwCmNSd46nYGh2zZJcl95IjkNdqBviUbxyHNXMJmO9vw+sf71euYe0B1J2BPOs57En2ZO8/wA+QqnessQSNY560NAlGCWjVdxlknZ0J/CuulZmBu93e20fQ/X3f51um0xthtCBtGn8xWUUGeegP0qZpVeRhGq3Fq5wu3N0eUk/CP8AOoOG4O5cUHKRpqToP50Q4TBi2IG53PM1ahjJNqpI8AUnkVzLUpFNir4VNR5aWWpIrmWntJREUO4of2w/wr+RomIoaxY/tp/gX8jVDpHuStTon+YCv1yu0qwYtl1U+4UlU+1/7Ev97/EKuVW7UrODX1f81oYfbCWX3LvgfsV50q7Hma2+D4FLzAO8KOeoPp/Kr3Z/syt9cxLLDa7EEdOs+dGlj/hfeZkZGFq3oZYln11EIPduRW7w8A4nLjuLi0CwuGdmrhuhLaltQAS0Akk7QNeVet8NVMDby3sveNHimO9P4F8wYBHnOu1Z/EeH2+HYdFtENd53LpkgakvlGh1gAfnFC44uzZmxsvmBysYMKPugARE9BIJ8Q0mgkdxim6BFG0DUrS432guBiSSLjDLlGmVTyXp0B9TyoeaxnMBoX74G3oOn+dVWDlgf+oGMIZkrykHmgG0nbXWa2cPZyqB8T1PWjiiDt9kpJC3ZQ3cIDbKAACNPXkfjFDndRcH7w+e0UXAVkceIUJA8WaZHSDv/AFyo8mLiFjkmxpeE0eazr93SBoB+dc/RmyH2vF/FH9b0/EgMAf66/EGajNqVOa65Hm2npWa0BajiSVTwrwSszGhHzqXg3D2bEBgPAkSfPcflVRAEbwxr/nRV2ZdWtvlIJzmdddAAPyqzAwGRU8h5DFphaWWpctIrWoCswqEim5alIrkUVpqUWWllqWKaRSSpREUM4/8Abf7i/kaKooW4l+3f3F/1VRzz/BK0uiv5gK4aVI0qwYtl1U24UoNR8ej9Gt5pjM0xvGYbU+tLC8H/AEsWLP3SzFztlSVkz6kAeZFNC6nhLM7l3wP2Wx2U4St1AUEWbcSesQco6t1o74rxi1hrHeO4y7J5k+yoj4darNcsYWytorlsqhy8w0e0J5vz85J5V5visPcxDG9fzdzrltTrlOxHntLbt6b6z5DK73BckyMNCqcUxd7EXjdct3RInltsB0O8HYbTm1qxxBUe0EHs6EAaRGnqDvVo4hVUKYKEQraRH4WHL8vSudmuGK983DmNpCs/eALTldhztgr8tdKLjACLhXeEdmbyKSLb67Ax4QeXketa3/L14KWbIkfibfygSaKWxJS5lYkiQB4oEkSCFGymCIk6jzpmJ4oWy9DKn+8p5+oFCMp4FAITACbK804xjnsMENo5mBKmRlbLvB67+EwfKh9seLk3DMloidkKhSAOsE616pxXDWsagtsoVriyLkCQ8rlcHyJ94kV5nZwTJbvpdADiWI6MrFHH/ksVIJXPFFN1YYdFS7wqSjcv9pFT2W5BSxI+VQ8UuBiMqEMPEukSrCYPrXMLf0DKdDrVeRvDsrUT73VPGb6CP5/7VFw9yrZreYXEOsGJWBp586nxGpJNRYK2dSDEwdInnproNt/51JEVHKESW+07aHIrrHijwuOsjY+6tC12jsEAksoPMxA6zB/yoYWwxQMQcskHL7attr0U9KeLIGsRc5FV+zaIkFTtvrPz2q0JXKqYwj/9FY2xdWHttqHUhl98ez74qtlqL/hnxA949lgAryVCgDK4G66giRoRPKibtBwkLN1B4c5UgAwCDE9AD0/oE2YcXC5A6LSwh2KUVKRXIqe1Co4oT4mP7d/cX/VRhFCPFv27/wCWv+qqed3JWj0X/MBWaVKlWJFsupn3CmtqSQBqToB1J2Fel8J4amEsQ2V7gIcawGI1gaaKpI8R5iegrzbCtDqRpDAz01FFHC+OG45vQS0ZBbP/AG1JyOo2JEkR1JO8QWKzisqn0rIQGt5FWLuL75yboKLmzJYJ3Oxdh1/c5GZ3qrjsRJJ/2FRcYxNq9JTw3NySxzT0Knn56H1rFuYpw2U+MKJY9OgOmp9BzHWtMVVBYeo1Kj4kd8pALgyp2I2zNr4R57noanwmMuYEC6guZgyrcQlWRkiAQATHPfryI1zcQMzFW1DK1xp9rwjwk9BJEDyrqnQlgCMuo91MG3omJ5o5w/aSxfTMQbZgghgTEa7xrkOU+jVX/Sbd1xcHeLldc7rn3Bgyo8UAxuI8QoDwGKayzFlVlV0Yo0HMGGQsJ0MqRRnw/F22vFHti3ntlYUAGSVg+CY9ny3oHNrYImla2CBNu06FLih8sqcrQCZncT4RyFS8duW8NaONuWVDILisphizsBkBkfjE7aelZuD4bbNkIhyuFUqyv4g2mcazB9o6QeVTdssHcbCC33mYXmF0lgTqqqFXUnSYMg8qZrbScV5lYWQxksyyTGmYnxSB748uVNZe629liWB5S2pX6VesIXJYIQwMMAwjkCB66a029g9CmQw/jVc/IRnEnZuek7+VTEWEDTRtZl1wy+dM4axEg9QB865etNbbK3QMp5Mp2b161pYG2WttlIzOcgBEgyNT5GNvMio2aFSP1CmwvNwAytINsicwXQmfdv1I86pcPBCwFIyeKWIgL97TnHr0p+Esj7VSxUWwBy8515ifjpXMDhlaGLMVnVZ0jmD6b+6rG6gWlw0f2gKl0yWzZx4GEAGVIEanMJ1Fejpi3fCAtIVLOa5Ok3bl5VHwyOdfxD3ea4ZZuW1RQFzBQ+oE5sqsSBqIaDE86Lu0/FGS1ctE5Vv3EdIjMyKVzExoB4eXPfegfoQE4Fi0q7lq1icNC2nmRcWT5OpyuNPPX31ABVtrw4WqrmUaTMtB3Gv28f8Atr/qo0igzjv7eP8A21/N6rZhuIq90YP+QFPXK7SrFi2XVT7hPqxicWlqwruDEtqN1iNRz5naq9Vu1X7D73/00MBIeKTZjQ6I2FbuXFuIXS4xkAKZz+0wUkE6gj41HxKwxuIpaCACHIWSdCNQNpVhrO+2onzrh/EGt5gGIDDUawfhRPguK9+tsQRczBRBbmQZJ1gSBWyG0uULrWnjsVcLquTVQQ52kOQdZOuls7H4bVJxAXoEhBnMSJgA8t/LpVLiOIW2+rqDm1hs+sARPXQx61WXGWn0BJY7DxAD021pyaQiloX7jOz5gB9moBGzZbg1HxNFNrh4t3LTkCTo0if/AEzlPrJb4UH2rZDzryVR93rCg8ok70UXuKOWzuAJdSQWE7xtryNNaIBElixbuSQCCCVME7iGBHTc7dKi7WYYnC95Ze4MpGdAZUZxlLgRK6wTHrWdwnEst+4hUwSp5H8QB09K2r90gFR98FSOmbT/ADqIGipHC0CYix4ke0cpcc9QfDmWZnpE+dVMRbcoHD6q0xGxPhYHl97pRrxfh4OHAXKHT7RQNvC0kA9SCBG1CN9ZVirrqDpO87ctxNTNeCo3NpUnwve2Q0nNb1AkmQ2sQTA1zLAAqLA2jlzK0Gcq+rc/hHypYfHhAGB0aVYdDOZD+Xxp1q6JAEwNRAJ1b6DSlsbTXpS6mDVMQszDCPf/ADIUe+uNYVWIgQG19DsfiG+NWMZZLwR4SviBbQGNY9Zj4U17ltgzBiTEFVUmcpmZ6x5c6MkIQForcVu6UmFa4gblAMqfzrT7UkZrOGHiZDo3Nw0BW+Ez5g9BQouJkkBHMGRy6EHb0os4GUu33uOC3dKEUQSZZZG2giW3oXGzxIhtSIMZcC2LNuZ3YGOZ9tfjqPU9KpKas8dxI7u2oAWWJUGF8QtXOmgmI8680btbdS2yEzcJ0aAMo6R1mlE/RRyM1XotBfHh/bx/7a/m9YGG7S3wGHfHxczqR6dKmwGKa5eUsxYhcsncwWI/OgynXGVb6ObU4W+a5SNKsqLZdLNuE+oO04/sPvf/AE1aFVu06f2E+r/ktBCPXCfKP8I/A/ZeZnfqKnt3isFSQeUaU23hmPKni1HtVt0uQtV3YzPOprT9f686a6wetMFMki/g+IzIsnNlMEbba5hG5ifhWxcxVoLoo0g7D7pB5x0oN4JiIcCTqCD56Giy2wKx1pqRg6LSGKt/Z3R+BJGokoRvGms1uPft3EJUeLTwkvvBGoBI570N8NZXtKrAGAw+H/8ANcuQ0qSRvqNCKDhCOyiW/iLbFF+zzHcESdRsJ57aTQ7xC0lpyAF1GkIAQNQTB1A/Ok19UTJcANv7rQPEenp+XptRxAFtcxbMWO589lJ5jz/osBRSOyguKGLBWyjR12AB2b8lPvqS0V0zOQdZGYD7zQd+kVDxEgoCI0M/I6VBkWdozAMPI/eHrz+NTEKMLVN22ADuR1lvzkVHh8QQzLJg69ARz+UbdKhs5Suw+VVWIAzEHux7I5g/iH0/nTFJWuHXVS8veD7sgGSGKjT4kDflNEPBSVIl2+1Gcx4ZYyeWvJ/iKEUJaXb2t16QOny/Ot7BY37C03MaDrv9QvzpnbImoi4tiIawB90tc+CEfkTXnHbDhwt3FuJ7FwfB10YfkffRtiS73AwAgCBPr61l9oMFmwjLpK+OPNdyPdPxoBonItefW20rb7NvNwfCh8itvswPGPWhn7sqfB74IxpUjSrNiOi6KfcKxUHaG4Bgj6v+S1PVXtAmbBwTALMJ6SF1pojTgnyhcR+B+yFeB4YYi6LQuKhacsgmSNY020n4Vq3+ypNx7S3bb3VXNkIZTB6E6Hl8ayuyWCK42wQ6uAx2OvssNjRnew/d469i2aUS0FKKCz6galRsIB1q5kZDmSU08r+a52HHa5luHPyXmOKTKzKQVZSQQRqCNxVYmiSxgf067isU827KS7RBYwJCjlMDU03F9nEU4a4Hc4fEFRML3iFhop5H18jVjr27O3/zvSh6h242/dVhYa/kZW6H5c/lRdYxHmvvNWW7D4cX+5OIfOyZ1XKCdCQSTER5eRp3CuFwt8u2mHkECMzZZ2nQbc6i7VGRYPl4oxjSA0oeGX4uAEgDvBruPFtp61ocbwxtXCpOkBmI5AyPmRUXEuHrZu2GBzLeAKyACCCp19xFbHGrefGrb+81tSOmheZ8omojkAvBB9Ug+SlEPqEEa2PNZ+B4eb6OS0ZBOWDoIJBHnoaH7TnTP/0zoDvA9P8ALy06UccItW1bEqjMSq5WzCBIzeyeY5e6glcWuWI5AbeVSQTGRzhemlIJogwNPPmtzH8ECBFa8g70hU8LQToRry5fGs/iuDeyQrr4lIMgjKQdCQfPUUU8Ywfe/ogzKI1g7mFUwo5mAdKxuJXxjsV3SqyhBk8QIOhzMxHIAbVXgyXuNuOlG/dWynlx2AaDXSljI5UkQNTsD/XSmn7Q66KvLqf6/rU1q4nh1vu7728x7hyjggaxuyxsJnQ9Kt2OA289u2bjZ7tsuCmXIMsct/vb84q12uMCz+81X7K8mghrG38g02B+HX3Vd4beS3ZJJzMyyF89R8NJk9adguDG4MR3rRbsBg+UDMxXMIE7eyT8K0F4Vb7rCraUAXoYXXPjAiShA0MiBpG1M/JYDX74pMx3nVU2F91BzGCPukR76js2L4K6EeIzosERGvUVu3MIqWrxtk/YEggwQREyI29D0qvkU4QYh7zooIzeEHZspAG5k7TTdpYRfvrZF2d4NLz7iuG7u86DZTp6HUD51p9mD4x61L254MMNcR1dnW8C0tEyInYDTUVB2XPjHrRSPD4eJuyfFYWZABRnSpUqoQ7LoJ9wpSah48pODgblmj1hamqPjtzLg834WY/AKaCL2giyO7P7yQx2SwlwYuyWURmPSfZajPBgjiWInZrSQP4Yn86AcJ2gKaqzI22YRz9abiuLYhrqXExBZlkKdARO4IiCD51cmx3yOJ0Glf5XPRTMY0b7oq4fhO7wePtAQc15lHMpqgPxtsKZjboXA8PtmMzXLRHoDJPpqPjQnc4nixdNxmfvWgZtCMu2WNsuu1XFwmOvOt9c7OvhVgBCkaeH7oHpSGK8uu+d/OqTnJYBoD4Ixv8A/wDsW/8A4c/m1UrWABGMvsveNbuXAiHVSwacxH3h4hp5ULcRxvELTJcvNdRhKqzBee4BjXap8JxrEAFheYM4lzpJgATEbxzFD2SVo0I2A58in7TGTsd7Rf2nsuf0No9iM+gEZjbWI9TEVdv3AOJpPOzA9Zc/5GgleJ38qjv7kKZXSYPIzEnc70wY3EXihNy5cYHwwpLDnIyidwKEYb6AJGxH1RHKZdi+XkjTg1si7jpB3OvqXI+RFA+HcEeq/Nf9zV5+MYsMc1+4G2IIykeUZdDVS0txALjSCzFkYjViphiB6x8asQRPYXE1rXlooJZWOAA9/mjjjZh8CeQcfMKKf3ITiBcgAPbVZ6uc2nmctr+poJucXv3AA9xyp1hjpI93I1X4jjrzlM94tlPh8Xsnrtv51WGE+qsbEfXVTnLZd0UQ4jG3g2Lsqlq2gzlzleSCSFM5ozNI+NbfD8ALGIt20QQbTNcuRJLSABm+6N9B1oKxWIxV5JuNce0okmJSQQJJA199RXOLYghf7Rc8GqAciBA9dNNZonYj3NrQeO/humGUwG9fL6Io4fhrobHIyMbdzOfDBuS7uFyrz0k6kbCoRh2xD4fDNbuWrNpQPGArvlXeBoPZ5dazeE8YOS6TiDbxNxk+0uSVKCPCIBVW35c6t3eOM1sWzeF26rh86iMigHTNAlj5CozHIHnQX8/CrUnGwtvl8vot2zYbuMXbW2FUMyW1VYkARJ/ESZMnrWfxezm4Yyj/ALn5XNR8orO/Tbklu+uywgtmG3IRsOdQJizpb/SLmUCMmbSByo2Yrwbsbg/RC7IYeR2I5Lv/ABQHhwnTI35JWF2U9setP4mmIvDK98ugMqrEwOQ+WlSdn8KbdxQYmZ0qfg6uDgJTQu4skOpF1KlSqnFstyfcKUVD2k/YG9X/AMIqWoe0f7A/q/8AhFDEfXCfJ7o/P7Ly1jXAxp5FR1trkFewV+67qiSzMYUDWTRvw3EWzaF3FFFNg9yCPHlualWXdMwBLeGZMTtFAXD8Y1m4txYlZ0IkEEEEEdCCR76scR4q1xUQKtu0k5baTEndiSSWY9SaJpA1TOsogu9njiES8t4TcMC27MzKWGcLJ6W4cnprU2E4A5ZEV0INoXA/iC5WORNxPiI001rDwfaW6i2ky22FvOJYMSy3ZDKTPukQdBrWvY7QXwqwqKpjJCEBQFKIFM6hZJEz4hNF6m5TetyUnE+HvYIVmtsWzQEJMAHLJkCJMgfwnpVrgKsMOyS1lr1xVS7GjLIHdyDmWW0LAVnYniDXSMwUQFWFBE5RlWZJmBOm2p0k1q3FxFhO8K4fNaVQpIzXrasfDInKNW0mSJpNqyRsk66op9y1cvOc6oHuXe5SGMIljS64H3lERJO5+FfiFprri6pAt5Atldc2XObdsR+K44Y/Gdqq2eOXAFgWzCMkspJYXCS2Y5p3JOkTzmrWHx1+61sC4La2VLswWFC2/FmcD2tgANIzaClbSmpwXcNwJ+8FvvUBIYqYb2w2TJqNiwbxAEQrHlWXi7LO5RCrsGKgqDDHUaabT5a1ewGNv3cRNtVLMjaNnKgEQzMxcsIDEDxQJgb68GEvWr9oIVa48NbKRlIEroCAAoAI2iB0oSARoEQJ5lauMvuQ7WNO7tpY7hhBtm8cmZcrFHZjOp1FZdngeZxa7+3mIcHKGOW4rBAh8ixgH91jFVMRxG8lpWVbVq0Lsr3QAD3U8UmWJYLp+7t5VWtcfdbneKtoHxSoBy5nBBb2sxaGYAzpJiJMm5zeaEA8lNd7OXFXOro/ihQA3ji4tqVJECXaADvBI0rcw/BjmK5l2JZoYAQxtxqJMuCBG/Khs9pLw7sDJNoyhj2YMgBQckCSJyzEia3cFxW7Ct4ASwuEQxlgDlDFnJKiZAnQxERQHq+aIcfJNx32ZZZDZCVJGokaH4GR7qHMRispYxM8z/XWtPiF+TBOp5AQsdAOQ3/zmsDFNMif9qjFXojJKsHjB6CtLgOJNy6pPLShru/Ot7sqPGPX6VFOBwFWsNxMwRoaVKlWZGV0U24UoFQdoR/YX9X/AMAqyKr9of2F/V/8AoYvbCfI7srywGuEVynEaVuLkE2lSroFJJaHZ7AC/iLdtpysTmgwQqgsxmDsAaMMTgkv+OLlubLvZQERbt2PDbGXLqXYzlkbnUmKB8Hfa2xZGZGGzKSCJ0Oo8qlbH3Shtm45QnMVLEqWJmSOZnX1o2uAFUhI1W32Rc/pOZ/ELKXLuUQcxtiQBG+uunSt7C/bWst03DdvJ3ptCQ32bXHzb+HO7WwJ5KBtqALD32tsHRirKZDKYI99S/rC5mZ+8fO4IZsxzEHcEzJG2nlSa4AUkQSbRrheD2ZUZGdWbIGV9MqIHu38wnwiYUcz61Q4w3c4aEtsvftnfMdVsq2WyrH8TN4o8qG8LxK5bXLbuXEBMwrMomImAd40mor2KdlVWd2VZygsSBO8A7UuJtaBKjeqLOAXGXCqUTO1/EraYKJPdW4dlPrJ30g1qi13lq41m4bl5UXDK50DHOO/dCTJ/wCrAO2oia8/s424isiXHVH9pQxAb1A3rW4X2laylpBbU92xOYkyVLrcKRyllXxfuj3k142KYtKJ+KYHuyWtklbNsWcNGUzcuhg7tIIEfaMzQNAI2rLHZ7Dl3tDvJw8m85ZVRwqAwC2iEuYG8KpJNYGM4u7loLKhCr3YY5cqDKoOvjIHM7kk0yxjL9y4sXrmZQQGzsSq7EAzoNhFCXt8Eg0rnFMMtu+VtyUJBWTMqRvsJEzBjUQeday3G3kj/L3VFawwBLGWY7sxkk8zNSsw086rudZ0VhrK3TrziCTqI50MXXknpWrxG3pPTesYUbULxRUi1u9l/bH8X0rBSt7st7Y/i+lRz92VPhd81GtKlSrKi5rpJtwpRUPH/wBhf1f/AACphUXHv2G56t/gFDF7YRZHdleU1Im1R1Ilbq49dtWSxga1w24OtWcHhWeY0jnVjC4bLcHeg5DoWgkCdm9AYJ5xNNaelJwXha3kvFmylYy7QWKXGAM8vBHLcDmKs2Oz4710uXB9mFnLzzo1wCW28K9DqQKgOFsi5Odgne2wrSARbbMWecuhSE+flFbEJbNsPnY3CRKsQSJN0GTEkgLZ/wDP4OmKvJwGLwtPcB8NxiUkwFQspmDMmBABMyN60P8AlVMpJcqdTBKmEC23AiBmeGcbgSPLWvhrWGFu2G8LMLWYgtIJuOLpM+EAW8h23iOdVybGstBDgDbVDkkyBowljG2n7viSZJ+z2WZvWwwDkjXTuoza+cgjqCDUDcMVLJuu86oAiET9oneBiSDplzDb2lYcpqwtjDtGa4Y+0nbTKfs4MfeEb1Vwtu21q6rOAwKG3mZgokkXDA0JyheXKknWk3AbUkZ2EMUJLJAYWwSSco8IuXLSz0zH0rcU4Qlq3mBZmkCJEDwWSWiNs7uoEzoN4NVreGw0jNcYA21MiDFw5MwIC+yCzHr4D5TALNnLOZgchIGh8edwEOmxUJqObdNkktO/wO33hRLohWKMW18SlQeQgeLTeYPQmrPZ/g6k3SXlkfu1EqAwGjvzkCUOh1Gb1GNZWz3ADD7VnYEyRkQdyVaNj/64iOc8hM9i1h1cDvHy57gJBGqKs2jGXdiYP8J2mmOycbrcv4RRbZhcBiDliDDBSOf70Rv4W00rNO/oKqgWBMXCfaO8Se9ga5dPs/Ftqem1cxeKRQhR8xZFzg/deAWXYaSTB1+WsZYVKHhR4okW28yfpWWDVu/eJRQdv6NRWABmJ10MevKjbso3GymWlJmATA18q3Oy/tj+L6VBwoZFLEjX41f4LdVrwKiNfn1qKc+oVYw++ai6lSpVmRbFdHNuFMBTOK2S+DZVElmYD3qKmyaTU+GxVxBCmATOwOvvFA0OaQaRvc17S215sOy+I/Cvx/lTrfZi/IlRHPU/SvTP1ne/F8l+lcPEr34/kv0q32qTw8lm+jYfHz/CCv1bdAhUj5VXucJxB5D40efrK9+P5L9K5+sr34vkv0pu0yeHkl6PhPPz/C85u9n8Qfuj4n6U0dm8R+EfE/SvR/1rd/H8l+lc/Wt38fyX6U3bXovRUf6fwvOD2axB3A+J+lIdmMR+EfE/SvSP1pd/Gfgv0ro4pe/H8l+lP2x6XoqP9P4Xm47MYjoPifpXG7MYjoPifpXpX6zu/jPwX6Uv1nd/Gfgv0pdsel6Kj/T+F5r/AMsYj8K/E/Sl/wArYj8I+J+lekHil78Z+C/SufrS9+M/AfSl2x6XoqP9P4Xm47MYjoPifpU3/LN78I09fpXoX60vfjPwX6Uv1pd/GfgPpTHMenHRcf6fwvNm7KYjoPifpXB2UxHRfifpXpP60u/jPwH0pfrS7+M/AfSl216XoqP9P4XnqdmL+WCB5b/Soh2WxHQfE/SvSf1je/Gfl9KX6xvfjPy+lP2qTw8kPo6Hx8/wvOx2ZxBEHb3/AEq9wvhFyy6lxoTvymjX9Y3vxn5fSm3cZdYFWYkHcGIpnZD3CiPJHHgxMcHA+f4VGlUhWu1FGKCtzEEik+aSmlSqCzancBSU00mlSpgSnoJs1ya7SprKcAJUqVKnSTjXaVKnSXaVKlRJJrU2lSoSkEqVKlSKSVKlSpkinId/SkDv6UqVSgmlE4Cz8k3NSzGlSqMEqXhHglNKlSqeLZVpxR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667000" y="838200"/>
            <a:ext cx="3276600" cy="523220"/>
          </a:xfrm>
          <a:prstGeom prst="rect">
            <a:avLst/>
          </a:prstGeom>
          <a:noFill/>
        </p:spPr>
        <p:txBody>
          <a:bodyPr wrap="square" rtlCol="0">
            <a:spAutoFit/>
          </a:bodyPr>
          <a:lstStyle/>
          <a:p>
            <a:pPr algn="ctr"/>
            <a:r>
              <a:rPr lang="en-US" sz="2800" dirty="0" smtClean="0"/>
              <a:t>1 copy each</a:t>
            </a:r>
            <a:endParaRPr lang="en-US" sz="2800" dirty="0"/>
          </a:p>
        </p:txBody>
      </p:sp>
      <p:pic>
        <p:nvPicPr>
          <p:cNvPr id="4098" name="Picture 2" descr="http://resource.scholastic.com.au/ProductImages/8299975_Z.jpg"/>
          <p:cNvPicPr>
            <a:picLocks noChangeAspect="1" noChangeArrowheads="1"/>
          </p:cNvPicPr>
          <p:nvPr/>
        </p:nvPicPr>
        <p:blipFill>
          <a:blip r:embed="rId3" cstate="print"/>
          <a:srcRect/>
          <a:stretch>
            <a:fillRect/>
          </a:stretch>
        </p:blipFill>
        <p:spPr bwMode="auto">
          <a:xfrm>
            <a:off x="1981200" y="1371600"/>
            <a:ext cx="4762500" cy="4867276"/>
          </a:xfrm>
          <a:prstGeom prst="rect">
            <a:avLst/>
          </a:prstGeom>
          <a:noFill/>
        </p:spPr>
      </p:pic>
      <p:pic>
        <p:nvPicPr>
          <p:cNvPr id="8" name="~PP1808.WAV">
            <a:hlinkClick r:id="" action="ppaction://media"/>
          </p:cNvPr>
          <p:cNvPicPr>
            <a:picLocks noRot="1" noChangeAspect="1"/>
          </p:cNvPicPr>
          <p:nvPr>
            <a:wavAudioFile r:embed="rId1" name="~PP1808.WAV"/>
          </p:nvPr>
        </p:nvPicPr>
        <p:blipFill>
          <a:blip r:embed="rId4" cstate="print"/>
          <a:stretch>
            <a:fillRect/>
          </a:stretch>
        </p:blipFill>
        <p:spPr>
          <a:xfrm>
            <a:off x="8696325" y="6410325"/>
            <a:ext cx="304800" cy="304800"/>
          </a:xfrm>
          <a:prstGeom prst="rect">
            <a:avLst/>
          </a:prstGeom>
        </p:spPr>
      </p:pic>
    </p:spTree>
  </p:cSld>
  <p:clrMapOvr>
    <a:masterClrMapping/>
  </p:clrMapOvr>
  <p:transition advTm="30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867400" y="1143000"/>
            <a:ext cx="2590800" cy="954107"/>
          </a:xfrm>
          <a:prstGeom prst="rect">
            <a:avLst/>
          </a:prstGeom>
          <a:noFill/>
        </p:spPr>
        <p:txBody>
          <a:bodyPr wrap="square" rtlCol="0">
            <a:spAutoFit/>
          </a:bodyPr>
          <a:lstStyle/>
          <a:p>
            <a:r>
              <a:rPr lang="en-US" sz="2800" b="1" dirty="0" smtClean="0"/>
              <a:t>Poem</a:t>
            </a:r>
          </a:p>
          <a:p>
            <a:r>
              <a:rPr lang="en-US" sz="1400" b="1" dirty="0" smtClean="0"/>
              <a:t>(READ ALOUD)</a:t>
            </a:r>
          </a:p>
          <a:p>
            <a:r>
              <a:rPr lang="en-US" sz="1400" dirty="0" smtClean="0">
                <a:hlinkClick r:id="rId4"/>
              </a:rPr>
              <a:t>“The Tale of Custard the Dragon”</a:t>
            </a:r>
            <a:endParaRPr lang="en-US" sz="1400" dirty="0" smtClean="0"/>
          </a:p>
        </p:txBody>
      </p:sp>
      <p:sp>
        <p:nvSpPr>
          <p:cNvPr id="49" name="TextBox 48"/>
          <p:cNvSpPr txBox="1"/>
          <p:nvPr/>
        </p:nvSpPr>
        <p:spPr>
          <a:xfrm>
            <a:off x="6477000" y="3581400"/>
            <a:ext cx="838200" cy="523220"/>
          </a:xfrm>
          <a:prstGeom prst="rect">
            <a:avLst/>
          </a:prstGeom>
          <a:noFill/>
        </p:spPr>
        <p:txBody>
          <a:bodyPr wrap="square" rtlCol="0">
            <a:spAutoFit/>
          </a:bodyPr>
          <a:lstStyle/>
          <a:p>
            <a:pPr algn="ctr"/>
            <a:r>
              <a:rPr lang="en-US" sz="2800" b="1" dirty="0" smtClean="0"/>
              <a:t>Art</a:t>
            </a:r>
            <a:endParaRPr lang="en-US" sz="2800" b="1" dirty="0"/>
          </a:p>
        </p:txBody>
      </p:sp>
      <p:sp>
        <p:nvSpPr>
          <p:cNvPr id="45" name="TextBox 44"/>
          <p:cNvSpPr txBox="1"/>
          <p:nvPr/>
        </p:nvSpPr>
        <p:spPr>
          <a:xfrm>
            <a:off x="6096000" y="0"/>
            <a:ext cx="2743200" cy="1384995"/>
          </a:xfrm>
          <a:prstGeom prst="rect">
            <a:avLst/>
          </a:prstGeom>
          <a:noFill/>
        </p:spPr>
        <p:txBody>
          <a:bodyPr wrap="square" rtlCol="0">
            <a:spAutoFit/>
          </a:bodyPr>
          <a:lstStyle/>
          <a:p>
            <a:pPr algn="r"/>
            <a:r>
              <a:rPr lang="en-US" sz="2800" b="1" dirty="0" smtClean="0"/>
              <a:t>3</a:t>
            </a:r>
            <a:r>
              <a:rPr lang="en-US" sz="2800" b="1" baseline="30000" dirty="0" smtClean="0"/>
              <a:t>rd</a:t>
            </a:r>
            <a:r>
              <a:rPr lang="en-US" sz="2800" b="1" dirty="0" smtClean="0"/>
              <a:t> Grade </a:t>
            </a:r>
          </a:p>
          <a:p>
            <a:pPr algn="r"/>
            <a:r>
              <a:rPr lang="en-US" sz="2800" b="1" dirty="0" smtClean="0"/>
              <a:t>Print Resources </a:t>
            </a:r>
          </a:p>
          <a:p>
            <a:pPr algn="r"/>
            <a:r>
              <a:rPr lang="en-US" sz="2800" b="1" dirty="0" smtClean="0"/>
              <a:t>Unit 6</a:t>
            </a:r>
            <a:endParaRPr lang="en-US" sz="2800" b="1" dirty="0"/>
          </a:p>
        </p:txBody>
      </p:sp>
      <p:grpSp>
        <p:nvGrpSpPr>
          <p:cNvPr id="2" name="Group 29"/>
          <p:cNvGrpSpPr/>
          <p:nvPr/>
        </p:nvGrpSpPr>
        <p:grpSpPr>
          <a:xfrm>
            <a:off x="228600" y="457200"/>
            <a:ext cx="5334000" cy="3886200"/>
            <a:chOff x="1081177" y="533400"/>
            <a:chExt cx="2652623" cy="1767485"/>
          </a:xfrm>
        </p:grpSpPr>
        <p:sp>
          <p:nvSpPr>
            <p:cNvPr id="25" name="Rounded Rectangle 24"/>
            <p:cNvSpPr/>
            <p:nvPr/>
          </p:nvSpPr>
          <p:spPr>
            <a:xfrm>
              <a:off x="1081177" y="533400"/>
              <a:ext cx="2652623" cy="176748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47056" y="574504"/>
              <a:ext cx="1295400" cy="238772"/>
            </a:xfrm>
            <a:prstGeom prst="rect">
              <a:avLst/>
            </a:prstGeom>
            <a:noFill/>
          </p:spPr>
          <p:txBody>
            <a:bodyPr wrap="square" rtlCol="0">
              <a:spAutoFit/>
            </a:bodyPr>
            <a:lstStyle/>
            <a:p>
              <a:pPr algn="ctr"/>
              <a:r>
                <a:rPr lang="en-US" b="1" dirty="0" smtClean="0"/>
                <a:t>Stories</a:t>
              </a:r>
              <a:endParaRPr lang="en-US" b="1" dirty="0"/>
            </a:p>
          </p:txBody>
        </p:sp>
      </p:grpSp>
      <p:grpSp>
        <p:nvGrpSpPr>
          <p:cNvPr id="3" name="Group 30"/>
          <p:cNvGrpSpPr/>
          <p:nvPr/>
        </p:nvGrpSpPr>
        <p:grpSpPr>
          <a:xfrm>
            <a:off x="2819400" y="228600"/>
            <a:ext cx="1519311" cy="457200"/>
            <a:chOff x="1371600" y="355060"/>
            <a:chExt cx="1371600" cy="379379"/>
          </a:xfrm>
        </p:grpSpPr>
        <p:sp>
          <p:nvSpPr>
            <p:cNvPr id="22" name="Rounded Rectangle 21"/>
            <p:cNvSpPr/>
            <p:nvPr/>
          </p:nvSpPr>
          <p:spPr>
            <a:xfrm>
              <a:off x="1371600" y="355060"/>
              <a:ext cx="1371600" cy="379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371600" y="364742"/>
              <a:ext cx="1371600" cy="306467"/>
            </a:xfrm>
            <a:prstGeom prst="rect">
              <a:avLst/>
            </a:prstGeom>
            <a:noFill/>
          </p:spPr>
          <p:txBody>
            <a:bodyPr wrap="square" rtlCol="0">
              <a:spAutoFit/>
            </a:bodyPr>
            <a:lstStyle/>
            <a:p>
              <a:pPr algn="ctr"/>
              <a:r>
                <a:rPr lang="en-US" b="1" dirty="0" smtClean="0"/>
                <a:t>Literature</a:t>
              </a:r>
              <a:endParaRPr lang="en-US" b="1" dirty="0"/>
            </a:p>
          </p:txBody>
        </p:sp>
      </p:grpSp>
      <p:cxnSp>
        <p:nvCxnSpPr>
          <p:cNvPr id="48" name="Straight Connector 47"/>
          <p:cNvCxnSpPr/>
          <p:nvPr/>
        </p:nvCxnSpPr>
        <p:spPr>
          <a:xfrm>
            <a:off x="381000" y="2438400"/>
            <a:ext cx="4953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04800" y="2133600"/>
            <a:ext cx="1981200" cy="307777"/>
          </a:xfrm>
          <a:prstGeom prst="rect">
            <a:avLst/>
          </a:prstGeom>
          <a:noFill/>
        </p:spPr>
        <p:txBody>
          <a:bodyPr wrap="square" rtlCol="0">
            <a:spAutoFit/>
          </a:bodyPr>
          <a:lstStyle/>
          <a:p>
            <a:pPr algn="ctr"/>
            <a:r>
              <a:rPr lang="en-US" sz="1400" i="1" dirty="0" smtClean="0"/>
              <a:t>26 copies</a:t>
            </a:r>
            <a:endParaRPr lang="en-US" sz="1400" i="1" dirty="0"/>
          </a:p>
        </p:txBody>
      </p:sp>
      <p:sp>
        <p:nvSpPr>
          <p:cNvPr id="28" name="TextBox 27"/>
          <p:cNvSpPr txBox="1"/>
          <p:nvPr/>
        </p:nvSpPr>
        <p:spPr>
          <a:xfrm>
            <a:off x="2133600" y="2438400"/>
            <a:ext cx="1655947" cy="307777"/>
          </a:xfrm>
          <a:prstGeom prst="rect">
            <a:avLst/>
          </a:prstGeom>
          <a:noFill/>
        </p:spPr>
        <p:txBody>
          <a:bodyPr wrap="square" rtlCol="0">
            <a:spAutoFit/>
          </a:bodyPr>
          <a:lstStyle/>
          <a:p>
            <a:pPr algn="ctr"/>
            <a:r>
              <a:rPr lang="en-US" sz="1400" b="1" dirty="0" smtClean="0"/>
              <a:t>Read Aloud</a:t>
            </a:r>
            <a:endParaRPr lang="en-US" sz="1400" b="1" dirty="0"/>
          </a:p>
        </p:txBody>
      </p:sp>
      <p:pic>
        <p:nvPicPr>
          <p:cNvPr id="15" name="Picture 14" descr="cover_image"/>
          <p:cNvPicPr/>
          <p:nvPr/>
        </p:nvPicPr>
        <p:blipFill>
          <a:blip r:embed="rId5" cstate="print"/>
          <a:srcRect/>
          <a:stretch>
            <a:fillRect/>
          </a:stretch>
        </p:blipFill>
        <p:spPr bwMode="auto">
          <a:xfrm>
            <a:off x="685800" y="685800"/>
            <a:ext cx="904875" cy="1333500"/>
          </a:xfrm>
          <a:prstGeom prst="rect">
            <a:avLst/>
          </a:prstGeom>
          <a:noFill/>
          <a:ln w="9525">
            <a:solidFill>
              <a:schemeClr val="tx1"/>
            </a:solidFill>
            <a:miter lim="800000"/>
            <a:headEnd/>
            <a:tailEnd/>
          </a:ln>
        </p:spPr>
      </p:pic>
      <p:pic>
        <p:nvPicPr>
          <p:cNvPr id="16" name="il_fi" descr="http://groveland.spps.org/uploads/19873539_1.jpg"/>
          <p:cNvPicPr/>
          <p:nvPr/>
        </p:nvPicPr>
        <p:blipFill>
          <a:blip r:embed="rId6" cstate="print"/>
          <a:srcRect/>
          <a:stretch>
            <a:fillRect/>
          </a:stretch>
        </p:blipFill>
        <p:spPr bwMode="auto">
          <a:xfrm>
            <a:off x="1752600" y="990600"/>
            <a:ext cx="875212" cy="1228725"/>
          </a:xfrm>
          <a:prstGeom prst="rect">
            <a:avLst/>
          </a:prstGeom>
          <a:noFill/>
          <a:ln w="9525">
            <a:solidFill>
              <a:schemeClr val="tx1"/>
            </a:solidFill>
            <a:miter lim="800000"/>
            <a:headEnd/>
            <a:tailEnd/>
          </a:ln>
        </p:spPr>
      </p:pic>
      <p:sp>
        <p:nvSpPr>
          <p:cNvPr id="17" name="TextBox 16"/>
          <p:cNvSpPr txBox="1"/>
          <p:nvPr/>
        </p:nvSpPr>
        <p:spPr>
          <a:xfrm>
            <a:off x="2819400" y="990600"/>
            <a:ext cx="2971800" cy="954107"/>
          </a:xfrm>
          <a:prstGeom prst="rect">
            <a:avLst/>
          </a:prstGeom>
          <a:noFill/>
        </p:spPr>
        <p:txBody>
          <a:bodyPr wrap="square" rtlCol="0">
            <a:spAutoFit/>
          </a:bodyPr>
          <a:lstStyle/>
          <a:p>
            <a:r>
              <a:rPr lang="en-US" sz="1400" dirty="0" smtClean="0">
                <a:hlinkClick r:id="rId7"/>
              </a:rPr>
              <a:t>“Adventures of Isabel”</a:t>
            </a:r>
            <a:endParaRPr lang="en-US" sz="1400" dirty="0" smtClean="0"/>
          </a:p>
          <a:p>
            <a:r>
              <a:rPr lang="en-US" sz="1400" dirty="0" smtClean="0">
                <a:hlinkClick r:id="rId8"/>
              </a:rPr>
              <a:t>“A Dragon’s Lament”</a:t>
            </a:r>
            <a:endParaRPr lang="en-US" sz="1400" dirty="0" smtClean="0"/>
          </a:p>
          <a:p>
            <a:r>
              <a:rPr lang="en-US" sz="1400" dirty="0" smtClean="0">
                <a:hlinkClick r:id="rId9"/>
              </a:rPr>
              <a:t>“The Dragons are Singing Tonight”</a:t>
            </a:r>
            <a:endParaRPr lang="en-US" sz="1400" dirty="0" smtClean="0"/>
          </a:p>
          <a:p>
            <a:r>
              <a:rPr lang="en-US" sz="1400" dirty="0" smtClean="0">
                <a:hlinkClick r:id="rId10"/>
              </a:rPr>
              <a:t>“Life Doesn’t Frighten Me At All”</a:t>
            </a:r>
            <a:endParaRPr lang="en-US" sz="1400" dirty="0"/>
          </a:p>
        </p:txBody>
      </p:sp>
      <p:pic>
        <p:nvPicPr>
          <p:cNvPr id="18" name="Picture 17" descr="cover_image"/>
          <p:cNvPicPr/>
          <p:nvPr/>
        </p:nvPicPr>
        <p:blipFill>
          <a:blip r:embed="rId11" cstate="print"/>
          <a:srcRect/>
          <a:stretch>
            <a:fillRect/>
          </a:stretch>
        </p:blipFill>
        <p:spPr bwMode="auto">
          <a:xfrm>
            <a:off x="381000" y="2590800"/>
            <a:ext cx="885825" cy="1152525"/>
          </a:xfrm>
          <a:prstGeom prst="rect">
            <a:avLst/>
          </a:prstGeom>
          <a:noFill/>
          <a:ln w="9525">
            <a:solidFill>
              <a:schemeClr val="tx1"/>
            </a:solidFill>
            <a:miter lim="800000"/>
            <a:headEnd/>
            <a:tailEnd/>
          </a:ln>
        </p:spPr>
      </p:pic>
      <p:pic>
        <p:nvPicPr>
          <p:cNvPr id="19" name="Picture 18" descr="cover_image"/>
          <p:cNvPicPr/>
          <p:nvPr/>
        </p:nvPicPr>
        <p:blipFill>
          <a:blip r:embed="rId12" cstate="print"/>
          <a:srcRect/>
          <a:stretch>
            <a:fillRect/>
          </a:stretch>
        </p:blipFill>
        <p:spPr bwMode="auto">
          <a:xfrm>
            <a:off x="2819400" y="2743200"/>
            <a:ext cx="1219200" cy="1066800"/>
          </a:xfrm>
          <a:prstGeom prst="rect">
            <a:avLst/>
          </a:prstGeom>
          <a:noFill/>
          <a:ln w="9525">
            <a:solidFill>
              <a:schemeClr val="tx1"/>
            </a:solidFill>
            <a:miter lim="800000"/>
            <a:headEnd/>
            <a:tailEnd/>
          </a:ln>
        </p:spPr>
      </p:pic>
      <p:pic>
        <p:nvPicPr>
          <p:cNvPr id="4098" name="Picture 2" descr="http://www.usborne.com/images/covers/eng/max_covers/greek-myths-young-children.jpg"/>
          <p:cNvPicPr>
            <a:picLocks noChangeAspect="1" noChangeArrowheads="1"/>
          </p:cNvPicPr>
          <p:nvPr/>
        </p:nvPicPr>
        <p:blipFill>
          <a:blip r:embed="rId13" cstate="print"/>
          <a:srcRect/>
          <a:stretch>
            <a:fillRect/>
          </a:stretch>
        </p:blipFill>
        <p:spPr bwMode="auto">
          <a:xfrm>
            <a:off x="4267200" y="2590800"/>
            <a:ext cx="1073805" cy="1362075"/>
          </a:xfrm>
          <a:prstGeom prst="rect">
            <a:avLst/>
          </a:prstGeom>
          <a:noFill/>
        </p:spPr>
      </p:pic>
      <p:sp>
        <p:nvSpPr>
          <p:cNvPr id="21" name="Rounded Rectangle 20"/>
          <p:cNvSpPr/>
          <p:nvPr/>
        </p:nvSpPr>
        <p:spPr>
          <a:xfrm>
            <a:off x="304800" y="4114800"/>
            <a:ext cx="6477000" cy="2514600"/>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5"/>
          <p:cNvGrpSpPr/>
          <p:nvPr/>
        </p:nvGrpSpPr>
        <p:grpSpPr>
          <a:xfrm>
            <a:off x="762000" y="3962400"/>
            <a:ext cx="2895600" cy="381000"/>
            <a:chOff x="304800" y="3505200"/>
            <a:chExt cx="2590800" cy="381000"/>
          </a:xfrm>
          <a:solidFill>
            <a:schemeClr val="accent6">
              <a:lumMod val="75000"/>
            </a:schemeClr>
          </a:solidFill>
        </p:grpSpPr>
        <p:sp>
          <p:nvSpPr>
            <p:cNvPr id="31" name="Rounded Rectangle 30"/>
            <p:cNvSpPr/>
            <p:nvPr/>
          </p:nvSpPr>
          <p:spPr>
            <a:xfrm>
              <a:off x="304800" y="3505200"/>
              <a:ext cx="2590800" cy="381000"/>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33400" y="3505200"/>
              <a:ext cx="2286000" cy="369332"/>
            </a:xfrm>
            <a:prstGeom prst="rect">
              <a:avLst/>
            </a:prstGeom>
            <a:noFill/>
          </p:spPr>
          <p:txBody>
            <a:bodyPr wrap="square" rtlCol="0">
              <a:spAutoFit/>
            </a:bodyPr>
            <a:lstStyle/>
            <a:p>
              <a:pPr algn="ctr"/>
              <a:r>
                <a:rPr lang="en-US" b="1" dirty="0" smtClean="0"/>
                <a:t>Informational Text</a:t>
              </a:r>
              <a:endParaRPr lang="en-US" b="1" dirty="0"/>
            </a:p>
          </p:txBody>
        </p:sp>
      </p:grpSp>
      <p:pic>
        <p:nvPicPr>
          <p:cNvPr id="33" name="Picture 32" descr="cover_image"/>
          <p:cNvPicPr/>
          <p:nvPr/>
        </p:nvPicPr>
        <p:blipFill>
          <a:blip r:embed="rId14" cstate="print"/>
          <a:srcRect/>
          <a:stretch>
            <a:fillRect/>
          </a:stretch>
        </p:blipFill>
        <p:spPr bwMode="auto">
          <a:xfrm>
            <a:off x="609600" y="4495800"/>
            <a:ext cx="1219200" cy="914400"/>
          </a:xfrm>
          <a:prstGeom prst="rect">
            <a:avLst/>
          </a:prstGeom>
          <a:noFill/>
          <a:ln w="9525">
            <a:solidFill>
              <a:schemeClr val="tx1"/>
            </a:solidFill>
            <a:miter lim="800000"/>
            <a:headEnd/>
            <a:tailEnd/>
          </a:ln>
        </p:spPr>
      </p:pic>
      <p:pic>
        <p:nvPicPr>
          <p:cNvPr id="34" name="Picture 33" descr="cover_image"/>
          <p:cNvPicPr/>
          <p:nvPr/>
        </p:nvPicPr>
        <p:blipFill>
          <a:blip r:embed="rId15" cstate="print"/>
          <a:srcRect/>
          <a:stretch>
            <a:fillRect/>
          </a:stretch>
        </p:blipFill>
        <p:spPr bwMode="auto">
          <a:xfrm>
            <a:off x="1981200" y="4800600"/>
            <a:ext cx="1078230" cy="1333500"/>
          </a:xfrm>
          <a:prstGeom prst="rect">
            <a:avLst/>
          </a:prstGeom>
          <a:noFill/>
          <a:ln w="9525">
            <a:solidFill>
              <a:schemeClr val="tx1"/>
            </a:solidFill>
            <a:miter lim="800000"/>
            <a:headEnd/>
            <a:tailEnd/>
          </a:ln>
        </p:spPr>
      </p:pic>
      <p:pic>
        <p:nvPicPr>
          <p:cNvPr id="35" name="Picture 34" descr="cover_image"/>
          <p:cNvPicPr/>
          <p:nvPr/>
        </p:nvPicPr>
        <p:blipFill>
          <a:blip r:embed="rId16" cstate="print"/>
          <a:srcRect/>
          <a:stretch>
            <a:fillRect/>
          </a:stretch>
        </p:blipFill>
        <p:spPr bwMode="auto">
          <a:xfrm>
            <a:off x="3200400" y="4800600"/>
            <a:ext cx="1078230" cy="1333500"/>
          </a:xfrm>
          <a:prstGeom prst="rect">
            <a:avLst/>
          </a:prstGeom>
          <a:noFill/>
          <a:ln w="9525">
            <a:solidFill>
              <a:schemeClr val="tx1"/>
            </a:solidFill>
            <a:miter lim="800000"/>
            <a:headEnd/>
            <a:tailEnd/>
          </a:ln>
        </p:spPr>
      </p:pic>
      <p:pic>
        <p:nvPicPr>
          <p:cNvPr id="36" name="Picture 35" descr="cover_image"/>
          <p:cNvPicPr/>
          <p:nvPr/>
        </p:nvPicPr>
        <p:blipFill>
          <a:blip r:embed="rId17" cstate="print"/>
          <a:srcRect/>
          <a:stretch>
            <a:fillRect/>
          </a:stretch>
        </p:blipFill>
        <p:spPr bwMode="auto">
          <a:xfrm>
            <a:off x="838200" y="5524500"/>
            <a:ext cx="762000" cy="1028700"/>
          </a:xfrm>
          <a:prstGeom prst="rect">
            <a:avLst/>
          </a:prstGeom>
          <a:noFill/>
          <a:ln w="9525">
            <a:noFill/>
            <a:miter lim="800000"/>
            <a:headEnd/>
            <a:tailEnd/>
          </a:ln>
        </p:spPr>
      </p:pic>
      <p:cxnSp>
        <p:nvCxnSpPr>
          <p:cNvPr id="37" name="Straight Connector 36"/>
          <p:cNvCxnSpPr/>
          <p:nvPr/>
        </p:nvCxnSpPr>
        <p:spPr>
          <a:xfrm rot="5400000">
            <a:off x="3543300" y="5448300"/>
            <a:ext cx="2209800" cy="0"/>
          </a:xfrm>
          <a:prstGeom prst="line">
            <a:avLst/>
          </a:prstGeom>
          <a:ln w="38100">
            <a:solidFill>
              <a:schemeClr val="accent6">
                <a:lumMod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39" name="Picture 38" descr="cover_image"/>
          <p:cNvPicPr/>
          <p:nvPr/>
        </p:nvPicPr>
        <p:blipFill>
          <a:blip r:embed="rId18" cstate="print"/>
          <a:srcRect/>
          <a:stretch>
            <a:fillRect/>
          </a:stretch>
        </p:blipFill>
        <p:spPr bwMode="auto">
          <a:xfrm>
            <a:off x="5257800" y="4419600"/>
            <a:ext cx="838200" cy="1238250"/>
          </a:xfrm>
          <a:prstGeom prst="rect">
            <a:avLst/>
          </a:prstGeom>
          <a:noFill/>
          <a:ln w="9525">
            <a:solidFill>
              <a:schemeClr val="tx1"/>
            </a:solidFill>
            <a:miter lim="800000"/>
            <a:headEnd/>
            <a:tailEnd/>
          </a:ln>
        </p:spPr>
      </p:pic>
      <p:sp>
        <p:nvSpPr>
          <p:cNvPr id="40" name="TextBox 39"/>
          <p:cNvSpPr txBox="1"/>
          <p:nvPr/>
        </p:nvSpPr>
        <p:spPr>
          <a:xfrm>
            <a:off x="4724400" y="5791200"/>
            <a:ext cx="1981200" cy="307777"/>
          </a:xfrm>
          <a:prstGeom prst="rect">
            <a:avLst/>
          </a:prstGeom>
          <a:noFill/>
        </p:spPr>
        <p:txBody>
          <a:bodyPr wrap="square" rtlCol="0">
            <a:spAutoFit/>
          </a:bodyPr>
          <a:lstStyle/>
          <a:p>
            <a:pPr algn="ctr"/>
            <a:r>
              <a:rPr lang="en-US" sz="1400" i="1" dirty="0" smtClean="0"/>
              <a:t>13 copies</a:t>
            </a:r>
            <a:endParaRPr lang="en-US" sz="1400" i="1" dirty="0"/>
          </a:p>
        </p:txBody>
      </p:sp>
      <p:pic>
        <p:nvPicPr>
          <p:cNvPr id="41" name="Picture 2">
            <a:hlinkClick r:id="rId19"/>
          </p:cNvPr>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5715000" y="2514600"/>
            <a:ext cx="1584960" cy="1061357"/>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391400" y="2286000"/>
            <a:ext cx="1488606" cy="990600"/>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7467600" y="3200400"/>
            <a:ext cx="1373265" cy="1028700"/>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7010400" y="4572000"/>
            <a:ext cx="1870953" cy="762000"/>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7010400" y="5486400"/>
            <a:ext cx="1943100" cy="1154201"/>
          </a:xfrm>
          <a:prstGeom prst="rect">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 name="Picture 2" descr="http://resource.scholastic.com.au/ProductImages/8299975_Z.jpg"/>
          <p:cNvPicPr>
            <a:picLocks noChangeAspect="1" noChangeArrowheads="1"/>
          </p:cNvPicPr>
          <p:nvPr/>
        </p:nvPicPr>
        <p:blipFill>
          <a:blip r:embed="rId25" cstate="print"/>
          <a:srcRect/>
          <a:stretch>
            <a:fillRect/>
          </a:stretch>
        </p:blipFill>
        <p:spPr bwMode="auto">
          <a:xfrm>
            <a:off x="1524000" y="2743200"/>
            <a:ext cx="1034516" cy="1057276"/>
          </a:xfrm>
          <a:prstGeom prst="rect">
            <a:avLst/>
          </a:prstGeom>
          <a:noFill/>
          <a:ln>
            <a:solidFill>
              <a:schemeClr val="tx1"/>
            </a:solidFill>
          </a:ln>
        </p:spPr>
      </p:pic>
      <p:pic>
        <p:nvPicPr>
          <p:cNvPr id="52" name="~PP523.WAV">
            <a:hlinkClick r:id="" action="ppaction://media"/>
          </p:cNvPr>
          <p:cNvPicPr>
            <a:picLocks noRot="1" noChangeAspect="1"/>
          </p:cNvPicPr>
          <p:nvPr>
            <a:wavAudioFile r:embed="rId1" name="~PP523.WAV"/>
          </p:nvPr>
        </p:nvPicPr>
        <p:blipFill>
          <a:blip r:embed="rId26" cstate="print"/>
          <a:stretch>
            <a:fillRect/>
          </a:stretch>
        </p:blipFill>
        <p:spPr>
          <a:xfrm>
            <a:off x="8696325" y="6410325"/>
            <a:ext cx="304800" cy="304800"/>
          </a:xfrm>
          <a:prstGeom prst="rect">
            <a:avLst/>
          </a:prstGeom>
        </p:spPr>
      </p:pic>
    </p:spTree>
  </p:cSld>
  <p:clrMapOvr>
    <a:masterClrMapping/>
  </p:clrMapOvr>
  <p:transition advTm="230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239000" y="2057400"/>
            <a:ext cx="1577975" cy="152400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8" name="Picture 1"/>
          <p:cNvPicPr>
            <a:picLocks noChangeAspect="1" noChangeArrowheads="1"/>
          </p:cNvPicPr>
          <p:nvPr/>
        </p:nvPicPr>
        <p:blipFill>
          <a:blip r:embed="rId4" cstate="print"/>
          <a:srcRect/>
          <a:stretch>
            <a:fillRect/>
          </a:stretch>
        </p:blipFill>
        <p:spPr bwMode="auto">
          <a:xfrm>
            <a:off x="7467600" y="228600"/>
            <a:ext cx="1676400" cy="1284589"/>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xmlns="" val="1078312286"/>
              </p:ext>
            </p:extLst>
          </p:nvPr>
        </p:nvGraphicFramePr>
        <p:xfrm>
          <a:off x="152400" y="1142998"/>
          <a:ext cx="6477001" cy="5105401"/>
        </p:xfrm>
        <a:graphic>
          <a:graphicData uri="http://schemas.openxmlformats.org/drawingml/2006/table">
            <a:tbl>
              <a:tblPr firstRow="1" bandRow="1">
                <a:tableStyleId>{5C22544A-7EE6-4342-B048-85BDC9FD1C3A}</a:tableStyleId>
              </a:tblPr>
              <a:tblGrid>
                <a:gridCol w="890588"/>
                <a:gridCol w="3427413"/>
                <a:gridCol w="2159000"/>
              </a:tblGrid>
              <a:tr h="626377">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4479024">
                <a:tc>
                  <a:txBody>
                    <a:bodyPr/>
                    <a:lstStyle/>
                    <a:p>
                      <a:pPr algn="ctr"/>
                      <a:r>
                        <a:rPr lang="en-US" sz="3200" dirty="0" smtClean="0"/>
                        <a:t>1</a:t>
                      </a:r>
                      <a:endParaRPr lang="en-US" sz="3200" dirty="0"/>
                    </a:p>
                  </a:txBody>
                  <a:tcPr/>
                </a:tc>
                <a:tc>
                  <a:txBody>
                    <a:bodyPr/>
                    <a:lstStyle/>
                    <a:p>
                      <a:r>
                        <a:rPr lang="en-US" sz="1200" dirty="0" smtClean="0"/>
                        <a:t>RL.3.1 Ask and answer questions to demonstrate understanding of a text, referring explicitly to the text as the basis for the answers.</a:t>
                      </a:r>
                    </a:p>
                    <a:p>
                      <a:r>
                        <a:rPr lang="en-US" sz="1200" dirty="0" smtClean="0"/>
                        <a:t>RL.3.2 Recount stories, including fables, folktales, and myths from diverse cultures; determine the central message, lesson, or moral and explain how it is conveyed through key details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RL.3.5 Refer to parts of stories, dramas, and poems when writing or speaking about a text, using terms such as chapter, scene, and stanza; describe how each successive part builds on earlier sections.</a:t>
                      </a:r>
                    </a:p>
                    <a:p>
                      <a:r>
                        <a:rPr lang="en-US" sz="1200" dirty="0" smtClean="0"/>
                        <a:t>RL.3.6 Distinguish their own point of view from that of the narrator or those of the characters.</a:t>
                      </a:r>
                    </a:p>
                    <a:p>
                      <a:endParaRPr lang="en-US" sz="1200" dirty="0" smtClean="0"/>
                    </a:p>
                  </a:txBody>
                  <a:tcPr/>
                </a:tc>
                <a:tc>
                  <a:txBody>
                    <a:bodyPr/>
                    <a:lstStyle/>
                    <a:p>
                      <a:endParaRPr lang="en-US" sz="1200" dirty="0" smtClean="0"/>
                    </a:p>
                    <a:p>
                      <a:r>
                        <a:rPr lang="en-US" sz="1200" dirty="0" smtClean="0"/>
                        <a:t>Use intro</a:t>
                      </a:r>
                      <a:r>
                        <a:rPr lang="en-US" sz="1200" baseline="0" dirty="0" smtClean="0"/>
                        <a:t> Power Point available on the Teacher Created Resources for Unit 6.</a:t>
                      </a:r>
                    </a:p>
                    <a:p>
                      <a:endParaRPr lang="en-US" sz="1200" baseline="0" dirty="0" smtClean="0"/>
                    </a:p>
                    <a:p>
                      <a:r>
                        <a:rPr lang="en-US" sz="1200" dirty="0" smtClean="0"/>
                        <a:t>My Father’s Dragon</a:t>
                      </a:r>
                    </a:p>
                    <a:p>
                      <a:r>
                        <a:rPr lang="en-US" sz="1200" dirty="0" smtClean="0"/>
                        <a:t>Knapsack comprehension</a:t>
                      </a:r>
                      <a:r>
                        <a:rPr lang="en-US" sz="1200" baseline="0" dirty="0" smtClean="0"/>
                        <a:t> </a:t>
                      </a:r>
                    </a:p>
                    <a:p>
                      <a:r>
                        <a:rPr lang="en-US" sz="1200" baseline="0" dirty="0" smtClean="0"/>
                        <a:t>Use Mini Book Notebook  - Writing and recounting</a:t>
                      </a:r>
                    </a:p>
                    <a:p>
                      <a:endParaRPr lang="en-US" sz="1200" dirty="0"/>
                    </a:p>
                  </a:txBody>
                  <a:tcPr/>
                </a:tc>
              </a:tr>
            </a:tbl>
          </a:graphicData>
        </a:graphic>
      </p:graphicFrame>
      <p:pic>
        <p:nvPicPr>
          <p:cNvPr id="8" name="Picture 7" descr="cover_image"/>
          <p:cNvPicPr/>
          <p:nvPr/>
        </p:nvPicPr>
        <p:blipFill>
          <a:blip r:embed="rId5" cstate="print"/>
          <a:srcRect/>
          <a:stretch>
            <a:fillRect/>
          </a:stretch>
        </p:blipFill>
        <p:spPr bwMode="auto">
          <a:xfrm>
            <a:off x="5029200" y="3886200"/>
            <a:ext cx="904875" cy="1333500"/>
          </a:xfrm>
          <a:prstGeom prst="rect">
            <a:avLst/>
          </a:prstGeom>
          <a:noFill/>
          <a:ln w="9525">
            <a:solidFill>
              <a:schemeClr val="tx1"/>
            </a:solidFill>
            <a:miter lim="800000"/>
            <a:headEnd/>
            <a:tailEnd/>
          </a:ln>
        </p:spPr>
      </p:pic>
      <p:pic>
        <p:nvPicPr>
          <p:cNvPr id="10" name="~PP1227.WAV">
            <a:hlinkClick r:id="" action="ppaction://media"/>
          </p:cNvPr>
          <p:cNvPicPr>
            <a:picLocks noRot="1" noChangeAspect="1"/>
          </p:cNvPicPr>
          <p:nvPr>
            <a:wavAudioFile r:embed="rId1" name="~PP1227.WAV"/>
          </p:nvPr>
        </p:nvPicPr>
        <p:blipFill>
          <a:blip r:embed="rId6" cstate="print"/>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3930511711"/>
      </p:ext>
    </p:extLst>
  </p:cSld>
  <p:clrMapOvr>
    <a:masterClrMapping/>
  </p:clrMapOvr>
  <p:transition advTm="57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543121768"/>
              </p:ext>
            </p:extLst>
          </p:nvPr>
        </p:nvGraphicFramePr>
        <p:xfrm>
          <a:off x="152400" y="381000"/>
          <a:ext cx="6858000" cy="4485640"/>
        </p:xfrm>
        <a:graphic>
          <a:graphicData uri="http://schemas.openxmlformats.org/drawingml/2006/table">
            <a:tbl>
              <a:tblPr firstRow="1" bandRow="1">
                <a:tableStyleId>{5C22544A-7EE6-4342-B048-85BDC9FD1C3A}</a:tableStyleId>
              </a:tblPr>
              <a:tblGrid>
                <a:gridCol w="942975"/>
                <a:gridCol w="3629025"/>
                <a:gridCol w="2286000"/>
              </a:tblGrid>
              <a:tr h="370840">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370840">
                <a:tc>
                  <a:txBody>
                    <a:bodyPr/>
                    <a:lstStyle/>
                    <a:p>
                      <a:pPr algn="ctr"/>
                      <a:r>
                        <a:rPr lang="en-US" sz="3200" dirty="0" smtClean="0"/>
                        <a:t>2</a:t>
                      </a:r>
                      <a:endParaRPr lang="en-US" sz="3200" dirty="0"/>
                    </a:p>
                  </a:txBody>
                  <a:tcPr/>
                </a:tc>
                <a:tc>
                  <a:txBody>
                    <a:bodyPr/>
                    <a:lstStyle/>
                    <a:p>
                      <a:r>
                        <a:rPr lang="en-US" sz="1200" dirty="0" smtClean="0"/>
                        <a:t>RL.3.1 Ask and answer questions to demonstrate understanding of a text, referring explicitly to the text as the basis for the answers.</a:t>
                      </a:r>
                    </a:p>
                    <a:p>
                      <a:r>
                        <a:rPr lang="en-US" sz="1200" dirty="0" smtClean="0"/>
                        <a:t>RL.3.2 Recount stories, including fables, folktales, and myths from diverse cultures; determine the central message, lesson, or moral and explain how it is conveyed through key details in the text.</a:t>
                      </a:r>
                    </a:p>
                    <a:p>
                      <a:r>
                        <a:rPr lang="en-US" sz="1200" dirty="0" smtClean="0"/>
                        <a:t>RL.3.5 Refer to parts of stories, dramas, and poems when writing or speaking about a text, using terms such as chapter, scene, and stanza; describe how each successive part builds on earlier sections.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RL.3.6 Distinguish their own point of view from that of the narrator or those of the characters.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W.3.3 Write narratives to develop real or imagined experiences or events using effective technique, descriptive details, and clear event sequences.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W.3.6 With guidance and support from adults, use technology to produce and publish writing (using keyboarding skills) as well as to interact and collaborate with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smtClean="0"/>
                    </a:p>
                  </a:txBody>
                  <a:tcPr/>
                </a:tc>
                <a:tc>
                  <a:txBody>
                    <a:bodyPr/>
                    <a:lstStyle/>
                    <a:p>
                      <a:r>
                        <a:rPr lang="en-US" sz="1200" dirty="0" smtClean="0"/>
                        <a:t>My Father’s Dragon</a:t>
                      </a:r>
                    </a:p>
                    <a:p>
                      <a:r>
                        <a:rPr lang="en-US" sz="1200" dirty="0" smtClean="0"/>
                        <a:t>“Create a creature” Power point and notes pages</a:t>
                      </a:r>
                    </a:p>
                    <a:p>
                      <a:r>
                        <a:rPr lang="en-US" sz="1200" dirty="0" smtClean="0"/>
                        <a:t>Write this and publish electronically. </a:t>
                      </a:r>
                    </a:p>
                    <a:p>
                      <a:endParaRPr lang="en-US" sz="1200" dirty="0" smtClean="0"/>
                    </a:p>
                    <a:p>
                      <a:r>
                        <a:rPr lang="en-US" sz="1200" dirty="0" smtClean="0"/>
                        <a:t>Mini</a:t>
                      </a:r>
                      <a:r>
                        <a:rPr lang="en-US" sz="1200" baseline="0" dirty="0" smtClean="0"/>
                        <a:t> Book notebook from website</a:t>
                      </a:r>
                    </a:p>
                    <a:p>
                      <a:endParaRPr lang="en-US" sz="1200" baseline="0" dirty="0" smtClean="0"/>
                    </a:p>
                    <a:p>
                      <a:r>
                        <a:rPr lang="en-US" sz="1200" baseline="0" dirty="0" smtClean="0"/>
                        <a:t>Writing Prompt:  Would you have reacted the same way to the animals as the boy did in My  Father’s Dragon? (quick journal entry)</a:t>
                      </a:r>
                    </a:p>
                  </a:txBody>
                  <a:tcPr/>
                </a:tc>
              </a:tr>
            </a:tbl>
          </a:graphicData>
        </a:graphic>
      </p:graphicFrame>
      <p:pic>
        <p:nvPicPr>
          <p:cNvPr id="3" name="Picture 2" descr="cover_image"/>
          <p:cNvPicPr/>
          <p:nvPr/>
        </p:nvPicPr>
        <p:blipFill>
          <a:blip r:embed="rId3" cstate="print"/>
          <a:srcRect/>
          <a:stretch>
            <a:fillRect/>
          </a:stretch>
        </p:blipFill>
        <p:spPr bwMode="auto">
          <a:xfrm>
            <a:off x="5638800" y="3429000"/>
            <a:ext cx="904875" cy="1333500"/>
          </a:xfrm>
          <a:prstGeom prst="rect">
            <a:avLst/>
          </a:prstGeom>
          <a:noFill/>
          <a:ln w="9525">
            <a:solidFill>
              <a:schemeClr val="tx1"/>
            </a:solidFill>
            <a:miter lim="800000"/>
            <a:headEnd/>
            <a:tailEnd/>
          </a:ln>
        </p:spPr>
      </p:pic>
      <p:pic>
        <p:nvPicPr>
          <p:cNvPr id="5" name="~PP3981.WAV">
            <a:hlinkClick r:id="" action="ppaction://media"/>
          </p:cNvPr>
          <p:cNvPicPr>
            <a:picLocks noRot="1" noChangeAspect="1"/>
          </p:cNvPicPr>
          <p:nvPr>
            <a:wavAudioFile r:embed="rId1" name="~PP3981.WAV"/>
          </p:nvPr>
        </p:nvPicPr>
        <p:blipFill>
          <a:blip r:embed="rId4" cstate="print"/>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3923324748"/>
      </p:ext>
    </p:extLst>
  </p:cSld>
  <p:clrMapOvr>
    <a:masterClrMapping/>
  </p:clrMapOvr>
  <p:transition advTm="35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046116605"/>
              </p:ext>
            </p:extLst>
          </p:nvPr>
        </p:nvGraphicFramePr>
        <p:xfrm>
          <a:off x="381000" y="152400"/>
          <a:ext cx="8534400" cy="6324600"/>
        </p:xfrm>
        <a:graphic>
          <a:graphicData uri="http://schemas.openxmlformats.org/drawingml/2006/table">
            <a:tbl>
              <a:tblPr firstRow="1" bandRow="1">
                <a:tableStyleId>{5C22544A-7EE6-4342-B048-85BDC9FD1C3A}</a:tableStyleId>
              </a:tblPr>
              <a:tblGrid>
                <a:gridCol w="1173480"/>
                <a:gridCol w="4516120"/>
                <a:gridCol w="2844800"/>
              </a:tblGrid>
              <a:tr h="420105">
                <a:tc>
                  <a:txBody>
                    <a:bodyPr/>
                    <a:lstStyle/>
                    <a:p>
                      <a:r>
                        <a:rPr lang="en-US" dirty="0" smtClean="0"/>
                        <a:t>Week</a:t>
                      </a:r>
                      <a:endParaRPr lang="en-US" dirty="0"/>
                    </a:p>
                  </a:txBody>
                  <a:tcPr/>
                </a:tc>
                <a:tc>
                  <a:txBody>
                    <a:bodyPr/>
                    <a:lstStyle/>
                    <a:p>
                      <a:r>
                        <a:rPr lang="en-US" dirty="0" smtClean="0"/>
                        <a:t>Standards</a:t>
                      </a:r>
                      <a:endParaRPr lang="en-US" dirty="0"/>
                    </a:p>
                  </a:txBody>
                  <a:tcPr/>
                </a:tc>
                <a:tc>
                  <a:txBody>
                    <a:bodyPr/>
                    <a:lstStyle/>
                    <a:p>
                      <a:r>
                        <a:rPr lang="en-US" dirty="0" smtClean="0"/>
                        <a:t>Texts</a:t>
                      </a:r>
                      <a:endParaRPr lang="en-US" dirty="0"/>
                    </a:p>
                  </a:txBody>
                  <a:tcPr/>
                </a:tc>
              </a:tr>
              <a:tr h="5904495">
                <a:tc>
                  <a:txBody>
                    <a:bodyPr/>
                    <a:lstStyle/>
                    <a:p>
                      <a:pPr algn="ctr"/>
                      <a:r>
                        <a:rPr lang="en-US" sz="3200" dirty="0" smtClean="0"/>
                        <a:t>3</a:t>
                      </a:r>
                      <a:endParaRPr lang="en-US" sz="3200" dirty="0"/>
                    </a:p>
                  </a:txBody>
                  <a:tcPr/>
                </a:tc>
                <a:tc>
                  <a:txBody>
                    <a:bodyPr/>
                    <a:lstStyle/>
                    <a:p>
                      <a:r>
                        <a:rPr lang="en-US" sz="1200" dirty="0" smtClean="0"/>
                        <a:t>RI.3.1 Ask and answer questions to demonstrate understanding of a text, referring explicitly to the text as the basis for the answers.</a:t>
                      </a:r>
                    </a:p>
                    <a:p>
                      <a:r>
                        <a:rPr lang="en-US" sz="1200" dirty="0" smtClean="0"/>
                        <a:t>RI.3.3 Describe the relationship between a series of historical events, scientific ideas or concepts, or steps in technical procedures in a text, using language that pertains to time, sequence, and cause/effect.</a:t>
                      </a:r>
                    </a:p>
                    <a:p>
                      <a:r>
                        <a:rPr lang="en-US" sz="1200" dirty="0" smtClean="0"/>
                        <a:t>RI.3.4 Determine the meaning of general academic and domain-specific words and phrases in a text relevant to a grade 3 topic or subject area.</a:t>
                      </a:r>
                    </a:p>
                    <a:p>
                      <a:r>
                        <a:rPr lang="en-US" sz="1200" dirty="0" smtClean="0"/>
                        <a:t>RI.3.5 Use text features and search tools (e.g., key words, sidebars, hyperlinks) to locate information relevant to a given topic efficiently.</a:t>
                      </a:r>
                    </a:p>
                    <a:p>
                      <a:r>
                        <a:rPr lang="en-US" sz="1200" dirty="0" smtClean="0"/>
                        <a:t>RI.3.7 Use information gained from illustrations (e.g., maps, photographs) and the words in a text to demonstrate understanding of the text (e.g., where, when, why, and how key events occur).</a:t>
                      </a:r>
                    </a:p>
                    <a:p>
                      <a:r>
                        <a:rPr lang="en-US" sz="1200" dirty="0" smtClean="0"/>
                        <a:t>SL.3.2  Determine the main ideas and supporting details of a text read aloud or information presented in diverse media and formats, including visually, quantitatively, and orally.</a:t>
                      </a:r>
                    </a:p>
                    <a:p>
                      <a:r>
                        <a:rPr lang="en-US" sz="1200" dirty="0" smtClean="0"/>
                        <a:t>W.3.7 Conduct short research projects that build knowledge about a topic.</a:t>
                      </a:r>
                    </a:p>
                    <a:p>
                      <a:r>
                        <a:rPr lang="en-US" sz="1200" dirty="0" smtClean="0"/>
                        <a:t>W.3.2  Write informative/explanatory texts to examine a topic and convey ideas and information clearly.</a:t>
                      </a:r>
                    </a:p>
                    <a:p>
                      <a:r>
                        <a:rPr lang="en-US" sz="1200" dirty="0" smtClean="0"/>
                        <a:t>W.3.5</a:t>
                      </a:r>
                      <a:endParaRPr lang="en-US" sz="1200" dirty="0"/>
                    </a:p>
                  </a:txBody>
                  <a:tcPr/>
                </a:tc>
                <a:tc>
                  <a:txBody>
                    <a:bodyPr/>
                    <a:lstStyle/>
                    <a:p>
                      <a:r>
                        <a:rPr lang="en-US" sz="1200" dirty="0" smtClean="0"/>
                        <a:t>If I were a Kid in Ancient Greece /Ancient Rome (read aloud)</a:t>
                      </a:r>
                    </a:p>
                    <a:p>
                      <a:r>
                        <a:rPr lang="en-US" sz="1200" dirty="0" smtClean="0"/>
                        <a:t>Mary</a:t>
                      </a:r>
                      <a:r>
                        <a:rPr lang="en-US" sz="1200" baseline="0" dirty="0" smtClean="0"/>
                        <a:t> Pope Osborne books  - use Fact Tracker for notes.</a:t>
                      </a:r>
                      <a:endParaRPr lang="en-US" sz="1200" dirty="0" smtClean="0"/>
                    </a:p>
                    <a:p>
                      <a:r>
                        <a:rPr lang="en-US" sz="1200" dirty="0" smtClean="0"/>
                        <a:t>Hour of the Olympics</a:t>
                      </a:r>
                    </a:p>
                    <a:p>
                      <a:endParaRPr lang="en-US" sz="1200" dirty="0" smtClean="0"/>
                    </a:p>
                    <a:p>
                      <a:r>
                        <a:rPr lang="en-US" sz="1200" dirty="0" smtClean="0"/>
                        <a:t>Writing:  Compare the Olympics then and Now using online research and the matrix form the District Website. </a:t>
                      </a:r>
                      <a:endParaRPr lang="en-US" sz="1200" dirty="0" smtClean="0">
                        <a:hlinkClick r:id="rId4"/>
                      </a:endParaRPr>
                    </a:p>
                    <a:p>
                      <a:r>
                        <a:rPr lang="en-US" sz="1200" dirty="0" smtClean="0">
                          <a:hlinkClick r:id="rId4"/>
                        </a:rPr>
                        <a:t>http://www.olympic.org/ancient-olympic-games</a:t>
                      </a:r>
                      <a:endParaRPr lang="en-US" sz="1200" dirty="0" smtClean="0"/>
                    </a:p>
                    <a:p>
                      <a:endParaRPr lang="en-US" sz="1200" dirty="0" smtClean="0"/>
                    </a:p>
                    <a:p>
                      <a:r>
                        <a:rPr lang="en-US" sz="1200" dirty="0" smtClean="0">
                          <a:hlinkClick r:id="rId5"/>
                        </a:rPr>
                        <a:t>https://www.engageny.org/resource/grade-2-english-language-arts</a:t>
                      </a:r>
                      <a:endParaRPr lang="en-US" sz="1200" dirty="0" smtClean="0"/>
                    </a:p>
                    <a:p>
                      <a:endParaRPr lang="en-US" sz="1200" dirty="0" smtClean="0"/>
                    </a:p>
                    <a:p>
                      <a:r>
                        <a:rPr lang="en-US" sz="1200" dirty="0" smtClean="0">
                          <a:hlinkClick r:id="rId6"/>
                        </a:rPr>
                        <a:t>https://www.engageny.org/resource/grade-2-ela-domain-4-greek-myths</a:t>
                      </a:r>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b="1" i="1" dirty="0" smtClean="0"/>
                        <a:t>Caution to teachers to print out the sections of these</a:t>
                      </a:r>
                      <a:r>
                        <a:rPr lang="en-US" sz="1200" b="1" i="1" baseline="0" dirty="0" smtClean="0"/>
                        <a:t> resources that are appropriate for students</a:t>
                      </a:r>
                      <a:r>
                        <a:rPr lang="en-US" sz="1200" baseline="0" dirty="0" smtClean="0"/>
                        <a:t>.)</a:t>
                      </a:r>
                      <a:endParaRPr lang="en-US" sz="1200" dirty="0" smtClean="0"/>
                    </a:p>
                    <a:p>
                      <a:endParaRPr lang="en-US" sz="1200" dirty="0" smtClean="0"/>
                    </a:p>
                    <a:p>
                      <a:endParaRPr lang="en-US" sz="1200" dirty="0" smtClean="0"/>
                    </a:p>
                  </a:txBody>
                  <a:tcPr/>
                </a:tc>
              </a:tr>
            </a:tbl>
          </a:graphicData>
        </a:graphic>
      </p:graphicFrame>
      <p:pic>
        <p:nvPicPr>
          <p:cNvPr id="3" name="Picture 2" descr="cover_image"/>
          <p:cNvPicPr/>
          <p:nvPr/>
        </p:nvPicPr>
        <p:blipFill>
          <a:blip r:embed="rId7" cstate="print"/>
          <a:srcRect/>
          <a:stretch>
            <a:fillRect/>
          </a:stretch>
        </p:blipFill>
        <p:spPr bwMode="auto">
          <a:xfrm>
            <a:off x="7086600" y="4876800"/>
            <a:ext cx="685800" cy="990600"/>
          </a:xfrm>
          <a:prstGeom prst="rect">
            <a:avLst/>
          </a:prstGeom>
          <a:noFill/>
          <a:ln w="9525">
            <a:solidFill>
              <a:schemeClr val="tx1"/>
            </a:solidFill>
            <a:miter lim="800000"/>
            <a:headEnd/>
            <a:tailEnd/>
          </a:ln>
        </p:spPr>
      </p:pic>
      <p:pic>
        <p:nvPicPr>
          <p:cNvPr id="4" name="Picture 3" descr="cover_image"/>
          <p:cNvPicPr/>
          <p:nvPr/>
        </p:nvPicPr>
        <p:blipFill>
          <a:blip r:embed="rId8" cstate="print"/>
          <a:srcRect/>
          <a:stretch>
            <a:fillRect/>
          </a:stretch>
        </p:blipFill>
        <p:spPr bwMode="auto">
          <a:xfrm>
            <a:off x="6248400" y="4572000"/>
            <a:ext cx="762000" cy="1028700"/>
          </a:xfrm>
          <a:prstGeom prst="rect">
            <a:avLst/>
          </a:prstGeom>
          <a:noFill/>
          <a:ln w="9525">
            <a:noFill/>
            <a:miter lim="800000"/>
            <a:headEnd/>
            <a:tailEnd/>
          </a:ln>
        </p:spPr>
      </p:pic>
      <p:pic>
        <p:nvPicPr>
          <p:cNvPr id="5" name="Picture 4" descr="cover_image"/>
          <p:cNvPicPr/>
          <p:nvPr/>
        </p:nvPicPr>
        <p:blipFill>
          <a:blip r:embed="rId9" cstate="print"/>
          <a:srcRect/>
          <a:stretch>
            <a:fillRect/>
          </a:stretch>
        </p:blipFill>
        <p:spPr bwMode="auto">
          <a:xfrm>
            <a:off x="7848600" y="5334000"/>
            <a:ext cx="762000" cy="914400"/>
          </a:xfrm>
          <a:prstGeom prst="rect">
            <a:avLst/>
          </a:prstGeom>
          <a:noFill/>
          <a:ln w="9525">
            <a:solidFill>
              <a:schemeClr val="tx1"/>
            </a:solidFill>
            <a:miter lim="800000"/>
            <a:headEnd/>
            <a:tailEnd/>
          </a:ln>
        </p:spPr>
      </p:pic>
      <p:pic>
        <p:nvPicPr>
          <p:cNvPr id="7" name="~PP243.WAV">
            <a:hlinkClick r:id="" action="ppaction://media"/>
          </p:cNvPr>
          <p:cNvPicPr>
            <a:picLocks noRot="1" noChangeAspect="1"/>
          </p:cNvPicPr>
          <p:nvPr>
            <a:wavAudioFile r:embed="rId1" name="~PP243.WAV"/>
          </p:nvPr>
        </p:nvPicPr>
        <p:blipFill>
          <a:blip r:embed="rId10" cstate="print"/>
          <a:stretch>
            <a:fillRect/>
          </a:stretch>
        </p:blipFill>
        <p:spPr>
          <a:xfrm>
            <a:off x="8696325" y="6410325"/>
            <a:ext cx="304800" cy="304800"/>
          </a:xfrm>
          <a:prstGeom prst="rect">
            <a:avLst/>
          </a:prstGeom>
        </p:spPr>
      </p:pic>
    </p:spTree>
    <p:extLst>
      <p:ext uri="{BB962C8B-B14F-4D97-AF65-F5344CB8AC3E}">
        <p14:creationId xmlns:p14="http://schemas.microsoft.com/office/powerpoint/2010/main" xmlns="" val="2035429560"/>
      </p:ext>
    </p:extLst>
  </p:cSld>
  <p:clrMapOvr>
    <a:masterClrMapping/>
  </p:clrMapOvr>
  <p:transition advTm="65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2142</Words>
  <Application>Microsoft Office PowerPoint</Application>
  <PresentationFormat>On-screen Show (4:3)</PresentationFormat>
  <Paragraphs>210</Paragraphs>
  <Slides>16</Slides>
  <Notes>9</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129</cp:revision>
  <dcterms:created xsi:type="dcterms:W3CDTF">2014-09-19T19:39:37Z</dcterms:created>
  <dcterms:modified xsi:type="dcterms:W3CDTF">2015-03-09T14:34:07Z</dcterms:modified>
</cp:coreProperties>
</file>