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58" r:id="rId3"/>
    <p:sldId id="260" r:id="rId4"/>
    <p:sldId id="285" r:id="rId5"/>
    <p:sldId id="286" r:id="rId6"/>
    <p:sldId id="287" r:id="rId7"/>
    <p:sldId id="284" r:id="rId8"/>
    <p:sldId id="274" r:id="rId9"/>
    <p:sldId id="275" r:id="rId10"/>
    <p:sldId id="276" r:id="rId11"/>
    <p:sldId id="277" r:id="rId12"/>
    <p:sldId id="278" r:id="rId13"/>
    <p:sldId id="279" r:id="rId14"/>
    <p:sldId id="273" r:id="rId15"/>
    <p:sldId id="282" r:id="rId16"/>
    <p:sldId id="28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06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69612-4FCA-45AD-A943-FD44B629C428}" type="datetimeFigureOut">
              <a:rPr lang="en-US" smtClean="0"/>
              <a:pPr/>
              <a:t>2/4/2015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F6778-E91C-4DB2-8B4B-AB1990972B0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additional</a:t>
            </a:r>
            <a:r>
              <a:rPr lang="en-US" baseline="0" dirty="0" smtClean="0"/>
              <a:t> resources that can be used in the unit wherever you see fit. There are also things already made on TCR.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links to passages with questions on the Revolutionary War</a:t>
            </a:r>
            <a:r>
              <a:rPr lang="en-US" baseline="0" dirty="0" smtClean="0"/>
              <a:t> that are in the grade band.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 we went about planning the unit.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r>
              <a:rPr lang="en-US" baseline="0" dirty="0" smtClean="0"/>
              <a:t>“We </a:t>
            </a:r>
            <a:r>
              <a:rPr lang="en-US" dirty="0" smtClean="0"/>
              <a:t>do not have any informational standards</a:t>
            </a:r>
            <a:r>
              <a:rPr lang="en-US" baseline="0" dirty="0" smtClean="0"/>
              <a:t> for this unit, but you can see on your handout that w</a:t>
            </a:r>
            <a:r>
              <a:rPr lang="en-US" dirty="0" smtClean="0"/>
              <a:t>e have</a:t>
            </a:r>
            <a:r>
              <a:rPr lang="en-US" baseline="0" dirty="0" smtClean="0"/>
              <a:t> these informational texts by Ruth Heller that can be used to help teach language standards through writing.  Has anyone used these texts in other ways effectively in their classroom?” </a:t>
            </a:r>
            <a:r>
              <a:rPr lang="en-US" b="1" baseline="0" dirty="0" smtClean="0"/>
              <a:t>Discuss</a:t>
            </a:r>
            <a:endParaRPr lang="en-US" baseline="0" dirty="0" smtClean="0"/>
          </a:p>
          <a:p>
            <a:r>
              <a:rPr lang="en-US" baseline="0" dirty="0" smtClean="0"/>
              <a:t>“We were not sure where to put the tooth book, has anyone used </a:t>
            </a:r>
            <a:r>
              <a:rPr lang="en-US" i="1" baseline="0" dirty="0" smtClean="0"/>
              <a:t>this text </a:t>
            </a:r>
            <a:r>
              <a:rPr lang="en-US" baseline="0" dirty="0" smtClean="0"/>
              <a:t>in an effective way?” </a:t>
            </a:r>
            <a:r>
              <a:rPr lang="en-US" b="1" baseline="0" dirty="0" smtClean="0"/>
              <a:t>Discuss</a:t>
            </a:r>
            <a:endParaRPr lang="en-US" baseline="0" dirty="0" smtClean="0"/>
          </a:p>
          <a:p>
            <a:r>
              <a:rPr lang="en-US" baseline="0" dirty="0" smtClean="0"/>
              <a:t>“What ways are you using the artwork effectively?” </a:t>
            </a:r>
            <a:r>
              <a:rPr lang="en-US" b="1" baseline="0" dirty="0" smtClean="0"/>
              <a:t>Discuss</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r>
              <a:rPr lang="en-US" baseline="0" dirty="0" smtClean="0"/>
              <a:t>“We </a:t>
            </a:r>
            <a:r>
              <a:rPr lang="en-US" dirty="0" smtClean="0"/>
              <a:t>do not have any informational standards</a:t>
            </a:r>
            <a:r>
              <a:rPr lang="en-US" baseline="0" dirty="0" smtClean="0"/>
              <a:t> for this unit, but you can see on your handout that w</a:t>
            </a:r>
            <a:r>
              <a:rPr lang="en-US" dirty="0" smtClean="0"/>
              <a:t>e have</a:t>
            </a:r>
            <a:r>
              <a:rPr lang="en-US" baseline="0" dirty="0" smtClean="0"/>
              <a:t> these informational texts by Ruth Heller that can be used to help teach language standards through writing.  Has anyone used these texts in other ways effectively in their classroom?” </a:t>
            </a:r>
            <a:r>
              <a:rPr lang="en-US" b="1" baseline="0" dirty="0" smtClean="0"/>
              <a:t>Discuss</a:t>
            </a:r>
            <a:endParaRPr lang="en-US" baseline="0" dirty="0" smtClean="0"/>
          </a:p>
          <a:p>
            <a:r>
              <a:rPr lang="en-US" baseline="0" dirty="0" smtClean="0"/>
              <a:t>“We were not sure where to put the tooth book, has anyone used </a:t>
            </a:r>
            <a:r>
              <a:rPr lang="en-US" i="1" baseline="0" dirty="0" smtClean="0"/>
              <a:t>this text </a:t>
            </a:r>
            <a:r>
              <a:rPr lang="en-US" baseline="0" dirty="0" smtClean="0"/>
              <a:t>in an effective way?” </a:t>
            </a:r>
            <a:r>
              <a:rPr lang="en-US" b="1" baseline="0" dirty="0" smtClean="0"/>
              <a:t>Discuss</a:t>
            </a:r>
            <a:endParaRPr lang="en-US" baseline="0" dirty="0" smtClean="0"/>
          </a:p>
          <a:p>
            <a:r>
              <a:rPr lang="en-US" baseline="0" dirty="0" smtClean="0"/>
              <a:t>“What ways are you using the artwork effectively?” </a:t>
            </a:r>
            <a:r>
              <a:rPr lang="en-US" b="1" baseline="0" dirty="0" smtClean="0"/>
              <a:t>Discuss</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54E93-5FD0-4A49-AC43-52BCA791A75E}" type="datetimeFigureOut">
              <a:rPr lang="en-US" smtClean="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54E93-5FD0-4A49-AC43-52BCA791A75E}" type="datetimeFigureOut">
              <a:rPr lang="en-US" smtClean="0"/>
              <a:pPr/>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54E93-5FD0-4A49-AC43-52BCA791A75E}" type="datetimeFigureOut">
              <a:rPr lang="en-US" smtClean="0"/>
              <a:pPr/>
              <a:t>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2BB63-1BA6-4662-BBEF-DB6047D1096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54E93-5FD0-4A49-AC43-52BCA791A75E}" type="datetimeFigureOut">
              <a:rPr lang="en-US" smtClean="0"/>
              <a:pPr/>
              <a:t>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2BB63-1BA6-4662-BBEF-DB6047D1096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4E93-5FD0-4A49-AC43-52BCA791A75E}" type="datetimeFigureOut">
              <a:rPr lang="en-US" smtClean="0"/>
              <a:pPr/>
              <a:t>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2BB63-1BA6-4662-BBEF-DB6047D1096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54E93-5FD0-4A49-AC43-52BCA791A75E}" type="datetimeFigureOut">
              <a:rPr lang="en-US" smtClean="0"/>
              <a:pPr/>
              <a:t>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2BB63-1BA6-4662-BBEF-DB6047D1096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audio" Target="../media/audio10.wav"/><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media/audio11.wav"/><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12.wav"/><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audio" Target="../media/audio13.wav"/><Relationship Id="rId5" Type="http://schemas.openxmlformats.org/officeDocument/2006/relationships/image" Target="../media/image3.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audio" Target="../media/audio14.wav"/><Relationship Id="rId5" Type="http://schemas.openxmlformats.org/officeDocument/2006/relationships/image" Target="../media/image3.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hyperlink" Target="http://www.poetryoutloud.org/poem/176315" TargetMode="External"/><Relationship Id="rId13" Type="http://schemas.openxmlformats.org/officeDocument/2006/relationships/hyperlink" Target="http://etc.usf.edu/lit2go/114/the-poems-of-emily-dickinson-series-one/2612/nature-poem-9-the-grass/" TargetMode="External"/><Relationship Id="rId18" Type="http://schemas.openxmlformats.org/officeDocument/2006/relationships/image" Target="../media/image32.jpeg"/><Relationship Id="rId3" Type="http://schemas.openxmlformats.org/officeDocument/2006/relationships/notesSlide" Target="../notesSlides/notesSlide13.xml"/><Relationship Id="rId21" Type="http://schemas.openxmlformats.org/officeDocument/2006/relationships/image" Target="../media/image28.jpeg"/><Relationship Id="rId7" Type="http://schemas.openxmlformats.org/officeDocument/2006/relationships/hyperlink" Target="http://gn009.k12.sd.us/Fluency%20Norms%20and%20Fluency%20Passages/3rd%20Grade%20Poetry%20Fluency/Eating%20While%20Reading.pdf" TargetMode="External"/><Relationship Id="rId12" Type="http://schemas.openxmlformats.org/officeDocument/2006/relationships/hyperlink" Target="http://www.poetryfoundation.org/poem/174790" TargetMode="External"/><Relationship Id="rId17" Type="http://schemas.openxmlformats.org/officeDocument/2006/relationships/image" Target="../media/image29.jpeg"/><Relationship Id="rId2" Type="http://schemas.openxmlformats.org/officeDocument/2006/relationships/slideLayout" Target="../slideLayouts/slideLayout7.xml"/><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audio" Target="../media/audio15.wav"/><Relationship Id="rId6" Type="http://schemas.openxmlformats.org/officeDocument/2006/relationships/image" Target="../media/image12.jpeg"/><Relationship Id="rId11" Type="http://schemas.openxmlformats.org/officeDocument/2006/relationships/hyperlink" Target="http://blog.lrei.org/ls-poetry-archive/skyscrapers-rachel-lyman-field/" TargetMode="External"/><Relationship Id="rId5" Type="http://schemas.openxmlformats.org/officeDocument/2006/relationships/image" Target="../media/image14.jpeg"/><Relationship Id="rId15" Type="http://schemas.openxmlformats.org/officeDocument/2006/relationships/hyperlink" Target="http://www.bartleby.com/300/1780.html" TargetMode="External"/><Relationship Id="rId10" Type="http://schemas.openxmlformats.org/officeDocument/2006/relationships/hyperlink" Target="http://www.eggplant.org/pdf/poetry/city_langston_hughes.pdf" TargetMode="External"/><Relationship Id="rId19" Type="http://schemas.openxmlformats.org/officeDocument/2006/relationships/image" Target="../media/image30.jpeg"/><Relationship Id="rId4" Type="http://schemas.openxmlformats.org/officeDocument/2006/relationships/image" Target="../media/image13.jpeg"/><Relationship Id="rId9" Type="http://schemas.openxmlformats.org/officeDocument/2006/relationships/hyperlink" Target="http://blog.moonshadowecommerce.com/WEBLOG-NAME/Featured_Author/2008/03/rachel_field_1.html" TargetMode="External"/><Relationship Id="rId14" Type="http://schemas.openxmlformats.org/officeDocument/2006/relationships/hyperlink" Target="http://www.poetrynook.com/poem/spring-grass-0" TargetMode="External"/><Relationship Id="rId2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16.wav"/><Relationship Id="rId6" Type="http://schemas.openxmlformats.org/officeDocument/2006/relationships/hyperlink" Target="http://www.readworks.org/passages/whats-space" TargetMode="External"/><Relationship Id="rId5" Type="http://schemas.openxmlformats.org/officeDocument/2006/relationships/hyperlink" Target="http://www.readworks.org/passages/explore-our-solar-system" TargetMode="External"/><Relationship Id="rId4" Type="http://schemas.openxmlformats.org/officeDocument/2006/relationships/hyperlink" Target="http://www.readworks.org/passages/final-journey"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2.wav"/><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blog.lrei.org/ls-poetry-archive/skyscrapers-rachel-lyman-field/" TargetMode="External"/><Relationship Id="rId13" Type="http://schemas.openxmlformats.org/officeDocument/2006/relationships/image" Target="../media/image10.jpeg"/><Relationship Id="rId18" Type="http://schemas.openxmlformats.org/officeDocument/2006/relationships/hyperlink" Target="http://www.bartleby.com/300/1780.html" TargetMode="External"/><Relationship Id="rId3" Type="http://schemas.openxmlformats.org/officeDocument/2006/relationships/notesSlide" Target="../notesSlides/notesSlide4.xml"/><Relationship Id="rId7" Type="http://schemas.openxmlformats.org/officeDocument/2006/relationships/hyperlink" Target="http://www.eggplant.org/pdf/poetry/city_langston_hughes.pdf" TargetMode="External"/><Relationship Id="rId12" Type="http://schemas.openxmlformats.org/officeDocument/2006/relationships/image" Target="../media/image9.jpeg"/><Relationship Id="rId17" Type="http://schemas.openxmlformats.org/officeDocument/2006/relationships/hyperlink" Target="http://www.poetrynook.com/poem/spring-grass-0" TargetMode="External"/><Relationship Id="rId2" Type="http://schemas.openxmlformats.org/officeDocument/2006/relationships/slideLayout" Target="../slideLayouts/slideLayout7.xml"/><Relationship Id="rId16" Type="http://schemas.openxmlformats.org/officeDocument/2006/relationships/hyperlink" Target="http://etc.usf.edu/lit2go/114/the-poems-of-emily-dickinson-series-one/2612/nature-poem-9-the-grass/" TargetMode="External"/><Relationship Id="rId1" Type="http://schemas.openxmlformats.org/officeDocument/2006/relationships/audio" Target="../media/audio4.wav"/><Relationship Id="rId6" Type="http://schemas.openxmlformats.org/officeDocument/2006/relationships/hyperlink" Target="http://blog.moonshadowecommerce.com/WEBLOG-NAME/Featured_Author/2008/03/rachel_field_1.html" TargetMode="External"/><Relationship Id="rId11" Type="http://schemas.openxmlformats.org/officeDocument/2006/relationships/image" Target="../media/image8.jpeg"/><Relationship Id="rId5" Type="http://schemas.openxmlformats.org/officeDocument/2006/relationships/hyperlink" Target="http://www.poetryoutloud.org/poem/176315" TargetMode="External"/><Relationship Id="rId15" Type="http://schemas.openxmlformats.org/officeDocument/2006/relationships/hyperlink" Target="http://www.poetryfoundation.org/poem/174790" TargetMode="External"/><Relationship Id="rId10" Type="http://schemas.openxmlformats.org/officeDocument/2006/relationships/image" Target="../media/image7.jpeg"/><Relationship Id="rId19" Type="http://schemas.openxmlformats.org/officeDocument/2006/relationships/image" Target="../media/image3.png"/><Relationship Id="rId4" Type="http://schemas.openxmlformats.org/officeDocument/2006/relationships/hyperlink" Target="http://gn009.k12.sd.us/Fluency%20Norms%20and%20Fluency%20Passages/3rd%20Grade%20Poetry%20Fluency/Eating%20While%20Reading.pdf" TargetMode="External"/><Relationship Id="rId9" Type="http://schemas.openxmlformats.org/officeDocument/2006/relationships/image" Target="../media/image6.jpeg"/><Relationship Id="rId1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gif"/><Relationship Id="rId3" Type="http://schemas.openxmlformats.org/officeDocument/2006/relationships/notesSlide" Target="../notesSlides/notesSlide5.xml"/><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slideLayout" Target="../slideLayouts/slideLayout7.xml"/><Relationship Id="rId16" Type="http://schemas.openxmlformats.org/officeDocument/2006/relationships/image" Target="../media/image24.jpeg"/><Relationship Id="rId1" Type="http://schemas.openxmlformats.org/officeDocument/2006/relationships/audio" Target="../media/audio5.wav"/><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19" Type="http://schemas.openxmlformats.org/officeDocument/2006/relationships/image" Target="../media/image3.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image" Target="../media/image3.png"/><Relationship Id="rId5" Type="http://schemas.openxmlformats.org/officeDocument/2006/relationships/image" Target="../media/image24.jpeg"/><Relationship Id="rId4" Type="http://schemas.openxmlformats.org/officeDocument/2006/relationships/image" Target="../media/image26.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8.wav"/><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audio" Target="../media/audio9.wav"/><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5800" y="609600"/>
            <a:ext cx="4191000" cy="1754326"/>
          </a:xfrm>
          <a:prstGeom prst="rect">
            <a:avLst/>
          </a:prstGeom>
          <a:noFill/>
        </p:spPr>
        <p:txBody>
          <a:bodyPr wrap="square" rtlCol="0">
            <a:spAutoFit/>
          </a:bodyPr>
          <a:lstStyle/>
          <a:p>
            <a:r>
              <a:rPr lang="en-US" sz="3600" b="1" dirty="0" smtClean="0"/>
              <a:t>Investigation on a </a:t>
            </a:r>
          </a:p>
          <a:p>
            <a:r>
              <a:rPr lang="en-US" sz="3600" b="1" dirty="0" smtClean="0"/>
              <a:t>Planet Called Earth </a:t>
            </a:r>
          </a:p>
          <a:p>
            <a:r>
              <a:rPr lang="en-US" sz="3600" b="1" dirty="0" smtClean="0"/>
              <a:t>and Beyond</a:t>
            </a:r>
            <a:endParaRPr lang="en-US" sz="3600" b="1" dirty="0"/>
          </a:p>
        </p:txBody>
      </p:sp>
      <p:sp>
        <p:nvSpPr>
          <p:cNvPr id="6" name="TextBox 5"/>
          <p:cNvSpPr txBox="1"/>
          <p:nvPr/>
        </p:nvSpPr>
        <p:spPr>
          <a:xfrm>
            <a:off x="4724400" y="2362200"/>
            <a:ext cx="2743200" cy="400110"/>
          </a:xfrm>
          <a:prstGeom prst="rect">
            <a:avLst/>
          </a:prstGeom>
          <a:noFill/>
        </p:spPr>
        <p:txBody>
          <a:bodyPr wrap="square" rtlCol="0">
            <a:spAutoFit/>
          </a:bodyPr>
          <a:lstStyle/>
          <a:p>
            <a:pPr algn="ctr"/>
            <a:r>
              <a:rPr lang="en-US" sz="2000" b="1" dirty="0" smtClean="0"/>
              <a:t>3</a:t>
            </a:r>
            <a:r>
              <a:rPr lang="en-US" sz="2000" b="1" baseline="30000" dirty="0" smtClean="0"/>
              <a:t>rd</a:t>
            </a:r>
            <a:r>
              <a:rPr lang="en-US" sz="2000" b="1" dirty="0" smtClean="0"/>
              <a:t>  Grade Unit 5</a:t>
            </a:r>
            <a:endParaRPr lang="en-US" sz="2000" b="1" dirty="0"/>
          </a:p>
        </p:txBody>
      </p:sp>
      <p:sp>
        <p:nvSpPr>
          <p:cNvPr id="10" name="TextBox 9"/>
          <p:cNvSpPr txBox="1"/>
          <p:nvPr/>
        </p:nvSpPr>
        <p:spPr>
          <a:xfrm>
            <a:off x="2286000" y="5791200"/>
            <a:ext cx="4572000" cy="369332"/>
          </a:xfrm>
          <a:prstGeom prst="rect">
            <a:avLst/>
          </a:prstGeom>
          <a:noFill/>
        </p:spPr>
        <p:txBody>
          <a:bodyPr wrap="square" rtlCol="0">
            <a:spAutoFit/>
          </a:bodyPr>
          <a:lstStyle/>
          <a:p>
            <a:pPr algn="ctr"/>
            <a:r>
              <a:rPr lang="en-US" b="1" dirty="0" smtClean="0"/>
              <a:t>Planning Team:</a:t>
            </a:r>
          </a:p>
        </p:txBody>
      </p:sp>
      <p:pic>
        <p:nvPicPr>
          <p:cNvPr id="1026" name="Picture 2" descr="C:\Users\kroth\AppData\Local\Microsoft\Windows\Temporary Internet Files\Content.IE5\91SFWOKM\DSC00862.JPG"/>
          <p:cNvPicPr>
            <a:picLocks noChangeAspect="1" noChangeArrowheads="1"/>
          </p:cNvPicPr>
          <p:nvPr/>
        </p:nvPicPr>
        <p:blipFill>
          <a:blip r:embed="rId4" cstate="print"/>
          <a:srcRect l="30000" t="20000" r="5500" b="24000"/>
          <a:stretch>
            <a:fillRect/>
          </a:stretch>
        </p:blipFill>
        <p:spPr bwMode="auto">
          <a:xfrm rot="5400000">
            <a:off x="-212272" y="1431471"/>
            <a:ext cx="5148943" cy="3352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838200" y="6172200"/>
            <a:ext cx="7543800" cy="307777"/>
          </a:xfrm>
          <a:prstGeom prst="rect">
            <a:avLst/>
          </a:prstGeom>
          <a:noFill/>
        </p:spPr>
        <p:txBody>
          <a:bodyPr wrap="square" rtlCol="0">
            <a:spAutoFit/>
          </a:bodyPr>
          <a:lstStyle/>
          <a:p>
            <a:pPr algn="ctr"/>
            <a:r>
              <a:rPr lang="en-US" sz="1400" dirty="0" smtClean="0"/>
              <a:t>Sarah Henry, Alexandra Duran, </a:t>
            </a:r>
            <a:r>
              <a:rPr lang="en-US" sz="1400" dirty="0" err="1" smtClean="0"/>
              <a:t>Kendree</a:t>
            </a:r>
            <a:r>
              <a:rPr lang="en-US" sz="1400" dirty="0" smtClean="0"/>
              <a:t> </a:t>
            </a:r>
            <a:r>
              <a:rPr lang="en-US" sz="1400" dirty="0" err="1" smtClean="0"/>
              <a:t>Kilsch</a:t>
            </a:r>
            <a:r>
              <a:rPr lang="en-US" sz="1400" dirty="0" smtClean="0"/>
              <a:t>, Krista Roth, and </a:t>
            </a:r>
            <a:r>
              <a:rPr lang="en-US" sz="1400" dirty="0" err="1" smtClean="0"/>
              <a:t>Adria</a:t>
            </a:r>
            <a:r>
              <a:rPr lang="en-US" sz="1400" dirty="0" smtClean="0"/>
              <a:t> </a:t>
            </a:r>
            <a:r>
              <a:rPr lang="en-US" sz="1400" dirty="0" err="1" smtClean="0"/>
              <a:t>Trombley</a:t>
            </a:r>
            <a:r>
              <a:rPr lang="en-US" sz="1400" dirty="0" smtClean="0"/>
              <a:t>. </a:t>
            </a:r>
            <a:endParaRPr lang="en-US" sz="1400" dirty="0"/>
          </a:p>
        </p:txBody>
      </p:sp>
      <p:pic>
        <p:nvPicPr>
          <p:cNvPr id="8" name="Picture 7" descr="3rd_Unit5.jpg"/>
          <p:cNvPicPr>
            <a:picLocks noChangeAspect="1"/>
          </p:cNvPicPr>
          <p:nvPr/>
        </p:nvPicPr>
        <p:blipFill>
          <a:blip r:embed="rId5" cstate="print"/>
          <a:stretch>
            <a:fillRect/>
          </a:stretch>
        </p:blipFill>
        <p:spPr>
          <a:xfrm>
            <a:off x="5029200" y="2971800"/>
            <a:ext cx="2492026" cy="2057400"/>
          </a:xfrm>
          <a:prstGeom prst="rect">
            <a:avLst/>
          </a:prstGeom>
          <a:ln>
            <a:noFill/>
          </a:ln>
          <a:effectLst>
            <a:outerShdw blurRad="292100" dist="139700" dir="2700000" algn="tl" rotWithShape="0">
              <a:srgbClr val="333333">
                <a:alpha val="65000"/>
              </a:srgbClr>
            </a:outerShdw>
          </a:effectLst>
        </p:spPr>
      </p:pic>
      <p:pic>
        <p:nvPicPr>
          <p:cNvPr id="9" name="~PP47.WAV">
            <a:hlinkClick r:id="" action="ppaction://media"/>
          </p:cNvPr>
          <p:cNvPicPr>
            <a:picLocks noRot="1" noChangeAspect="1"/>
          </p:cNvPicPr>
          <p:nvPr>
            <a:wavAudioFile r:embed="rId1" name="~PP47.WAV"/>
          </p:nvPr>
        </p:nvPicPr>
        <p:blipFill>
          <a:blip r:embed="rId6" cstate="print"/>
          <a:stretch>
            <a:fillRect/>
          </a:stretch>
        </p:blipFill>
        <p:spPr>
          <a:xfrm>
            <a:off x="8712200" y="6426200"/>
            <a:ext cx="304800" cy="304800"/>
          </a:xfrm>
          <a:prstGeom prst="rect">
            <a:avLst/>
          </a:prstGeom>
        </p:spPr>
      </p:pic>
    </p:spTree>
  </p:cSld>
  <p:clrMapOvr>
    <a:masterClrMapping/>
  </p:clrMapOvr>
  <p:transition advTm="158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52401"/>
          <a:ext cx="8839200" cy="6705600"/>
        </p:xfrm>
        <a:graphic>
          <a:graphicData uri="http://schemas.openxmlformats.org/drawingml/2006/table">
            <a:tbl>
              <a:tblPr firstRow="1" bandRow="1">
                <a:tableStyleId>{5C22544A-7EE6-4342-B048-85BDC9FD1C3A}</a:tableStyleId>
              </a:tblPr>
              <a:tblGrid>
                <a:gridCol w="685800"/>
                <a:gridCol w="4648200"/>
                <a:gridCol w="1066800"/>
                <a:gridCol w="2438400"/>
              </a:tblGrid>
              <a:tr h="582487">
                <a:tc>
                  <a:txBody>
                    <a:bodyPr/>
                    <a:lstStyle/>
                    <a:p>
                      <a:r>
                        <a:rPr lang="en-US" sz="1600" dirty="0" smtClean="0"/>
                        <a:t>Week</a:t>
                      </a:r>
                      <a:endParaRPr lang="en-US" sz="1600" dirty="0"/>
                    </a:p>
                  </a:txBody>
                  <a:tcPr/>
                </a:tc>
                <a:tc>
                  <a:txBody>
                    <a:bodyPr/>
                    <a:lstStyle/>
                    <a:p>
                      <a:r>
                        <a:rPr lang="en-US" sz="1600" dirty="0" smtClean="0"/>
                        <a:t>ELA Standards</a:t>
                      </a:r>
                      <a:endParaRPr lang="en-US" sz="1600" dirty="0"/>
                    </a:p>
                  </a:txBody>
                  <a:tcPr/>
                </a:tc>
                <a:tc>
                  <a:txBody>
                    <a:bodyPr/>
                    <a:lstStyle/>
                    <a:p>
                      <a:r>
                        <a:rPr lang="en-US" sz="1600" dirty="0" smtClean="0"/>
                        <a:t>Science</a:t>
                      </a:r>
                      <a:r>
                        <a:rPr lang="en-US" sz="1600" baseline="0" dirty="0" smtClean="0"/>
                        <a:t> </a:t>
                      </a:r>
                      <a:r>
                        <a:rPr lang="en-US" sz="1600" dirty="0" smtClean="0"/>
                        <a:t>Standards</a:t>
                      </a:r>
                      <a:endParaRPr lang="en-US" sz="1600" dirty="0"/>
                    </a:p>
                  </a:txBody>
                  <a:tcPr/>
                </a:tc>
                <a:tc>
                  <a:txBody>
                    <a:bodyPr/>
                    <a:lstStyle/>
                    <a:p>
                      <a:r>
                        <a:rPr lang="en-US" sz="1600" dirty="0" smtClean="0"/>
                        <a:t>Resources</a:t>
                      </a:r>
                      <a:r>
                        <a:rPr lang="en-US" sz="1600" baseline="0" dirty="0" smtClean="0"/>
                        <a:t> and Suggested Instruction</a:t>
                      </a:r>
                      <a:endParaRPr lang="en-US" sz="1600" dirty="0"/>
                    </a:p>
                  </a:txBody>
                  <a:tcPr/>
                </a:tc>
              </a:tr>
              <a:tr h="6123113">
                <a:tc>
                  <a:txBody>
                    <a:bodyPr/>
                    <a:lstStyle/>
                    <a:p>
                      <a:r>
                        <a:rPr lang="en-US" dirty="0" smtClean="0"/>
                        <a:t>3</a:t>
                      </a:r>
                      <a:endParaRPr lang="en-US" dirty="0"/>
                    </a:p>
                  </a:txBody>
                  <a:tcPr/>
                </a:tc>
                <a:tc>
                  <a:txBody>
                    <a:bodyPr/>
                    <a:lstStyle/>
                    <a:p>
                      <a:r>
                        <a:rPr lang="en-US" sz="1050" b="1" dirty="0" smtClean="0"/>
                        <a:t>RI 3.1 </a:t>
                      </a:r>
                      <a:r>
                        <a:rPr lang="en-US" sz="1050" dirty="0" smtClean="0"/>
                        <a:t>Ask and answer questions to demonstrate understanding of a text, referring explicitly to the text as the basis for</a:t>
                      </a:r>
                      <a:r>
                        <a:rPr lang="en-US" sz="1050" baseline="0" dirty="0" smtClean="0"/>
                        <a:t> the answers. </a:t>
                      </a:r>
                      <a:endParaRPr lang="en-US" sz="1050" dirty="0" smtClean="0"/>
                    </a:p>
                    <a:p>
                      <a:r>
                        <a:rPr lang="en-US" sz="1050" b="1" dirty="0" smtClean="0"/>
                        <a:t>RI</a:t>
                      </a:r>
                      <a:r>
                        <a:rPr lang="en-US" sz="1050" b="1" baseline="0" dirty="0" smtClean="0"/>
                        <a:t> 3.2 </a:t>
                      </a:r>
                      <a:r>
                        <a:rPr lang="en-US" sz="1050" baseline="0" dirty="0" smtClean="0"/>
                        <a:t>Determine the main idea of a text; recount the key details and explain how they support the main idea. </a:t>
                      </a:r>
                    </a:p>
                    <a:p>
                      <a:r>
                        <a:rPr lang="en-US" sz="1050" b="1" baseline="0" dirty="0" smtClean="0"/>
                        <a:t>RI 3.4 </a:t>
                      </a:r>
                      <a:r>
                        <a:rPr lang="en-US" sz="1050" baseline="0" dirty="0" smtClean="0"/>
                        <a:t>Determine the meaning of general academic and domain-specific words and phrases in a text relevant to a grade 3 topic or subject area. </a:t>
                      </a:r>
                    </a:p>
                    <a:p>
                      <a:r>
                        <a:rPr lang="en-US" sz="1050" b="1" baseline="0" dirty="0" smtClean="0"/>
                        <a:t>RI 3.5 </a:t>
                      </a:r>
                      <a:r>
                        <a:rPr lang="en-US" sz="1050" baseline="0" dirty="0" smtClean="0"/>
                        <a:t>Use text features and search tools to locate information relevant to a given topic efficiently. </a:t>
                      </a:r>
                    </a:p>
                    <a:p>
                      <a:r>
                        <a:rPr lang="en-US" sz="1050" b="1" baseline="0" dirty="0" smtClean="0"/>
                        <a:t>RI 3.8 </a:t>
                      </a:r>
                      <a:r>
                        <a:rPr lang="en-US" sz="1050" kern="1200" dirty="0" smtClean="0">
                          <a:solidFill>
                            <a:schemeClr val="dk1"/>
                          </a:solidFill>
                          <a:latin typeface="+mn-lt"/>
                          <a:ea typeface="+mn-ea"/>
                          <a:cs typeface="+mn-cs"/>
                        </a:rPr>
                        <a:t>Describe the logical connection between particular sentences and paragraphs in a text (e.g., comparison, cause/effect, first/second/third in a sequence).</a:t>
                      </a:r>
                      <a:endParaRPr lang="en-US" sz="1050" baseline="0" dirty="0" smtClean="0"/>
                    </a:p>
                    <a:p>
                      <a:r>
                        <a:rPr lang="en-US" sz="1050" b="1" baseline="0" dirty="0" smtClean="0"/>
                        <a:t>RI 3.9 </a:t>
                      </a:r>
                      <a:r>
                        <a:rPr lang="en-US" sz="1050" baseline="0" dirty="0" smtClean="0"/>
                        <a:t>Compare and contrast the most important points and key details presented in two texts on the same topic. </a:t>
                      </a:r>
                    </a:p>
                    <a:p>
                      <a:endParaRPr lang="en-US" sz="1050" b="1" baseline="0" dirty="0" smtClean="0"/>
                    </a:p>
                    <a:p>
                      <a:r>
                        <a:rPr lang="en-US" sz="1050" b="1" baseline="0" dirty="0" smtClean="0"/>
                        <a:t>W.3.3</a:t>
                      </a:r>
                      <a:r>
                        <a:rPr lang="en-US" sz="1050" baseline="0" dirty="0" smtClean="0"/>
                        <a:t> Narratives</a:t>
                      </a:r>
                    </a:p>
                    <a:p>
                      <a:pPr marL="342900" indent="-342900">
                        <a:buAutoNum type="alphaLcPeriod"/>
                      </a:pPr>
                      <a:r>
                        <a:rPr lang="en-US" sz="1050" baseline="0" dirty="0" smtClean="0"/>
                        <a:t>Establish a situation and introduce a narrator and/or characters; organize an event sequence that unfolds naturally.</a:t>
                      </a:r>
                    </a:p>
                    <a:p>
                      <a:pPr marL="342900" indent="-342900">
                        <a:buAutoNum type="alphaLcPeriod"/>
                      </a:pPr>
                      <a:r>
                        <a:rPr lang="en-US" sz="1050" baseline="0" dirty="0" smtClean="0"/>
                        <a:t>Use dialogue and descriptions of actions, thoughts, and feelings to develop experiences and events or show the response of characters to situations.</a:t>
                      </a:r>
                    </a:p>
                    <a:p>
                      <a:pPr marL="342900" indent="-342900">
                        <a:buAutoNum type="alphaLcPeriod"/>
                      </a:pPr>
                      <a:r>
                        <a:rPr lang="en-US" sz="1050" baseline="0" dirty="0" smtClean="0"/>
                        <a:t>Use temporal words and phrases to signal event order.</a:t>
                      </a:r>
                    </a:p>
                    <a:p>
                      <a:pPr marL="342900" indent="-342900">
                        <a:buAutoNum type="alphaLcPeriod"/>
                      </a:pPr>
                      <a:r>
                        <a:rPr lang="en-US" sz="1050" baseline="0" dirty="0" smtClean="0"/>
                        <a:t>Provide a sense of closure.</a:t>
                      </a:r>
                    </a:p>
                    <a:p>
                      <a:endParaRPr lang="en-US" sz="1050" baseline="0" dirty="0" smtClean="0"/>
                    </a:p>
                    <a:p>
                      <a:r>
                        <a:rPr lang="en-US" sz="1050" b="1" baseline="0" dirty="0" smtClean="0"/>
                        <a:t>L 3.1h</a:t>
                      </a:r>
                      <a:r>
                        <a:rPr lang="en-US" sz="1050" baseline="0" dirty="0" smtClean="0"/>
                        <a:t>. Use coordinating and subordinating conjunctions. </a:t>
                      </a:r>
                    </a:p>
                    <a:p>
                      <a:r>
                        <a:rPr lang="en-US" sz="1050" b="1" baseline="0" dirty="0" smtClean="0"/>
                        <a:t>L 3.1i</a:t>
                      </a:r>
                      <a:r>
                        <a:rPr lang="en-US" sz="1050" baseline="0" dirty="0" smtClean="0"/>
                        <a:t>. Produce simple, compound, and complex sentences. </a:t>
                      </a:r>
                    </a:p>
                    <a:p>
                      <a:r>
                        <a:rPr lang="en-US" sz="1050" b="1" baseline="0" dirty="0" smtClean="0"/>
                        <a:t>L 3.2c. </a:t>
                      </a:r>
                      <a:r>
                        <a:rPr lang="en-US" sz="1050" baseline="0" dirty="0" smtClean="0"/>
                        <a:t>Use commas and quotation marks in dialogue. </a:t>
                      </a:r>
                    </a:p>
                    <a:p>
                      <a:endParaRPr lang="en-US" sz="1050" b="1" baseline="0" dirty="0" smtClean="0"/>
                    </a:p>
                    <a:p>
                      <a:r>
                        <a:rPr lang="en-US" sz="1050" b="1" baseline="0" dirty="0" smtClean="0"/>
                        <a:t>SL 3.2 </a:t>
                      </a:r>
                      <a:r>
                        <a:rPr lang="en-US" sz="1050" kern="1200" dirty="0" smtClean="0">
                          <a:solidFill>
                            <a:schemeClr val="dk1"/>
                          </a:solidFill>
                          <a:latin typeface="+mn-lt"/>
                          <a:ea typeface="+mn-ea"/>
                          <a:cs typeface="+mn-cs"/>
                        </a:rPr>
                        <a:t>Determine the main ideas and supporting details of a text read aloud or information presented in diverse media and formats, including visually, quantitatively, and orally.</a:t>
                      </a:r>
                      <a:endParaRPr lang="en-US" sz="1050" baseline="0" dirty="0" smtClean="0"/>
                    </a:p>
                    <a:p>
                      <a:r>
                        <a:rPr lang="en-US" sz="1050" b="1" baseline="0" dirty="0" smtClean="0"/>
                        <a:t>SL 3.3 </a:t>
                      </a:r>
                      <a:r>
                        <a:rPr lang="en-US" sz="1050" kern="1200" dirty="0" smtClean="0">
                          <a:solidFill>
                            <a:schemeClr val="dk1"/>
                          </a:solidFill>
                          <a:latin typeface="+mn-lt"/>
                          <a:ea typeface="+mn-ea"/>
                          <a:cs typeface="+mn-cs"/>
                        </a:rPr>
                        <a:t>Ask and answer questions about information from a speaker, offering appropriate elaboration and detail.</a:t>
                      </a:r>
                      <a:endParaRPr lang="en-US" sz="1050" baseline="0" dirty="0" smtClean="0"/>
                    </a:p>
                    <a:p>
                      <a:r>
                        <a:rPr lang="en-US" sz="1050" b="1" baseline="0" dirty="0" smtClean="0"/>
                        <a:t>SL 3.4 </a:t>
                      </a:r>
                      <a:r>
                        <a:rPr lang="en-US" sz="1050" kern="1200" dirty="0" smtClean="0">
                          <a:solidFill>
                            <a:schemeClr val="dk1"/>
                          </a:solidFill>
                          <a:latin typeface="+mn-lt"/>
                          <a:ea typeface="+mn-ea"/>
                          <a:cs typeface="+mn-cs"/>
                        </a:rPr>
                        <a:t>Report on a topic or text, tell a story, or recount an experience with appropriate facts and relevant, descriptive details, speaking clearly at an understandable pace</a:t>
                      </a:r>
                      <a:endParaRPr lang="en-US" sz="1050" baseline="0" dirty="0" smtClean="0"/>
                    </a:p>
                    <a:p>
                      <a:r>
                        <a:rPr lang="en-US" sz="1050" b="1" baseline="0" dirty="0" smtClean="0"/>
                        <a:t>SL 3.6 </a:t>
                      </a:r>
                      <a:r>
                        <a:rPr lang="en-US" sz="1050" kern="1200" dirty="0" smtClean="0">
                          <a:solidFill>
                            <a:schemeClr val="dk1"/>
                          </a:solidFill>
                          <a:latin typeface="+mn-lt"/>
                          <a:ea typeface="+mn-ea"/>
                          <a:cs typeface="+mn-cs"/>
                        </a:rPr>
                        <a:t>Speak in complete sentences when appropriate to task and situation in order to provide requested detail or clarification.</a:t>
                      </a:r>
                      <a:endParaRPr lang="en-US" sz="1050" dirty="0" smtClean="0"/>
                    </a:p>
                    <a:p>
                      <a:endParaRPr lang="en-US" sz="105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ESS.10.3.1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Demonstrate how the planets orbit the sun.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ESS.10.3.2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Demonstrate the orbit of Earth and its moon around the sun.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ESS.10.3.3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Relate Earth’s rotation to the day/night cycle.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Continue work from week 2. Students can continue to work on their research, or move to another planet so each student has two planets to compare.  By the end of this</a:t>
                      </a:r>
                      <a:r>
                        <a:rPr lang="en-US" sz="1400" baseline="0" dirty="0" smtClean="0"/>
                        <a:t> week students should be prepared to share their research with each other. </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r>
                        <a:rPr lang="en-US" sz="1400" dirty="0" smtClean="0">
                          <a:solidFill>
                            <a:srgbClr val="FF0000"/>
                          </a:solidFill>
                        </a:rPr>
                        <a:t>Formative</a:t>
                      </a:r>
                      <a:r>
                        <a:rPr lang="en-US" sz="1400" baseline="0" dirty="0" smtClean="0">
                          <a:solidFill>
                            <a:srgbClr val="FF0000"/>
                          </a:solidFill>
                        </a:rPr>
                        <a:t> Assessment: A True Book: Mars TCR</a:t>
                      </a:r>
                    </a:p>
                    <a:p>
                      <a:r>
                        <a:rPr lang="en-US" sz="1400" baseline="0" dirty="0" smtClean="0">
                          <a:solidFill>
                            <a:srgbClr val="FF0000"/>
                          </a:solidFill>
                        </a:rPr>
                        <a:t>Earthbound Astronaut Rubric TCR</a:t>
                      </a:r>
                    </a:p>
                    <a:p>
                      <a:r>
                        <a:rPr lang="en-US" sz="1400" baseline="0" dirty="0" smtClean="0">
                          <a:solidFill>
                            <a:srgbClr val="FF0000"/>
                          </a:solidFill>
                        </a:rPr>
                        <a:t>Brain Pop has lessons/videos on each planet you can use.</a:t>
                      </a:r>
                    </a:p>
                  </a:txBody>
                  <a:tcPr/>
                </a:tc>
              </a:tr>
            </a:tbl>
          </a:graphicData>
        </a:graphic>
      </p:graphicFrame>
      <p:grpSp>
        <p:nvGrpSpPr>
          <p:cNvPr id="15" name="Group 14"/>
          <p:cNvGrpSpPr/>
          <p:nvPr/>
        </p:nvGrpSpPr>
        <p:grpSpPr>
          <a:xfrm>
            <a:off x="6781800" y="2895600"/>
            <a:ext cx="1676400" cy="2514600"/>
            <a:chOff x="6781800" y="1659731"/>
            <a:chExt cx="1981200" cy="3064669"/>
          </a:xfrm>
        </p:grpSpPr>
        <p:pic>
          <p:nvPicPr>
            <p:cNvPr id="16" name="Picture 15" descr="cover_image"/>
            <p:cNvPicPr/>
            <p:nvPr/>
          </p:nvPicPr>
          <p:blipFill>
            <a:blip r:embed="rId4" cstate="print"/>
            <a:srcRect/>
            <a:stretch>
              <a:fillRect/>
            </a:stretch>
          </p:blipFill>
          <p:spPr bwMode="auto">
            <a:xfrm>
              <a:off x="6781800" y="1752600"/>
              <a:ext cx="762000" cy="838200"/>
            </a:xfrm>
            <a:prstGeom prst="rect">
              <a:avLst/>
            </a:prstGeom>
            <a:noFill/>
            <a:ln w="9525">
              <a:noFill/>
              <a:miter lim="800000"/>
              <a:headEnd/>
              <a:tailEnd/>
            </a:ln>
          </p:spPr>
        </p:pic>
        <p:sp>
          <p:nvSpPr>
            <p:cNvPr id="17" name="Text Box 2"/>
            <p:cNvSpPr txBox="1">
              <a:spLocks noChangeArrowheads="1"/>
            </p:cNvSpPr>
            <p:nvPr/>
          </p:nvSpPr>
          <p:spPr bwMode="auto">
            <a:xfrm>
              <a:off x="7772400" y="1659731"/>
              <a:ext cx="900545" cy="7429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100" b="1" dirty="0" smtClean="0">
                  <a:latin typeface="Calibri" pitchFamily="34" charset="0"/>
                </a:rPr>
                <a:t>2</a:t>
              </a:r>
              <a:r>
                <a:rPr kumimoji="0" lang="en-US" sz="1100" b="1" i="0" u="none" strike="noStrike" cap="none" normalizeH="0" baseline="0" dirty="0" smtClean="0">
                  <a:ln>
                    <a:noFill/>
                  </a:ln>
                  <a:solidFill>
                    <a:schemeClr val="tx1"/>
                  </a:solidFill>
                  <a:effectLst/>
                  <a:latin typeface="Calibri" pitchFamily="34" charset="0"/>
                </a:rPr>
                <a:t> copies of each book.</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8" name="Picture 17" descr="cover_image"/>
            <p:cNvPicPr/>
            <p:nvPr/>
          </p:nvPicPr>
          <p:blipFill>
            <a:blip r:embed="rId5" cstate="print"/>
            <a:srcRect/>
            <a:stretch>
              <a:fillRect/>
            </a:stretch>
          </p:blipFill>
          <p:spPr bwMode="auto">
            <a:xfrm>
              <a:off x="6858000" y="2667000"/>
              <a:ext cx="571500" cy="609600"/>
            </a:xfrm>
            <a:prstGeom prst="rect">
              <a:avLst/>
            </a:prstGeom>
            <a:noFill/>
            <a:ln w="9525">
              <a:noFill/>
              <a:miter lim="800000"/>
              <a:headEnd/>
              <a:tailEnd/>
            </a:ln>
          </p:spPr>
        </p:pic>
        <p:pic>
          <p:nvPicPr>
            <p:cNvPr id="19" name="Picture 18" descr="cover_image"/>
            <p:cNvPicPr/>
            <p:nvPr/>
          </p:nvPicPr>
          <p:blipFill>
            <a:blip r:embed="rId6" cstate="print"/>
            <a:srcRect/>
            <a:stretch>
              <a:fillRect/>
            </a:stretch>
          </p:blipFill>
          <p:spPr bwMode="auto">
            <a:xfrm>
              <a:off x="7620000" y="2667000"/>
              <a:ext cx="489585" cy="533400"/>
            </a:xfrm>
            <a:prstGeom prst="rect">
              <a:avLst/>
            </a:prstGeom>
            <a:noFill/>
            <a:ln w="9525">
              <a:noFill/>
              <a:miter lim="800000"/>
              <a:headEnd/>
              <a:tailEnd/>
            </a:ln>
          </p:spPr>
        </p:pic>
        <p:pic>
          <p:nvPicPr>
            <p:cNvPr id="20" name="Picture 19" descr="cover_image"/>
            <p:cNvPicPr/>
            <p:nvPr/>
          </p:nvPicPr>
          <p:blipFill>
            <a:blip r:embed="rId7" cstate="print"/>
            <a:srcRect/>
            <a:stretch>
              <a:fillRect/>
            </a:stretch>
          </p:blipFill>
          <p:spPr bwMode="auto">
            <a:xfrm>
              <a:off x="6858000" y="3352800"/>
              <a:ext cx="533400" cy="609600"/>
            </a:xfrm>
            <a:prstGeom prst="rect">
              <a:avLst/>
            </a:prstGeom>
            <a:noFill/>
            <a:ln w="9525">
              <a:noFill/>
              <a:miter lim="800000"/>
              <a:headEnd/>
              <a:tailEnd/>
            </a:ln>
          </p:spPr>
        </p:pic>
        <p:pic>
          <p:nvPicPr>
            <p:cNvPr id="21" name="Picture 20" descr="cover_image"/>
            <p:cNvPicPr/>
            <p:nvPr/>
          </p:nvPicPr>
          <p:blipFill>
            <a:blip r:embed="rId8" cstate="print"/>
            <a:srcRect/>
            <a:stretch>
              <a:fillRect/>
            </a:stretch>
          </p:blipFill>
          <p:spPr bwMode="auto">
            <a:xfrm>
              <a:off x="7620000" y="3276600"/>
              <a:ext cx="504825" cy="609600"/>
            </a:xfrm>
            <a:prstGeom prst="rect">
              <a:avLst/>
            </a:prstGeom>
            <a:noFill/>
            <a:ln w="9525">
              <a:noFill/>
              <a:miter lim="800000"/>
              <a:headEnd/>
              <a:tailEnd/>
            </a:ln>
          </p:spPr>
        </p:pic>
        <p:pic>
          <p:nvPicPr>
            <p:cNvPr id="22" name="Picture 21" descr="cover_image"/>
            <p:cNvPicPr/>
            <p:nvPr/>
          </p:nvPicPr>
          <p:blipFill>
            <a:blip r:embed="rId9" cstate="print"/>
            <a:srcRect/>
            <a:stretch>
              <a:fillRect/>
            </a:stretch>
          </p:blipFill>
          <p:spPr bwMode="auto">
            <a:xfrm>
              <a:off x="8229600" y="3276600"/>
              <a:ext cx="533400" cy="609600"/>
            </a:xfrm>
            <a:prstGeom prst="rect">
              <a:avLst/>
            </a:prstGeom>
            <a:noFill/>
            <a:ln w="9525">
              <a:noFill/>
              <a:miter lim="800000"/>
              <a:headEnd/>
              <a:tailEnd/>
            </a:ln>
          </p:spPr>
        </p:pic>
        <p:pic>
          <p:nvPicPr>
            <p:cNvPr id="23" name="Picture 22" descr="cover_image"/>
            <p:cNvPicPr/>
            <p:nvPr/>
          </p:nvPicPr>
          <p:blipFill>
            <a:blip r:embed="rId10" cstate="print"/>
            <a:srcRect/>
            <a:stretch>
              <a:fillRect/>
            </a:stretch>
          </p:blipFill>
          <p:spPr bwMode="auto">
            <a:xfrm>
              <a:off x="8229600" y="2667000"/>
              <a:ext cx="457200" cy="533400"/>
            </a:xfrm>
            <a:prstGeom prst="rect">
              <a:avLst/>
            </a:prstGeom>
            <a:noFill/>
            <a:ln w="9525">
              <a:noFill/>
              <a:miter lim="800000"/>
              <a:headEnd/>
              <a:tailEnd/>
            </a:ln>
          </p:spPr>
        </p:pic>
        <p:pic>
          <p:nvPicPr>
            <p:cNvPr id="24" name="Picture 23" descr="cover_image"/>
            <p:cNvPicPr/>
            <p:nvPr/>
          </p:nvPicPr>
          <p:blipFill>
            <a:blip r:embed="rId11" cstate="print"/>
            <a:srcRect/>
            <a:stretch>
              <a:fillRect/>
            </a:stretch>
          </p:blipFill>
          <p:spPr bwMode="auto">
            <a:xfrm>
              <a:off x="6858000" y="4038600"/>
              <a:ext cx="533400" cy="685800"/>
            </a:xfrm>
            <a:prstGeom prst="rect">
              <a:avLst/>
            </a:prstGeom>
            <a:noFill/>
            <a:ln w="9525">
              <a:noFill/>
              <a:miter lim="800000"/>
              <a:headEnd/>
              <a:tailEnd/>
            </a:ln>
          </p:spPr>
        </p:pic>
        <p:pic>
          <p:nvPicPr>
            <p:cNvPr id="25" name="Picture 24" descr="cover_image"/>
            <p:cNvPicPr/>
            <p:nvPr/>
          </p:nvPicPr>
          <p:blipFill>
            <a:blip r:embed="rId12" cstate="print"/>
            <a:srcRect/>
            <a:stretch>
              <a:fillRect/>
            </a:stretch>
          </p:blipFill>
          <p:spPr bwMode="auto">
            <a:xfrm>
              <a:off x="7620000" y="4038600"/>
              <a:ext cx="533400" cy="685800"/>
            </a:xfrm>
            <a:prstGeom prst="rect">
              <a:avLst/>
            </a:prstGeom>
            <a:noFill/>
            <a:ln w="9525">
              <a:noFill/>
              <a:miter lim="800000"/>
              <a:headEnd/>
              <a:tailEnd/>
            </a:ln>
          </p:spPr>
        </p:pic>
      </p:grpSp>
      <p:pic>
        <p:nvPicPr>
          <p:cNvPr id="14" name="~PP283.WAV">
            <a:hlinkClick r:id="" action="ppaction://media"/>
          </p:cNvPr>
          <p:cNvPicPr>
            <a:picLocks noRot="1" noChangeAspect="1"/>
          </p:cNvPicPr>
          <p:nvPr>
            <a:wavAudioFile r:embed="rId1" name="~PP283.WAV"/>
          </p:nvPr>
        </p:nvPicPr>
        <p:blipFill>
          <a:blip r:embed="rId13" cstate="print"/>
          <a:stretch>
            <a:fillRect/>
          </a:stretch>
        </p:blipFill>
        <p:spPr>
          <a:xfrm>
            <a:off x="8712200" y="6426200"/>
            <a:ext cx="304800" cy="304800"/>
          </a:xfrm>
          <a:prstGeom prst="rect">
            <a:avLst/>
          </a:prstGeom>
        </p:spPr>
      </p:pic>
    </p:spTree>
  </p:cSld>
  <p:clrMapOvr>
    <a:masterClrMapping/>
  </p:clrMapOvr>
  <p:transition advTm="261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98120"/>
          <a:ext cx="8763000" cy="6355080"/>
        </p:xfrm>
        <a:graphic>
          <a:graphicData uri="http://schemas.openxmlformats.org/drawingml/2006/table">
            <a:tbl>
              <a:tblPr firstRow="1" bandRow="1">
                <a:tableStyleId>{5C22544A-7EE6-4342-B048-85BDC9FD1C3A}</a:tableStyleId>
              </a:tblPr>
              <a:tblGrid>
                <a:gridCol w="823733"/>
                <a:gridCol w="5308504"/>
                <a:gridCol w="2630763"/>
              </a:tblGrid>
              <a:tr h="583317">
                <a:tc>
                  <a:txBody>
                    <a:bodyPr/>
                    <a:lstStyle/>
                    <a:p>
                      <a:r>
                        <a:rPr lang="en-US" sz="1600" dirty="0" smtClean="0"/>
                        <a:t>Week</a:t>
                      </a:r>
                      <a:endParaRPr lang="en-US" sz="1600" dirty="0"/>
                    </a:p>
                  </a:txBody>
                  <a:tcPr/>
                </a:tc>
                <a:tc>
                  <a:txBody>
                    <a:bodyPr/>
                    <a:lstStyle/>
                    <a:p>
                      <a:r>
                        <a:rPr lang="en-US" sz="1600" dirty="0" smtClean="0"/>
                        <a:t>ELA Standards</a:t>
                      </a:r>
                      <a:endParaRPr lang="en-US" sz="1600" dirty="0"/>
                    </a:p>
                  </a:txBody>
                  <a:tcPr/>
                </a:tc>
                <a:tc>
                  <a:txBody>
                    <a:bodyPr/>
                    <a:lstStyle/>
                    <a:p>
                      <a:r>
                        <a:rPr lang="en-US" sz="1600" dirty="0" smtClean="0"/>
                        <a:t>Resources</a:t>
                      </a:r>
                      <a:r>
                        <a:rPr lang="en-US" sz="1600" baseline="0" dirty="0" smtClean="0"/>
                        <a:t> and Suggested Instruction</a:t>
                      </a:r>
                      <a:endParaRPr lang="en-US" sz="1600" dirty="0"/>
                    </a:p>
                  </a:txBody>
                  <a:tcPr/>
                </a:tc>
              </a:tr>
              <a:tr h="5771763">
                <a:tc>
                  <a:txBody>
                    <a:bodyPr/>
                    <a:lstStyle/>
                    <a:p>
                      <a:r>
                        <a:rPr lang="en-US" dirty="0" smtClean="0"/>
                        <a:t>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chemeClr val="tx1"/>
                          </a:solidFill>
                        </a:rPr>
                        <a:t>RL.3.1</a:t>
                      </a:r>
                      <a:r>
                        <a:rPr lang="en-US" sz="1600" baseline="0" dirty="0" smtClean="0">
                          <a:solidFill>
                            <a:schemeClr val="tx1"/>
                          </a:solidFill>
                        </a:rPr>
                        <a:t> Ask and answer questions to demonstrate understanding of a text, referring explicitly to the text as the basis for the answers.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chemeClr val="tx1"/>
                          </a:solidFill>
                        </a:rPr>
                        <a:t>RL 3.4 </a:t>
                      </a:r>
                      <a:r>
                        <a:rPr lang="en-US" sz="1600" kern="1200" dirty="0" smtClean="0">
                          <a:solidFill>
                            <a:schemeClr val="dk1"/>
                          </a:solidFill>
                          <a:latin typeface="+mn-lt"/>
                          <a:ea typeface="+mn-ea"/>
                          <a:cs typeface="+mn-cs"/>
                        </a:rPr>
                        <a:t>Determine the meaning of words and phrases as they are used in a text, distinguishing from non-literal language.</a:t>
                      </a:r>
                      <a:endParaRPr lang="en-US" sz="1600" baseline="0" dirty="0" smtClean="0">
                        <a:solidFill>
                          <a:schemeClr val="tx1"/>
                        </a:solidFill>
                      </a:endParaRPr>
                    </a:p>
                    <a:p>
                      <a:endParaRPr lang="en-US" sz="1600" baseline="0" dirty="0" smtClean="0"/>
                    </a:p>
                    <a:p>
                      <a:r>
                        <a:rPr lang="en-US" sz="1600" b="1" baseline="0" dirty="0" smtClean="0"/>
                        <a:t>W.3.3</a:t>
                      </a:r>
                      <a:r>
                        <a:rPr lang="en-US" sz="1600" baseline="0" dirty="0" smtClean="0"/>
                        <a:t> Narratives</a:t>
                      </a:r>
                    </a:p>
                    <a:p>
                      <a:pPr marL="342900" indent="-342900">
                        <a:buAutoNum type="alphaLcPeriod"/>
                      </a:pPr>
                      <a:r>
                        <a:rPr lang="en-US" sz="1600" baseline="0" dirty="0" smtClean="0"/>
                        <a:t>Establish a situation and introduce a narrator and/or characters; organize an event sequence that unfolds naturally.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c.    Use temporal words and phrases to signal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       event order.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chemeClr val="tx1"/>
                          </a:solidFill>
                        </a:rPr>
                        <a:t>L 3.5a</a:t>
                      </a:r>
                      <a:r>
                        <a:rPr lang="en-US" sz="1800" b="1" i="1" kern="1200" dirty="0" smtClean="0">
                          <a:solidFill>
                            <a:schemeClr val="dk1"/>
                          </a:solidFill>
                          <a:latin typeface="+mn-lt"/>
                          <a:ea typeface="+mn-ea"/>
                          <a:cs typeface="+mn-cs"/>
                        </a:rPr>
                        <a:t>. </a:t>
                      </a:r>
                      <a:r>
                        <a:rPr lang="en-US" sz="1600" i="0" kern="1200" dirty="0" smtClean="0">
                          <a:solidFill>
                            <a:schemeClr val="dk1"/>
                          </a:solidFill>
                          <a:latin typeface="+mn-lt"/>
                          <a:ea typeface="+mn-ea"/>
                          <a:cs typeface="+mn-cs"/>
                        </a:rPr>
                        <a:t>Distinguish the literal and </a:t>
                      </a:r>
                      <a:r>
                        <a:rPr lang="en-US" sz="1600" i="0" kern="1200" dirty="0" err="1" smtClean="0">
                          <a:solidFill>
                            <a:schemeClr val="dk1"/>
                          </a:solidFill>
                          <a:latin typeface="+mn-lt"/>
                          <a:ea typeface="+mn-ea"/>
                          <a:cs typeface="+mn-cs"/>
                        </a:rPr>
                        <a:t>nonliteral</a:t>
                      </a:r>
                      <a:r>
                        <a:rPr lang="en-US" sz="1600" i="0" kern="1200" dirty="0" smtClean="0">
                          <a:solidFill>
                            <a:schemeClr val="dk1"/>
                          </a:solidFill>
                          <a:latin typeface="+mn-lt"/>
                          <a:ea typeface="+mn-ea"/>
                          <a:cs typeface="+mn-cs"/>
                        </a:rPr>
                        <a:t> meanings of words and phrases in context (e.g., take steps).</a:t>
                      </a:r>
                      <a:endParaRPr lang="en-US" sz="160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txBody>
                  <a:tcPr/>
                </a:tc>
                <a:tc>
                  <a: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Intro</a:t>
                      </a:r>
                      <a:r>
                        <a:rPr lang="en-US" sz="1200" baseline="0" dirty="0" smtClean="0"/>
                        <a:t> to Frindle PP-Goes to You Tube book trailer</a:t>
                      </a:r>
                    </a:p>
                    <a:p>
                      <a:endParaRPr lang="en-US" sz="1200" baseline="0" dirty="0" smtClean="0"/>
                    </a:p>
                    <a:p>
                      <a:r>
                        <a:rPr lang="en-US" sz="1200" baseline="0" dirty="0" smtClean="0"/>
                        <a:t>Smart Notebook Introduction to Frindle. (RL 3.5)</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Vocabulary Power points for each chapter on TCR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i="1" u="sng" dirty="0" smtClean="0"/>
                        <a:t>Amelia</a:t>
                      </a:r>
                      <a:r>
                        <a:rPr lang="en-US" sz="1200" i="1" u="sng" baseline="0" dirty="0" smtClean="0"/>
                        <a:t> </a:t>
                      </a:r>
                      <a:r>
                        <a:rPr lang="en-US" sz="1200" i="1" u="sng" baseline="0" dirty="0" err="1" smtClean="0"/>
                        <a:t>Bedelia</a:t>
                      </a:r>
                      <a:r>
                        <a:rPr lang="en-US" sz="1200" i="1" u="sng" baseline="0" dirty="0" smtClean="0"/>
                        <a:t> </a:t>
                      </a:r>
                      <a:r>
                        <a:rPr lang="en-US" sz="1200" baseline="0" dirty="0" smtClean="0"/>
                        <a:t>books can be used in small group to address language and reading standards, or in whole group.  We are placing them in this  week, but you may use them any time it works during the 3 weeks of literature. </a:t>
                      </a:r>
                      <a:endParaRPr lang="en-US" sz="1200" dirty="0" smtClean="0"/>
                    </a:p>
                    <a:p>
                      <a:endParaRPr lang="en-US" sz="1200" dirty="0" smtClean="0"/>
                    </a:p>
                  </a:txBody>
                  <a:tcPr/>
                </a:tc>
              </a:tr>
            </a:tbl>
          </a:graphicData>
        </a:graphic>
      </p:graphicFrame>
      <p:pic>
        <p:nvPicPr>
          <p:cNvPr id="15" name="Picture 14" descr="cover_image"/>
          <p:cNvPicPr/>
          <p:nvPr/>
        </p:nvPicPr>
        <p:blipFill>
          <a:blip r:embed="rId4" cstate="print"/>
          <a:srcRect/>
          <a:stretch>
            <a:fillRect/>
          </a:stretch>
        </p:blipFill>
        <p:spPr bwMode="auto">
          <a:xfrm>
            <a:off x="6477000" y="914400"/>
            <a:ext cx="609600" cy="838200"/>
          </a:xfrm>
          <a:prstGeom prst="rect">
            <a:avLst/>
          </a:prstGeom>
          <a:noFill/>
          <a:ln w="9525">
            <a:solidFill>
              <a:schemeClr val="tx1"/>
            </a:solidFill>
            <a:miter lim="800000"/>
            <a:headEnd/>
            <a:tailEnd/>
          </a:ln>
        </p:spPr>
      </p:pic>
      <p:pic>
        <p:nvPicPr>
          <p:cNvPr id="4" name="Picture 3" descr="cover_image"/>
          <p:cNvPicPr/>
          <p:nvPr/>
        </p:nvPicPr>
        <p:blipFill>
          <a:blip r:embed="rId5" cstate="print"/>
          <a:srcRect/>
          <a:stretch>
            <a:fillRect/>
          </a:stretch>
        </p:blipFill>
        <p:spPr bwMode="auto">
          <a:xfrm>
            <a:off x="6400800" y="4800600"/>
            <a:ext cx="762000" cy="1143000"/>
          </a:xfrm>
          <a:prstGeom prst="rect">
            <a:avLst/>
          </a:prstGeom>
          <a:noFill/>
          <a:ln w="9525">
            <a:solidFill>
              <a:schemeClr val="tx1"/>
            </a:solidFill>
            <a:miter lim="800000"/>
            <a:headEnd/>
            <a:tailEnd/>
          </a:ln>
        </p:spPr>
      </p:pic>
      <p:pic>
        <p:nvPicPr>
          <p:cNvPr id="5" name="Picture 4" descr="cover_image"/>
          <p:cNvPicPr/>
          <p:nvPr/>
        </p:nvPicPr>
        <p:blipFill>
          <a:blip r:embed="rId6" cstate="print"/>
          <a:srcRect/>
          <a:stretch>
            <a:fillRect/>
          </a:stretch>
        </p:blipFill>
        <p:spPr bwMode="auto">
          <a:xfrm>
            <a:off x="7239000" y="4876800"/>
            <a:ext cx="762000" cy="1066800"/>
          </a:xfrm>
          <a:prstGeom prst="rect">
            <a:avLst/>
          </a:prstGeom>
          <a:noFill/>
          <a:ln w="9525">
            <a:solidFill>
              <a:schemeClr val="tx1"/>
            </a:solidFill>
            <a:miter lim="800000"/>
            <a:headEnd/>
            <a:tailEnd/>
          </a:ln>
        </p:spPr>
      </p:pic>
      <p:pic>
        <p:nvPicPr>
          <p:cNvPr id="6" name="Picture 5" descr="cover_image"/>
          <p:cNvPicPr/>
          <p:nvPr/>
        </p:nvPicPr>
        <p:blipFill>
          <a:blip r:embed="rId7" cstate="print"/>
          <a:srcRect/>
          <a:stretch>
            <a:fillRect/>
          </a:stretch>
        </p:blipFill>
        <p:spPr bwMode="auto">
          <a:xfrm>
            <a:off x="8077201" y="4800600"/>
            <a:ext cx="762000" cy="1219200"/>
          </a:xfrm>
          <a:prstGeom prst="rect">
            <a:avLst/>
          </a:prstGeom>
          <a:noFill/>
          <a:ln w="9525">
            <a:noFill/>
            <a:miter lim="800000"/>
            <a:headEnd/>
            <a:tailEnd/>
          </a:ln>
        </p:spPr>
      </p:pic>
      <p:pic>
        <p:nvPicPr>
          <p:cNvPr id="7" name="~PP1621.WAV">
            <a:hlinkClick r:id="" action="ppaction://media"/>
          </p:cNvPr>
          <p:cNvPicPr>
            <a:picLocks noRot="1" noChangeAspect="1"/>
          </p:cNvPicPr>
          <p:nvPr>
            <a:wavAudioFile r:embed="rId1" name="~PP1621.WAV"/>
          </p:nvPr>
        </p:nvPicPr>
        <p:blipFill>
          <a:blip r:embed="rId8" cstate="print"/>
          <a:stretch>
            <a:fillRect/>
          </a:stretch>
        </p:blipFill>
        <p:spPr>
          <a:xfrm>
            <a:off x="8712200" y="6426200"/>
            <a:ext cx="304800" cy="304800"/>
          </a:xfrm>
          <a:prstGeom prst="rect">
            <a:avLst/>
          </a:prstGeom>
        </p:spPr>
      </p:pic>
    </p:spTree>
  </p:cSld>
  <p:clrMapOvr>
    <a:masterClrMapping/>
  </p:clrMapOvr>
  <p:transition advTm="463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98120"/>
          <a:ext cx="8763000" cy="6507480"/>
        </p:xfrm>
        <a:graphic>
          <a:graphicData uri="http://schemas.openxmlformats.org/drawingml/2006/table">
            <a:tbl>
              <a:tblPr firstRow="1" bandRow="1">
                <a:tableStyleId>{5C22544A-7EE6-4342-B048-85BDC9FD1C3A}</a:tableStyleId>
              </a:tblPr>
              <a:tblGrid>
                <a:gridCol w="823733"/>
                <a:gridCol w="5308504"/>
                <a:gridCol w="2630763"/>
              </a:tblGrid>
              <a:tr h="597305">
                <a:tc>
                  <a:txBody>
                    <a:bodyPr/>
                    <a:lstStyle/>
                    <a:p>
                      <a:r>
                        <a:rPr lang="en-US" sz="1600" dirty="0" smtClean="0"/>
                        <a:t>Week</a:t>
                      </a:r>
                      <a:endParaRPr lang="en-US" sz="1600" dirty="0"/>
                    </a:p>
                  </a:txBody>
                  <a:tcPr/>
                </a:tc>
                <a:tc>
                  <a:txBody>
                    <a:bodyPr/>
                    <a:lstStyle/>
                    <a:p>
                      <a:r>
                        <a:rPr lang="en-US" sz="1600" dirty="0" smtClean="0"/>
                        <a:t>ELA Standards</a:t>
                      </a:r>
                      <a:endParaRPr lang="en-US" sz="1600" dirty="0"/>
                    </a:p>
                  </a:txBody>
                  <a:tcPr/>
                </a:tc>
                <a:tc>
                  <a:txBody>
                    <a:bodyPr/>
                    <a:lstStyle/>
                    <a:p>
                      <a:r>
                        <a:rPr lang="en-US" sz="1600" dirty="0" smtClean="0"/>
                        <a:t>Resources</a:t>
                      </a:r>
                      <a:r>
                        <a:rPr lang="en-US" sz="1600" baseline="0" dirty="0" smtClean="0"/>
                        <a:t> and Suggested Instruction</a:t>
                      </a:r>
                      <a:endParaRPr lang="en-US" sz="1600" dirty="0"/>
                    </a:p>
                  </a:txBody>
                  <a:tcPr/>
                </a:tc>
              </a:tr>
              <a:tr h="5910175">
                <a:tc>
                  <a:txBody>
                    <a:bodyPr/>
                    <a:lstStyle/>
                    <a:p>
                      <a:r>
                        <a:rPr lang="en-US" dirty="0" smtClean="0"/>
                        <a:t>5</a:t>
                      </a:r>
                      <a:endParaRPr lang="en-US" dirty="0"/>
                    </a:p>
                  </a:txBody>
                  <a:tcPr/>
                </a:tc>
                <a:tc>
                  <a:txBody>
                    <a:bodyPr/>
                    <a:lstStyle/>
                    <a:p>
                      <a:r>
                        <a:rPr lang="en-US" sz="1600" b="1" baseline="0" dirty="0" smtClean="0"/>
                        <a:t>RL 3.3 </a:t>
                      </a:r>
                      <a:r>
                        <a:rPr lang="en-US" sz="1600" b="0" baseline="0" dirty="0" smtClean="0"/>
                        <a:t>Describe characters in a story and explain how their actions contribute to the sequence of events. </a:t>
                      </a:r>
                    </a:p>
                    <a:p>
                      <a:r>
                        <a:rPr lang="en-US" sz="1600" b="1" baseline="0" dirty="0" smtClean="0"/>
                        <a:t>RL 3.4 </a:t>
                      </a:r>
                      <a:r>
                        <a:rPr lang="en-US" sz="1600" kern="1200" dirty="0" smtClean="0">
                          <a:solidFill>
                            <a:schemeClr val="dk1"/>
                          </a:solidFill>
                          <a:latin typeface="+mn-lt"/>
                          <a:ea typeface="+mn-ea"/>
                          <a:cs typeface="+mn-cs"/>
                        </a:rPr>
                        <a:t>Determine the meaning of words and phrases as they are used in a text, distinguishing from non-literal language.</a:t>
                      </a:r>
                      <a:endParaRPr lang="en-US" sz="1600" b="1" baseline="0" dirty="0" smtClean="0"/>
                    </a:p>
                    <a:p>
                      <a:r>
                        <a:rPr lang="en-US" sz="1600" b="1" baseline="0" dirty="0" smtClean="0"/>
                        <a:t>RL 3.5 </a:t>
                      </a:r>
                      <a:r>
                        <a:rPr lang="en-US" sz="1600" kern="1200" dirty="0" smtClean="0">
                          <a:solidFill>
                            <a:schemeClr val="dk1"/>
                          </a:solidFill>
                          <a:latin typeface="+mn-lt"/>
                          <a:ea typeface="+mn-ea"/>
                          <a:cs typeface="+mn-cs"/>
                        </a:rPr>
                        <a:t>Refer to parts of stories, dramas, and poems when writing or speaking about a text, using terms such as chapter, scene, and stanza; describe how each successive part builds on earlier sections</a:t>
                      </a:r>
                      <a:endParaRPr lang="en-US" sz="1600" b="1" baseline="0" dirty="0" smtClean="0"/>
                    </a:p>
                    <a:p>
                      <a:endParaRPr lang="en-US" sz="1600" b="1" baseline="0" dirty="0" smtClean="0"/>
                    </a:p>
                    <a:p>
                      <a:r>
                        <a:rPr lang="en-US" sz="1600" b="1" baseline="0" dirty="0" smtClean="0"/>
                        <a:t>W.3.3 Narratives</a:t>
                      </a:r>
                    </a:p>
                    <a:p>
                      <a:r>
                        <a:rPr lang="en-US" sz="1600" b="1" baseline="0" dirty="0" smtClean="0"/>
                        <a:t>b. </a:t>
                      </a:r>
                      <a:r>
                        <a:rPr lang="en-US" sz="1600" b="0" baseline="0" dirty="0" smtClean="0"/>
                        <a:t>Use dialogue and descriptions of actions, thoughts, and feelings to develop experiences and events or show the response of characters to situations. </a:t>
                      </a:r>
                    </a:p>
                    <a:p>
                      <a:pPr marL="342900" indent="-342900">
                        <a:buNone/>
                      </a:pPr>
                      <a:r>
                        <a:rPr lang="en-US" sz="1600" b="1" baseline="0" dirty="0" smtClean="0"/>
                        <a:t>d. </a:t>
                      </a:r>
                      <a:r>
                        <a:rPr lang="en-US" sz="1600" baseline="0" dirty="0" smtClean="0"/>
                        <a:t>Provide a sense of closure.</a:t>
                      </a:r>
                    </a:p>
                    <a:p>
                      <a:endParaRPr lang="en-US"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chemeClr val="tx1"/>
                          </a:solidFill>
                        </a:rPr>
                        <a:t>L 3.5a </a:t>
                      </a:r>
                      <a:r>
                        <a:rPr lang="en-US" sz="1800" b="1" i="1" kern="1200" dirty="0" smtClean="0">
                          <a:solidFill>
                            <a:schemeClr val="dk1"/>
                          </a:solidFill>
                          <a:latin typeface="+mn-lt"/>
                          <a:ea typeface="+mn-ea"/>
                          <a:cs typeface="+mn-cs"/>
                        </a:rPr>
                        <a:t> </a:t>
                      </a:r>
                      <a:r>
                        <a:rPr lang="en-US" sz="1600" i="0" kern="1200" dirty="0" smtClean="0">
                          <a:solidFill>
                            <a:schemeClr val="dk1"/>
                          </a:solidFill>
                          <a:latin typeface="+mn-lt"/>
                          <a:ea typeface="+mn-ea"/>
                          <a:cs typeface="+mn-cs"/>
                        </a:rPr>
                        <a:t>Distinguish the literal and </a:t>
                      </a:r>
                      <a:r>
                        <a:rPr lang="en-US" sz="1600" i="0" kern="1200" dirty="0" err="1" smtClean="0">
                          <a:solidFill>
                            <a:schemeClr val="dk1"/>
                          </a:solidFill>
                          <a:latin typeface="+mn-lt"/>
                          <a:ea typeface="+mn-ea"/>
                          <a:cs typeface="+mn-cs"/>
                        </a:rPr>
                        <a:t>nonliteral</a:t>
                      </a:r>
                      <a:r>
                        <a:rPr lang="en-US" sz="1600" i="0" kern="1200" dirty="0" smtClean="0">
                          <a:solidFill>
                            <a:schemeClr val="dk1"/>
                          </a:solidFill>
                          <a:latin typeface="+mn-lt"/>
                          <a:ea typeface="+mn-ea"/>
                          <a:cs typeface="+mn-cs"/>
                        </a:rPr>
                        <a:t> meanings of words and phrases in context (e.g., take steps).</a:t>
                      </a:r>
                      <a:endParaRPr lang="en-US" sz="1600" b="1" baseline="0" dirty="0" smtClean="0">
                        <a:solidFill>
                          <a:schemeClr val="tx1"/>
                        </a:solidFill>
                      </a:endParaRPr>
                    </a:p>
                    <a:p>
                      <a:endParaRPr lang="en-US" sz="1600" baseline="0" dirty="0" smtClean="0"/>
                    </a:p>
                  </a:txBody>
                  <a:tcPr/>
                </a:tc>
                <a:tc>
                  <a:txBody>
                    <a:bodyPr/>
                    <a:lstStyle/>
                    <a:p>
                      <a:endParaRPr lang="en-US" dirty="0" smtClean="0"/>
                    </a:p>
                    <a:p>
                      <a:endParaRPr lang="en-US" dirty="0" smtClean="0"/>
                    </a:p>
                    <a:p>
                      <a:endParaRPr lang="en-US" dirty="0" smtClean="0"/>
                    </a:p>
                    <a:p>
                      <a:endParaRPr lang="en-US" dirty="0" smtClean="0"/>
                    </a:p>
                    <a:p>
                      <a:endParaRPr lang="en-US" dirty="0" smtClean="0"/>
                    </a:p>
                    <a:p>
                      <a:r>
                        <a:rPr lang="en-US" sz="1400" dirty="0" smtClean="0"/>
                        <a:t>Vocabulary Power points for each chapter of Frindle on TCR.</a:t>
                      </a:r>
                    </a:p>
                    <a:p>
                      <a:endParaRPr lang="en-US" sz="1400" dirty="0" smtClean="0"/>
                    </a:p>
                    <a:p>
                      <a:r>
                        <a:rPr lang="en-US" sz="1400" dirty="0" smtClean="0"/>
                        <a:t>The focus this week moves into describing the characters.</a:t>
                      </a:r>
                      <a:r>
                        <a:rPr lang="en-US" sz="1400" baseline="0" dirty="0" smtClean="0"/>
                        <a:t> In describing the characters they use the evidence from the text and quote the dialogue from the characters. </a:t>
                      </a:r>
                    </a:p>
                    <a:p>
                      <a:endParaRPr lang="en-US" sz="1400" baseline="0" dirty="0" smtClean="0"/>
                    </a:p>
                    <a:p>
                      <a:endParaRPr lang="en-US" sz="1400" dirty="0" smtClean="0"/>
                    </a:p>
                    <a:p>
                      <a:endParaRPr lang="en-US" dirty="0" smtClean="0"/>
                    </a:p>
                    <a:p>
                      <a:endParaRPr lang="en-US" dirty="0" smtClean="0"/>
                    </a:p>
                    <a:p>
                      <a:endParaRPr lang="en-US" dirty="0" smtClean="0"/>
                    </a:p>
                    <a:p>
                      <a:endParaRPr lang="en-US" dirty="0" smtClean="0"/>
                    </a:p>
                    <a:p>
                      <a:r>
                        <a:rPr lang="en-US" sz="1200" dirty="0" smtClean="0"/>
                        <a:t>These books can be used to address figurative language with a focus on idioms.  </a:t>
                      </a:r>
                      <a:endParaRPr lang="en-US" sz="1200" dirty="0"/>
                    </a:p>
                  </a:txBody>
                  <a:tcPr/>
                </a:tc>
              </a:tr>
            </a:tbl>
          </a:graphicData>
        </a:graphic>
      </p:graphicFrame>
      <p:pic>
        <p:nvPicPr>
          <p:cNvPr id="3" name="Picture 2" descr="cover_image"/>
          <p:cNvPicPr/>
          <p:nvPr/>
        </p:nvPicPr>
        <p:blipFill>
          <a:blip r:embed="rId4" cstate="print"/>
          <a:srcRect/>
          <a:stretch>
            <a:fillRect/>
          </a:stretch>
        </p:blipFill>
        <p:spPr bwMode="auto">
          <a:xfrm>
            <a:off x="6400800" y="990600"/>
            <a:ext cx="914400" cy="1143000"/>
          </a:xfrm>
          <a:prstGeom prst="rect">
            <a:avLst/>
          </a:prstGeom>
          <a:noFill/>
          <a:ln w="9525">
            <a:solidFill>
              <a:schemeClr val="tx1"/>
            </a:solidFill>
            <a:miter lim="800000"/>
            <a:headEnd/>
            <a:tailEnd/>
          </a:ln>
        </p:spPr>
      </p:pic>
      <p:pic>
        <p:nvPicPr>
          <p:cNvPr id="4" name="Picture 3" descr="cover_image"/>
          <p:cNvPicPr/>
          <p:nvPr/>
        </p:nvPicPr>
        <p:blipFill>
          <a:blip r:embed="rId5" cstate="print"/>
          <a:srcRect/>
          <a:stretch>
            <a:fillRect/>
          </a:stretch>
        </p:blipFill>
        <p:spPr bwMode="auto">
          <a:xfrm>
            <a:off x="6477000" y="4419600"/>
            <a:ext cx="914400" cy="1066800"/>
          </a:xfrm>
          <a:prstGeom prst="rect">
            <a:avLst/>
          </a:prstGeom>
          <a:noFill/>
          <a:ln w="9525">
            <a:noFill/>
            <a:miter lim="800000"/>
            <a:headEnd/>
            <a:tailEnd/>
          </a:ln>
        </p:spPr>
      </p:pic>
      <p:pic>
        <p:nvPicPr>
          <p:cNvPr id="5" name="Picture 4" descr="cover_image"/>
          <p:cNvPicPr/>
          <p:nvPr/>
        </p:nvPicPr>
        <p:blipFill>
          <a:blip r:embed="rId6" cstate="print"/>
          <a:srcRect/>
          <a:stretch>
            <a:fillRect/>
          </a:stretch>
        </p:blipFill>
        <p:spPr bwMode="auto">
          <a:xfrm>
            <a:off x="7848600" y="4343400"/>
            <a:ext cx="795020" cy="1143000"/>
          </a:xfrm>
          <a:prstGeom prst="rect">
            <a:avLst/>
          </a:prstGeom>
          <a:noFill/>
          <a:ln w="9525">
            <a:noFill/>
            <a:miter lim="800000"/>
            <a:headEnd/>
            <a:tailEnd/>
          </a:ln>
        </p:spPr>
      </p:pic>
      <p:pic>
        <p:nvPicPr>
          <p:cNvPr id="6" name="~PP1546.WAV">
            <a:hlinkClick r:id="" action="ppaction://media"/>
          </p:cNvPr>
          <p:cNvPicPr>
            <a:picLocks noRot="1" noChangeAspect="1"/>
          </p:cNvPicPr>
          <p:nvPr>
            <a:wavAudioFile r:embed="rId1" name="~PP1546.WAV"/>
          </p:nvPr>
        </p:nvPicPr>
        <p:blipFill>
          <a:blip r:embed="rId7" cstate="print"/>
          <a:stretch>
            <a:fillRect/>
          </a:stretch>
        </p:blipFill>
        <p:spPr>
          <a:xfrm>
            <a:off x="8712200" y="6426200"/>
            <a:ext cx="304800" cy="304800"/>
          </a:xfrm>
          <a:prstGeom prst="rect">
            <a:avLst/>
          </a:prstGeom>
        </p:spPr>
      </p:pic>
    </p:spTree>
  </p:cSld>
  <p:clrMapOvr>
    <a:masterClrMapping/>
  </p:clrMapOvr>
  <p:transition advTm="20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152400"/>
          <a:ext cx="8763000" cy="6540905"/>
        </p:xfrm>
        <a:graphic>
          <a:graphicData uri="http://schemas.openxmlformats.org/drawingml/2006/table">
            <a:tbl>
              <a:tblPr firstRow="1" bandRow="1">
                <a:tableStyleId>{5C22544A-7EE6-4342-B048-85BDC9FD1C3A}</a:tableStyleId>
              </a:tblPr>
              <a:tblGrid>
                <a:gridCol w="738847"/>
                <a:gridCol w="5664493"/>
                <a:gridCol w="2359660"/>
              </a:tblGrid>
              <a:tr h="597305">
                <a:tc>
                  <a:txBody>
                    <a:bodyPr/>
                    <a:lstStyle/>
                    <a:p>
                      <a:r>
                        <a:rPr lang="en-US" sz="1600" dirty="0" smtClean="0"/>
                        <a:t>Week</a:t>
                      </a:r>
                      <a:endParaRPr lang="en-US" sz="1600" dirty="0"/>
                    </a:p>
                  </a:txBody>
                  <a:tcPr/>
                </a:tc>
                <a:tc>
                  <a:txBody>
                    <a:bodyPr/>
                    <a:lstStyle/>
                    <a:p>
                      <a:r>
                        <a:rPr lang="en-US" sz="1600" dirty="0" smtClean="0"/>
                        <a:t>ELA Standards</a:t>
                      </a:r>
                      <a:endParaRPr lang="en-US" sz="1600" dirty="0"/>
                    </a:p>
                  </a:txBody>
                  <a:tcPr/>
                </a:tc>
                <a:tc>
                  <a:txBody>
                    <a:bodyPr/>
                    <a:lstStyle/>
                    <a:p>
                      <a:r>
                        <a:rPr lang="en-US" sz="1600" dirty="0" smtClean="0"/>
                        <a:t>Resources</a:t>
                      </a:r>
                      <a:r>
                        <a:rPr lang="en-US" sz="1600" baseline="0" dirty="0" smtClean="0"/>
                        <a:t> and Suggested Instruction</a:t>
                      </a:r>
                      <a:endParaRPr lang="en-US" sz="1600" dirty="0"/>
                    </a:p>
                  </a:txBody>
                  <a:tcPr/>
                </a:tc>
              </a:tr>
              <a:tr h="5910175">
                <a:tc>
                  <a:txBody>
                    <a:bodyPr/>
                    <a:lstStyle/>
                    <a:p>
                      <a:r>
                        <a:rPr lang="en-US" dirty="0" smtClean="0"/>
                        <a:t>6</a:t>
                      </a:r>
                      <a:endParaRPr lang="en-US" dirty="0"/>
                    </a:p>
                  </a:txBody>
                  <a:tcPr/>
                </a:tc>
                <a:tc>
                  <a:txBody>
                    <a:bodyPr/>
                    <a:lstStyle/>
                    <a:p>
                      <a:r>
                        <a:rPr lang="en-US" sz="1600" b="1" baseline="0" dirty="0" smtClean="0"/>
                        <a:t>RL 3.2 </a:t>
                      </a:r>
                      <a:r>
                        <a:rPr lang="en-US" sz="1600" kern="1200" dirty="0" smtClean="0">
                          <a:solidFill>
                            <a:schemeClr val="dk1"/>
                          </a:solidFill>
                          <a:latin typeface="+mn-lt"/>
                          <a:ea typeface="+mn-ea"/>
                          <a:cs typeface="+mn-cs"/>
                        </a:rPr>
                        <a:t>Recount stories, including fables, folktales, and myths from diverse cultures; determine the central message, lesson, or moral and explain how it is conveyed through key details in the text.</a:t>
                      </a:r>
                      <a:endParaRPr lang="en-US" sz="1600" baseline="0" dirty="0" smtClean="0"/>
                    </a:p>
                    <a:p>
                      <a:r>
                        <a:rPr lang="en-US" sz="1600" b="1" baseline="0" dirty="0" smtClean="0"/>
                        <a:t>RL 3.4 </a:t>
                      </a:r>
                      <a:r>
                        <a:rPr lang="en-US" sz="1800" kern="1200" dirty="0" smtClean="0">
                          <a:solidFill>
                            <a:schemeClr val="dk1"/>
                          </a:solidFill>
                          <a:latin typeface="+mn-lt"/>
                          <a:ea typeface="+mn-ea"/>
                          <a:cs typeface="+mn-cs"/>
                        </a:rPr>
                        <a:t>Determine the meaning of words and phrases as they are used in a text, distinguishing from non-literal language.</a:t>
                      </a:r>
                      <a:endParaRPr lang="en-US" sz="1600" baseline="0" dirty="0" smtClean="0"/>
                    </a:p>
                    <a:p>
                      <a:r>
                        <a:rPr lang="en-US" sz="1600" b="1" baseline="0" dirty="0" smtClean="0"/>
                        <a:t>RL 3.5 </a:t>
                      </a:r>
                      <a:r>
                        <a:rPr lang="en-US" sz="1800" kern="1200" dirty="0" smtClean="0">
                          <a:solidFill>
                            <a:schemeClr val="dk1"/>
                          </a:solidFill>
                          <a:latin typeface="+mn-lt"/>
                          <a:ea typeface="+mn-ea"/>
                          <a:cs typeface="+mn-cs"/>
                        </a:rPr>
                        <a:t>Refer to parts of stories, dramas, and poems when writing or speaking about a text, using terms such as chapter, scene, and stanza; describe how each successive part builds on earlier sections.</a:t>
                      </a:r>
                      <a:endParaRPr lang="en-US" sz="1600" baseline="0" dirty="0" smtClean="0"/>
                    </a:p>
                    <a:p>
                      <a:endParaRPr lang="en-US" sz="1600" baseline="0" dirty="0" smtClean="0"/>
                    </a:p>
                    <a:p>
                      <a:r>
                        <a:rPr lang="en-US" sz="1600" b="1" baseline="0" dirty="0" smtClean="0"/>
                        <a:t>W.3.3 Narratives</a:t>
                      </a:r>
                    </a:p>
                    <a:p>
                      <a:pPr marL="342900" indent="-342900">
                        <a:buAutoNum type="alphaLcPeriod"/>
                      </a:pPr>
                      <a:r>
                        <a:rPr lang="en-US" sz="1600" baseline="0" dirty="0" smtClean="0"/>
                        <a:t>Establish a situation and introduce a narrator and/or characters; organize an event sequence that unfolds naturally.</a:t>
                      </a:r>
                    </a:p>
                    <a:p>
                      <a:pPr marL="342900" indent="-342900">
                        <a:buAutoNum type="alphaLcPeriod"/>
                      </a:pPr>
                      <a:r>
                        <a:rPr lang="en-US" sz="1600" baseline="0" dirty="0" smtClean="0"/>
                        <a:t>Use dialogue and descriptions of actions, thoughts, and feelings to develop experiences and events or show the response of characters to situations.</a:t>
                      </a:r>
                    </a:p>
                    <a:p>
                      <a:pPr marL="342900" indent="-342900">
                        <a:buAutoNum type="alphaLcPeriod"/>
                      </a:pPr>
                      <a:r>
                        <a:rPr lang="en-US" sz="1600" baseline="0" dirty="0" smtClean="0"/>
                        <a:t>Use temporal words and phrases to signal event order.</a:t>
                      </a:r>
                    </a:p>
                    <a:p>
                      <a:pPr marL="342900" indent="-342900">
                        <a:buAutoNum type="alphaLcPeriod"/>
                      </a:pPr>
                      <a:r>
                        <a:rPr lang="en-US" sz="1600" baseline="0" dirty="0" smtClean="0"/>
                        <a:t>Provide a sense of closure.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chemeClr val="tx1"/>
                          </a:solidFill>
                        </a:rPr>
                        <a:t>L 3.5a </a:t>
                      </a:r>
                      <a:r>
                        <a:rPr lang="en-US" sz="1800" b="1" i="1" kern="1200" dirty="0" smtClean="0">
                          <a:solidFill>
                            <a:schemeClr val="dk1"/>
                          </a:solidFill>
                          <a:latin typeface="+mn-lt"/>
                          <a:ea typeface="+mn-ea"/>
                          <a:cs typeface="+mn-cs"/>
                        </a:rPr>
                        <a:t> </a:t>
                      </a:r>
                      <a:r>
                        <a:rPr lang="en-US" sz="1600" i="0" kern="1200" dirty="0" smtClean="0">
                          <a:solidFill>
                            <a:schemeClr val="dk1"/>
                          </a:solidFill>
                          <a:latin typeface="+mn-lt"/>
                          <a:ea typeface="+mn-ea"/>
                          <a:cs typeface="+mn-cs"/>
                        </a:rPr>
                        <a:t>Distinguish the literal and </a:t>
                      </a:r>
                      <a:r>
                        <a:rPr lang="en-US" sz="1600" i="0" kern="1200" dirty="0" err="1" smtClean="0">
                          <a:solidFill>
                            <a:schemeClr val="dk1"/>
                          </a:solidFill>
                          <a:latin typeface="+mn-lt"/>
                          <a:ea typeface="+mn-ea"/>
                          <a:cs typeface="+mn-cs"/>
                        </a:rPr>
                        <a:t>nonliteral</a:t>
                      </a:r>
                      <a:r>
                        <a:rPr lang="en-US" sz="1600" i="0" kern="1200" dirty="0" smtClean="0">
                          <a:solidFill>
                            <a:schemeClr val="dk1"/>
                          </a:solidFill>
                          <a:latin typeface="+mn-lt"/>
                          <a:ea typeface="+mn-ea"/>
                          <a:cs typeface="+mn-cs"/>
                        </a:rPr>
                        <a:t> meanings of words and phrases in context (e.g., take steps).</a:t>
                      </a:r>
                      <a:endParaRPr lang="en-US" sz="1600" i="0" baseline="0" dirty="0" smtClean="0">
                        <a:solidFill>
                          <a:schemeClr val="tx1"/>
                        </a:solidFill>
                      </a:endParaRPr>
                    </a:p>
                    <a:p>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Vocabulary Power points for each chapter of Frindle on TCR.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7030A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7030A0"/>
                          </a:solidFill>
                        </a:rPr>
                        <a:t>Frindle </a:t>
                      </a:r>
                      <a:r>
                        <a:rPr lang="en-US" sz="1800" dirty="0" err="1" smtClean="0">
                          <a:solidFill>
                            <a:srgbClr val="7030A0"/>
                          </a:solidFill>
                        </a:rPr>
                        <a:t>Vocab</a:t>
                      </a:r>
                      <a:r>
                        <a:rPr lang="en-US" sz="1800" baseline="0" dirty="0" smtClean="0">
                          <a:solidFill>
                            <a:srgbClr val="7030A0"/>
                          </a:solidFill>
                        </a:rPr>
                        <a:t> Smart Notebook…overall vocabulary. TCR</a:t>
                      </a:r>
                      <a:endParaRPr lang="en-US" sz="1800" dirty="0" smtClean="0">
                        <a:solidFill>
                          <a:srgbClr val="7030A0"/>
                        </a:solidFill>
                      </a:endParaRPr>
                    </a:p>
                    <a:p>
                      <a:endParaRPr lang="en-US" dirty="0"/>
                    </a:p>
                  </a:txBody>
                  <a:tcPr/>
                </a:tc>
              </a:tr>
            </a:tbl>
          </a:graphicData>
        </a:graphic>
      </p:graphicFrame>
      <p:pic>
        <p:nvPicPr>
          <p:cNvPr id="4" name="Picture 3" descr="cover_image"/>
          <p:cNvPicPr/>
          <p:nvPr/>
        </p:nvPicPr>
        <p:blipFill>
          <a:blip r:embed="rId4" cstate="print"/>
          <a:srcRect/>
          <a:stretch>
            <a:fillRect/>
          </a:stretch>
        </p:blipFill>
        <p:spPr bwMode="auto">
          <a:xfrm>
            <a:off x="7010400" y="990600"/>
            <a:ext cx="1066800" cy="1219200"/>
          </a:xfrm>
          <a:prstGeom prst="rect">
            <a:avLst/>
          </a:prstGeom>
          <a:noFill/>
          <a:ln w="9525">
            <a:solidFill>
              <a:schemeClr val="tx1"/>
            </a:solidFill>
            <a:miter lim="800000"/>
            <a:headEnd/>
            <a:tailEnd/>
          </a:ln>
        </p:spPr>
      </p:pic>
      <p:pic>
        <p:nvPicPr>
          <p:cNvPr id="5" name="~PP1660.WAV">
            <a:hlinkClick r:id="" action="ppaction://media"/>
          </p:cNvPr>
          <p:cNvPicPr>
            <a:picLocks noRot="1" noChangeAspect="1"/>
          </p:cNvPicPr>
          <p:nvPr>
            <a:wavAudioFile r:embed="rId1" name="~PP1660.WAV"/>
          </p:nvPr>
        </p:nvPicPr>
        <p:blipFill>
          <a:blip r:embed="rId5" cstate="print"/>
          <a:stretch>
            <a:fillRect/>
          </a:stretch>
        </p:blipFill>
        <p:spPr>
          <a:xfrm>
            <a:off x="8712200" y="6426200"/>
            <a:ext cx="304800" cy="304800"/>
          </a:xfrm>
          <a:prstGeom prst="rect">
            <a:avLst/>
          </a:prstGeom>
        </p:spPr>
      </p:pic>
    </p:spTree>
  </p:cSld>
  <p:clrMapOvr>
    <a:masterClrMapping/>
  </p:clrMapOvr>
  <p:transition advTm="123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
          <p:cNvPicPr>
            <a:picLocks noChangeAspect="1" noChangeArrowheads="1"/>
          </p:cNvPicPr>
          <p:nvPr/>
        </p:nvPicPr>
        <p:blipFill>
          <a:blip r:embed="rId4" cstate="print"/>
          <a:srcRect/>
          <a:stretch>
            <a:fillRect/>
          </a:stretch>
        </p:blipFill>
        <p:spPr bwMode="auto">
          <a:xfrm>
            <a:off x="7155166" y="1371600"/>
            <a:ext cx="1988834" cy="1524000"/>
          </a:xfrm>
          <a:prstGeom prst="rect">
            <a:avLst/>
          </a:prstGeom>
          <a:noFill/>
          <a:ln w="9525">
            <a:noFill/>
            <a:miter lim="800000"/>
            <a:headEnd/>
            <a:tailEnd/>
          </a:ln>
        </p:spPr>
      </p:pic>
      <p:graphicFrame>
        <p:nvGraphicFramePr>
          <p:cNvPr id="25" name="Table 24"/>
          <p:cNvGraphicFramePr>
            <a:graphicFrameLocks noGrp="1"/>
          </p:cNvGraphicFramePr>
          <p:nvPr>
            <p:extLst>
              <p:ext uri="{D42A27DB-BD31-4B8C-83A1-F6EECF244321}">
                <p14:modId xmlns="" xmlns:p14="http://schemas.microsoft.com/office/powerpoint/2010/main" val="1671549154"/>
              </p:ext>
            </p:extLst>
          </p:nvPr>
        </p:nvGraphicFramePr>
        <p:xfrm>
          <a:off x="381000" y="228600"/>
          <a:ext cx="6705600" cy="5421085"/>
        </p:xfrm>
        <a:graphic>
          <a:graphicData uri="http://schemas.openxmlformats.org/drawingml/2006/table">
            <a:tbl>
              <a:tblPr firstRow="1" bandRow="1">
                <a:tableStyleId>{5C22544A-7EE6-4342-B048-85BDC9FD1C3A}</a:tableStyleId>
              </a:tblPr>
              <a:tblGrid>
                <a:gridCol w="1089660"/>
                <a:gridCol w="3380740"/>
                <a:gridCol w="2235200"/>
              </a:tblGrid>
              <a:tr h="718457">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Essential</a:t>
                      </a:r>
                      <a:r>
                        <a:rPr lang="en-US" baseline="0" dirty="0" smtClean="0"/>
                        <a:t> Question</a:t>
                      </a:r>
                      <a:endParaRPr lang="en-US" dirty="0"/>
                    </a:p>
                  </a:txBody>
                  <a:tcPr/>
                </a:tc>
              </a:tr>
              <a:tr h="718457">
                <a:tc>
                  <a:txBody>
                    <a:bodyPr/>
                    <a:lstStyle/>
                    <a:p>
                      <a:r>
                        <a:rPr lang="en-US" dirty="0" smtClean="0"/>
                        <a:t>1</a:t>
                      </a:r>
                      <a:endParaRPr lang="en-US" dirty="0"/>
                    </a:p>
                  </a:txBody>
                  <a:tcPr/>
                </a:tc>
                <a:tc>
                  <a:txBody>
                    <a:bodyPr/>
                    <a:lstStyle/>
                    <a:p>
                      <a:endParaRPr lang="en-US" dirty="0"/>
                    </a:p>
                  </a:txBody>
                  <a:tcPr/>
                </a:tc>
                <a:tc>
                  <a:txBody>
                    <a:bodyPr/>
                    <a:lstStyle/>
                    <a:p>
                      <a:r>
                        <a:rPr lang="en-US" dirty="0" smtClean="0"/>
                        <a:t>How do we prove what we know?</a:t>
                      </a:r>
                      <a:endParaRPr lang="en-US" dirty="0"/>
                    </a:p>
                  </a:txBody>
                  <a:tcPr/>
                </a:tc>
              </a:tr>
              <a:tr h="718457">
                <a:tc>
                  <a:txBody>
                    <a:bodyPr/>
                    <a:lstStyle/>
                    <a:p>
                      <a:r>
                        <a:rPr lang="en-US" dirty="0" smtClean="0"/>
                        <a:t>2</a:t>
                      </a:r>
                      <a:endParaRPr lang="en-US" dirty="0"/>
                    </a:p>
                  </a:txBody>
                  <a:tcPr/>
                </a:tc>
                <a:tc>
                  <a:txBody>
                    <a:bodyPr/>
                    <a:lstStyle/>
                    <a:p>
                      <a:endParaRPr lang="en-US" dirty="0"/>
                    </a:p>
                  </a:txBody>
                  <a:tcPr/>
                </a:tc>
                <a:tc>
                  <a:txBody>
                    <a:bodyPr/>
                    <a:lstStyle/>
                    <a:p>
                      <a:endParaRPr lang="en-US" dirty="0" smtClean="0"/>
                    </a:p>
                  </a:txBody>
                  <a:tcPr/>
                </a:tc>
              </a:tr>
              <a:tr h="718457">
                <a:tc>
                  <a:txBody>
                    <a:bodyPr/>
                    <a:lstStyle/>
                    <a:p>
                      <a:r>
                        <a:rPr lang="en-US" dirty="0" smtClean="0"/>
                        <a:t>3</a:t>
                      </a:r>
                      <a:endParaRPr lang="en-US" dirty="0"/>
                    </a:p>
                  </a:txBody>
                  <a:tcPr/>
                </a:tc>
                <a:tc>
                  <a:txBody>
                    <a:bodyPr/>
                    <a:lstStyle/>
                    <a:p>
                      <a:endParaRPr lang="en-US" dirty="0"/>
                    </a:p>
                  </a:txBody>
                  <a:tcPr/>
                </a:tc>
                <a:tc>
                  <a:txBody>
                    <a:bodyPr/>
                    <a:lstStyle/>
                    <a:p>
                      <a:r>
                        <a:rPr lang="en-US" dirty="0" smtClean="0"/>
                        <a:t>How do we prove what we know? (Informational Text)</a:t>
                      </a:r>
                      <a:endParaRPr lang="en-US" dirty="0"/>
                    </a:p>
                  </a:txBody>
                  <a:tcPr/>
                </a:tc>
              </a:tr>
              <a:tr h="718457">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r>
              <a:tr h="718457">
                <a:tc>
                  <a:txBody>
                    <a:bodyPr/>
                    <a:lstStyle/>
                    <a:p>
                      <a:r>
                        <a:rPr lang="en-US" dirty="0" smtClean="0"/>
                        <a:t>5</a:t>
                      </a:r>
                      <a:endParaRPr lang="en-US" dirty="0"/>
                    </a:p>
                  </a:txBody>
                  <a:tcPr/>
                </a:tc>
                <a:tc>
                  <a:txBody>
                    <a:bodyPr/>
                    <a:lstStyle/>
                    <a:p>
                      <a:endParaRPr lang="en-US" dirty="0"/>
                    </a:p>
                  </a:txBody>
                  <a:tcPr/>
                </a:tc>
                <a:tc>
                  <a:txBody>
                    <a:bodyPr/>
                    <a:lstStyle/>
                    <a:p>
                      <a:endParaRPr lang="en-US" dirty="0"/>
                    </a:p>
                  </a:txBody>
                  <a:tcPr/>
                </a:tc>
              </a:tr>
              <a:tr h="718457">
                <a:tc>
                  <a:txBody>
                    <a:bodyPr/>
                    <a:lstStyle/>
                    <a:p>
                      <a:r>
                        <a:rPr lang="en-US" dirty="0" smtClean="0"/>
                        <a:t>6</a:t>
                      </a:r>
                      <a:endParaRPr lang="en-US" dirty="0"/>
                    </a:p>
                  </a:txBody>
                  <a:tcPr/>
                </a:tc>
                <a:tc>
                  <a:txBody>
                    <a:bodyPr/>
                    <a:lstStyle/>
                    <a:p>
                      <a:endParaRPr lang="en-US" dirty="0"/>
                    </a:p>
                  </a:txBody>
                  <a:tcPr/>
                </a:tc>
                <a:tc>
                  <a:txBody>
                    <a:bodyPr/>
                    <a:lstStyle/>
                    <a:p>
                      <a:r>
                        <a:rPr lang="en-US" dirty="0" smtClean="0"/>
                        <a:t>How do we prove what we know?</a:t>
                      </a:r>
                    </a:p>
                    <a:p>
                      <a:r>
                        <a:rPr lang="en-US" dirty="0" smtClean="0"/>
                        <a:t>(Literature)</a:t>
                      </a:r>
                      <a:endParaRPr lang="en-US" dirty="0"/>
                    </a:p>
                  </a:txBody>
                  <a:tcPr/>
                </a:tc>
              </a:tr>
            </a:tbl>
          </a:graphicData>
        </a:graphic>
      </p:graphicFrame>
      <p:sp>
        <p:nvSpPr>
          <p:cNvPr id="4" name="Down Arrow 3"/>
          <p:cNvSpPr/>
          <p:nvPr/>
        </p:nvSpPr>
        <p:spPr>
          <a:xfrm>
            <a:off x="3429000" y="1066800"/>
            <a:ext cx="838200" cy="4419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P3912.WAV">
            <a:hlinkClick r:id="" action="ppaction://media"/>
          </p:cNvPr>
          <p:cNvPicPr>
            <a:picLocks noRot="1" noChangeAspect="1"/>
          </p:cNvPicPr>
          <p:nvPr>
            <a:wavAudioFile r:embed="rId1" name="~PP3912.WAV"/>
          </p:nvPr>
        </p:nvPicPr>
        <p:blipFill>
          <a:blip r:embed="rId5" cstate="print"/>
          <a:stretch>
            <a:fillRect/>
          </a:stretch>
        </p:blipFill>
        <p:spPr>
          <a:xfrm>
            <a:off x="8712200" y="6426200"/>
            <a:ext cx="304800" cy="304800"/>
          </a:xfrm>
          <a:prstGeom prst="rect">
            <a:avLst/>
          </a:prstGeom>
        </p:spPr>
      </p:pic>
    </p:spTree>
  </p:cSld>
  <p:clrMapOvr>
    <a:masterClrMapping/>
  </p:clrMapOvr>
  <p:transition advTm="144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352800"/>
            <a:ext cx="4953000" cy="2554545"/>
          </a:xfrm>
          <a:prstGeom prst="rect">
            <a:avLst/>
          </a:prstGeom>
          <a:noFill/>
        </p:spPr>
        <p:txBody>
          <a:bodyPr wrap="square" rtlCol="0">
            <a:spAutoFit/>
          </a:bodyPr>
          <a:lstStyle/>
          <a:p>
            <a:r>
              <a:rPr lang="en-US" sz="4000" b="1" dirty="0" smtClean="0"/>
              <a:t>Art </a:t>
            </a:r>
          </a:p>
          <a:p>
            <a:endParaRPr lang="en-US" sz="4000" b="1" dirty="0" smtClean="0"/>
          </a:p>
          <a:p>
            <a:endParaRPr lang="en-US" sz="4000" b="1" dirty="0" smtClean="0"/>
          </a:p>
          <a:p>
            <a:endParaRPr lang="en-US" sz="4000" b="1" dirty="0"/>
          </a:p>
        </p:txBody>
      </p:sp>
      <p:sp>
        <p:nvSpPr>
          <p:cNvPr id="17" name="TextBox 16"/>
          <p:cNvSpPr txBox="1"/>
          <p:nvPr/>
        </p:nvSpPr>
        <p:spPr>
          <a:xfrm>
            <a:off x="1981200" y="533400"/>
            <a:ext cx="5867400" cy="707886"/>
          </a:xfrm>
          <a:prstGeom prst="rect">
            <a:avLst/>
          </a:prstGeom>
          <a:noFill/>
        </p:spPr>
        <p:txBody>
          <a:bodyPr wrap="square" rtlCol="0">
            <a:spAutoFit/>
          </a:bodyPr>
          <a:lstStyle/>
          <a:p>
            <a:r>
              <a:rPr lang="en-US" sz="4000" b="1" dirty="0" smtClean="0">
                <a:solidFill>
                  <a:srgbClr val="FFC000"/>
                </a:solidFill>
              </a:rPr>
              <a:t>Additional Resources</a:t>
            </a:r>
            <a:endParaRPr lang="en-US" sz="4000" b="1" dirty="0">
              <a:solidFill>
                <a:srgbClr val="FFC000"/>
              </a:solidFill>
            </a:endParaRPr>
          </a:p>
        </p:txBody>
      </p:sp>
      <p:sp>
        <p:nvSpPr>
          <p:cNvPr id="18" name="TextBox 17"/>
          <p:cNvSpPr txBox="1"/>
          <p:nvPr/>
        </p:nvSpPr>
        <p:spPr>
          <a:xfrm>
            <a:off x="1828800" y="6488668"/>
            <a:ext cx="5791200" cy="369332"/>
          </a:xfrm>
          <a:prstGeom prst="rect">
            <a:avLst/>
          </a:prstGeom>
          <a:noFill/>
        </p:spPr>
        <p:txBody>
          <a:bodyPr wrap="square" rtlCol="0">
            <a:spAutoFit/>
          </a:bodyPr>
          <a:lstStyle/>
          <a:p>
            <a:r>
              <a:rPr lang="en-US" b="1" i="1" dirty="0" smtClean="0"/>
              <a:t>*See additional resources in Teacher Created Resources. </a:t>
            </a:r>
            <a:endParaRPr lang="en-US" b="1" i="1" dirty="0"/>
          </a:p>
        </p:txBody>
      </p:sp>
      <p:pic>
        <p:nvPicPr>
          <p:cNvPr id="20" name="Picture 19" descr="cover_image"/>
          <p:cNvPicPr/>
          <p:nvPr/>
        </p:nvPicPr>
        <p:blipFill>
          <a:blip r:embed="rId4" cstate="print"/>
          <a:srcRect/>
          <a:stretch>
            <a:fillRect/>
          </a:stretch>
        </p:blipFill>
        <p:spPr bwMode="auto">
          <a:xfrm>
            <a:off x="7848600" y="1219200"/>
            <a:ext cx="962025" cy="990600"/>
          </a:xfrm>
          <a:prstGeom prst="rect">
            <a:avLst/>
          </a:prstGeom>
          <a:noFill/>
          <a:ln w="9525">
            <a:solidFill>
              <a:schemeClr val="tx1"/>
            </a:solidFill>
            <a:miter lim="800000"/>
            <a:headEnd/>
            <a:tailEnd/>
          </a:ln>
        </p:spPr>
      </p:pic>
      <p:pic>
        <p:nvPicPr>
          <p:cNvPr id="21" name="Picture 20" descr="cover_image"/>
          <p:cNvPicPr/>
          <p:nvPr/>
        </p:nvPicPr>
        <p:blipFill>
          <a:blip r:embed="rId5" cstate="print"/>
          <a:srcRect/>
          <a:stretch>
            <a:fillRect/>
          </a:stretch>
        </p:blipFill>
        <p:spPr bwMode="auto">
          <a:xfrm>
            <a:off x="7086600" y="2438400"/>
            <a:ext cx="1295400" cy="990600"/>
          </a:xfrm>
          <a:prstGeom prst="rect">
            <a:avLst/>
          </a:prstGeom>
          <a:noFill/>
          <a:ln w="9525">
            <a:solidFill>
              <a:schemeClr val="tx1"/>
            </a:solidFill>
            <a:miter lim="800000"/>
            <a:headEnd/>
            <a:tailEnd/>
          </a:ln>
        </p:spPr>
      </p:pic>
      <p:pic>
        <p:nvPicPr>
          <p:cNvPr id="22" name="Picture 21" descr="cover_image"/>
          <p:cNvPicPr/>
          <p:nvPr/>
        </p:nvPicPr>
        <p:blipFill>
          <a:blip r:embed="rId6" cstate="print"/>
          <a:srcRect/>
          <a:stretch>
            <a:fillRect/>
          </a:stretch>
        </p:blipFill>
        <p:spPr bwMode="auto">
          <a:xfrm>
            <a:off x="6781800" y="1219200"/>
            <a:ext cx="914400" cy="990600"/>
          </a:xfrm>
          <a:prstGeom prst="rect">
            <a:avLst/>
          </a:prstGeom>
          <a:noFill/>
          <a:ln w="9525">
            <a:solidFill>
              <a:schemeClr val="tx1"/>
            </a:solidFill>
            <a:miter lim="800000"/>
            <a:headEnd/>
            <a:tailEnd/>
          </a:ln>
        </p:spPr>
      </p:pic>
      <p:sp>
        <p:nvSpPr>
          <p:cNvPr id="23" name="TextBox 22"/>
          <p:cNvSpPr txBox="1"/>
          <p:nvPr/>
        </p:nvSpPr>
        <p:spPr>
          <a:xfrm>
            <a:off x="4038600" y="1524000"/>
            <a:ext cx="2895600" cy="2031325"/>
          </a:xfrm>
          <a:prstGeom prst="rect">
            <a:avLst/>
          </a:prstGeom>
          <a:noFill/>
        </p:spPr>
        <p:txBody>
          <a:bodyPr wrap="square" rtlCol="0">
            <a:spAutoFit/>
          </a:bodyPr>
          <a:lstStyle/>
          <a:p>
            <a:r>
              <a:rPr lang="en-US" sz="2800" b="1" dirty="0" smtClean="0"/>
              <a:t>Poems</a:t>
            </a:r>
          </a:p>
          <a:p>
            <a:r>
              <a:rPr lang="en-US" sz="1400" dirty="0" smtClean="0">
                <a:hlinkClick r:id="rId7"/>
              </a:rPr>
              <a:t>“Eating While Reading” </a:t>
            </a:r>
            <a:r>
              <a:rPr lang="en-US" sz="1400" dirty="0" smtClean="0"/>
              <a:t>Gary Soto</a:t>
            </a:r>
          </a:p>
          <a:p>
            <a:r>
              <a:rPr lang="en-US" sz="1400" dirty="0" smtClean="0">
                <a:hlinkClick r:id="rId8"/>
              </a:rPr>
              <a:t>“Catch a Little Rhyme” </a:t>
            </a:r>
            <a:r>
              <a:rPr lang="en-US" sz="1400" dirty="0" smtClean="0"/>
              <a:t>Eve Merriam</a:t>
            </a:r>
          </a:p>
          <a:p>
            <a:r>
              <a:rPr lang="en-US" sz="1400" dirty="0" smtClean="0">
                <a:hlinkClick r:id="rId9"/>
              </a:rPr>
              <a:t>“Barefoot Days” </a:t>
            </a:r>
            <a:r>
              <a:rPr lang="en-US" sz="1400" dirty="0" smtClean="0"/>
              <a:t>Rachel Field</a:t>
            </a:r>
          </a:p>
          <a:p>
            <a:r>
              <a:rPr lang="en-US" sz="1400" dirty="0" smtClean="0">
                <a:hlinkClick r:id="rId10"/>
              </a:rPr>
              <a:t>“The City” </a:t>
            </a:r>
            <a:r>
              <a:rPr lang="en-US" sz="1400" dirty="0" smtClean="0"/>
              <a:t>Langston Hughes</a:t>
            </a:r>
          </a:p>
          <a:p>
            <a:r>
              <a:rPr lang="en-US" sz="1400" dirty="0" smtClean="0">
                <a:hlinkClick r:id="rId11"/>
              </a:rPr>
              <a:t>“Skyscrapers” </a:t>
            </a:r>
            <a:r>
              <a:rPr lang="en-US" sz="1400" dirty="0" smtClean="0"/>
              <a:t>Rachel Field</a:t>
            </a:r>
          </a:p>
          <a:p>
            <a:endParaRPr lang="en-US" sz="1400" dirty="0" smtClean="0"/>
          </a:p>
          <a:p>
            <a:endParaRPr lang="en-US" sz="1400" dirty="0" smtClean="0"/>
          </a:p>
        </p:txBody>
      </p:sp>
      <p:sp>
        <p:nvSpPr>
          <p:cNvPr id="24" name="TextBox 23"/>
          <p:cNvSpPr txBox="1"/>
          <p:nvPr/>
        </p:nvSpPr>
        <p:spPr>
          <a:xfrm>
            <a:off x="152400" y="1447800"/>
            <a:ext cx="4038600" cy="1600438"/>
          </a:xfrm>
          <a:prstGeom prst="rect">
            <a:avLst/>
          </a:prstGeom>
          <a:noFill/>
        </p:spPr>
        <p:txBody>
          <a:bodyPr wrap="square" rtlCol="0">
            <a:spAutoFit/>
          </a:bodyPr>
          <a:lstStyle/>
          <a:p>
            <a:r>
              <a:rPr lang="en-US" sz="2800" b="1" dirty="0" smtClean="0"/>
              <a:t>Poems</a:t>
            </a:r>
          </a:p>
          <a:p>
            <a:r>
              <a:rPr lang="en-US" sz="1400" b="1" dirty="0" smtClean="0"/>
              <a:t>(READ ALOUD)</a:t>
            </a:r>
          </a:p>
          <a:p>
            <a:r>
              <a:rPr lang="en-US" sz="1400" dirty="0" smtClean="0">
                <a:hlinkClick r:id="rId12"/>
              </a:rPr>
              <a:t>“I Wandered Lonely as a Cloud” </a:t>
            </a:r>
            <a:r>
              <a:rPr lang="en-US" sz="1400" dirty="0" smtClean="0"/>
              <a:t>William Wordsworth</a:t>
            </a:r>
          </a:p>
          <a:p>
            <a:r>
              <a:rPr lang="en-US" sz="1400" dirty="0" smtClean="0">
                <a:hlinkClick r:id="rId13"/>
              </a:rPr>
              <a:t>“The Grass” </a:t>
            </a:r>
            <a:r>
              <a:rPr lang="en-US" sz="1400" dirty="0" smtClean="0"/>
              <a:t>Emily Dickinson</a:t>
            </a:r>
          </a:p>
          <a:p>
            <a:r>
              <a:rPr lang="en-US" sz="1400" dirty="0" smtClean="0">
                <a:hlinkClick r:id="rId14"/>
              </a:rPr>
              <a:t>“Spring Grass” </a:t>
            </a:r>
            <a:r>
              <a:rPr lang="en-US" sz="1400" dirty="0" smtClean="0"/>
              <a:t>Carl Sandburg</a:t>
            </a:r>
          </a:p>
          <a:p>
            <a:r>
              <a:rPr lang="en-US" sz="1400" dirty="0" smtClean="0">
                <a:hlinkClick r:id="rId15"/>
              </a:rPr>
              <a:t>“The Grass on the Mountain” </a:t>
            </a:r>
            <a:r>
              <a:rPr lang="en-US" sz="1400" dirty="0" smtClean="0"/>
              <a:t>Paiute American Indian</a:t>
            </a:r>
          </a:p>
        </p:txBody>
      </p:sp>
      <p:pic>
        <p:nvPicPr>
          <p:cNvPr id="25" name="Picture 2" descr="http://2.bp.blogspot.com/-_Ndodj6nL7g/ToHZpYG016I/AAAAAAAAAdo/s_VL7hWKcpM/s1600/One+Number+31.jpg"/>
          <p:cNvPicPr>
            <a:picLocks noChangeAspect="1" noChangeArrowheads="1"/>
          </p:cNvPicPr>
          <p:nvPr/>
        </p:nvPicPr>
        <p:blipFill>
          <a:blip r:embed="rId16" cstate="print"/>
          <a:srcRect/>
          <a:stretch>
            <a:fillRect/>
          </a:stretch>
        </p:blipFill>
        <p:spPr bwMode="auto">
          <a:xfrm>
            <a:off x="228600" y="4114800"/>
            <a:ext cx="1295400" cy="971550"/>
          </a:xfrm>
          <a:prstGeom prst="rect">
            <a:avLst/>
          </a:prstGeom>
          <a:noFill/>
          <a:ln>
            <a:solidFill>
              <a:schemeClr val="tx1"/>
            </a:solidFill>
          </a:ln>
        </p:spPr>
      </p:pic>
      <p:pic>
        <p:nvPicPr>
          <p:cNvPr id="26" name="Picture 2" descr="http://www.metmuseum.org/toah/images/h2/h2_67.232.jpg"/>
          <p:cNvPicPr>
            <a:picLocks noChangeAspect="1" noChangeArrowheads="1"/>
          </p:cNvPicPr>
          <p:nvPr/>
        </p:nvPicPr>
        <p:blipFill>
          <a:blip r:embed="rId17" cstate="print"/>
          <a:srcRect/>
          <a:stretch>
            <a:fillRect/>
          </a:stretch>
        </p:blipFill>
        <p:spPr bwMode="auto">
          <a:xfrm>
            <a:off x="1752600" y="4114800"/>
            <a:ext cx="1752600" cy="1030529"/>
          </a:xfrm>
          <a:prstGeom prst="rect">
            <a:avLst/>
          </a:prstGeom>
          <a:noFill/>
          <a:ln>
            <a:solidFill>
              <a:schemeClr val="tx1"/>
            </a:solidFill>
          </a:ln>
        </p:spPr>
      </p:pic>
      <p:pic>
        <p:nvPicPr>
          <p:cNvPr id="27" name="Picture 2" descr="http://static.artlover.me/300/images/art3/helen-frankenthaler-wales.jpg"/>
          <p:cNvPicPr>
            <a:picLocks noChangeAspect="1" noChangeArrowheads="1"/>
          </p:cNvPicPr>
          <p:nvPr/>
        </p:nvPicPr>
        <p:blipFill>
          <a:blip r:embed="rId18" cstate="print"/>
          <a:srcRect/>
          <a:stretch>
            <a:fillRect/>
          </a:stretch>
        </p:blipFill>
        <p:spPr bwMode="auto">
          <a:xfrm>
            <a:off x="3733800" y="4114800"/>
            <a:ext cx="698947" cy="1718623"/>
          </a:xfrm>
          <a:prstGeom prst="rect">
            <a:avLst/>
          </a:prstGeom>
          <a:noFill/>
          <a:ln>
            <a:solidFill>
              <a:schemeClr val="tx1"/>
            </a:solidFill>
          </a:ln>
        </p:spPr>
      </p:pic>
      <p:pic>
        <p:nvPicPr>
          <p:cNvPr id="28" name="Picture 2" descr="http://museumpublicity.com/wp-content/uploads/2010/12/Sam-Gilliam.jpg"/>
          <p:cNvPicPr>
            <a:picLocks noChangeAspect="1" noChangeArrowheads="1"/>
          </p:cNvPicPr>
          <p:nvPr/>
        </p:nvPicPr>
        <p:blipFill>
          <a:blip r:embed="rId19" cstate="print"/>
          <a:srcRect/>
          <a:stretch>
            <a:fillRect/>
          </a:stretch>
        </p:blipFill>
        <p:spPr bwMode="auto">
          <a:xfrm>
            <a:off x="4724400" y="4114800"/>
            <a:ext cx="1296393" cy="1219200"/>
          </a:xfrm>
          <a:prstGeom prst="rect">
            <a:avLst/>
          </a:prstGeom>
          <a:noFill/>
          <a:ln>
            <a:solidFill>
              <a:schemeClr val="tx1"/>
            </a:solidFill>
          </a:ln>
        </p:spPr>
      </p:pic>
      <p:pic>
        <p:nvPicPr>
          <p:cNvPr id="29" name="Picture 2" descr="http://www.friendsofart.net/static/images/art3/helen-frankenthaler-canyon.jpg"/>
          <p:cNvPicPr>
            <a:picLocks noChangeAspect="1" noChangeArrowheads="1"/>
          </p:cNvPicPr>
          <p:nvPr/>
        </p:nvPicPr>
        <p:blipFill>
          <a:blip r:embed="rId20" cstate="print"/>
          <a:srcRect/>
          <a:stretch>
            <a:fillRect/>
          </a:stretch>
        </p:blipFill>
        <p:spPr bwMode="auto">
          <a:xfrm>
            <a:off x="6248400" y="4114800"/>
            <a:ext cx="1467035" cy="1269787"/>
          </a:xfrm>
          <a:prstGeom prst="rect">
            <a:avLst/>
          </a:prstGeom>
          <a:noFill/>
          <a:ln>
            <a:solidFill>
              <a:schemeClr val="tx1"/>
            </a:solidFill>
          </a:ln>
        </p:spPr>
      </p:pic>
      <p:pic>
        <p:nvPicPr>
          <p:cNvPr id="30" name="Picture 2" descr="http://farm2.static.flickr.com/1225/1101136937_5ec68c2111.jpg"/>
          <p:cNvPicPr>
            <a:picLocks noChangeAspect="1" noChangeArrowheads="1"/>
          </p:cNvPicPr>
          <p:nvPr/>
        </p:nvPicPr>
        <p:blipFill>
          <a:blip r:embed="rId21" cstate="print"/>
          <a:srcRect/>
          <a:stretch>
            <a:fillRect/>
          </a:stretch>
        </p:blipFill>
        <p:spPr bwMode="auto">
          <a:xfrm>
            <a:off x="228600" y="5257800"/>
            <a:ext cx="1378378" cy="1022757"/>
          </a:xfrm>
          <a:prstGeom prst="rect">
            <a:avLst/>
          </a:prstGeom>
          <a:noFill/>
        </p:spPr>
      </p:pic>
      <p:pic>
        <p:nvPicPr>
          <p:cNvPr id="16" name="~PP968.WAV">
            <a:hlinkClick r:id="" action="ppaction://media"/>
          </p:cNvPr>
          <p:cNvPicPr>
            <a:picLocks noRot="1" noChangeAspect="1"/>
          </p:cNvPicPr>
          <p:nvPr>
            <a:wavAudioFile r:embed="rId1" name="~PP968.WAV"/>
          </p:nvPr>
        </p:nvPicPr>
        <p:blipFill>
          <a:blip r:embed="rId22" cstate="print"/>
          <a:stretch>
            <a:fillRect/>
          </a:stretch>
        </p:blipFill>
        <p:spPr>
          <a:xfrm>
            <a:off x="8712200" y="6426200"/>
            <a:ext cx="304800" cy="304800"/>
          </a:xfrm>
          <a:prstGeom prst="rect">
            <a:avLst/>
          </a:prstGeom>
        </p:spPr>
      </p:pic>
    </p:spTree>
  </p:cSld>
  <p:clrMapOvr>
    <a:masterClrMapping/>
  </p:clrMapOvr>
  <p:transition advTm="92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646331"/>
          </a:xfrm>
          <a:prstGeom prst="rect">
            <a:avLst/>
          </a:prstGeom>
          <a:noFill/>
        </p:spPr>
        <p:txBody>
          <a:bodyPr wrap="square" rtlCol="0">
            <a:spAutoFit/>
          </a:bodyPr>
          <a:lstStyle/>
          <a:p>
            <a:pPr algn="ctr"/>
            <a:r>
              <a:rPr lang="en-US" sz="3600" b="1" dirty="0" smtClean="0"/>
              <a:t>Extra Resources</a:t>
            </a:r>
            <a:endParaRPr lang="en-US" sz="3600" b="1" dirty="0"/>
          </a:p>
        </p:txBody>
      </p:sp>
      <p:sp>
        <p:nvSpPr>
          <p:cNvPr id="5" name="TextBox 4"/>
          <p:cNvSpPr txBox="1"/>
          <p:nvPr/>
        </p:nvSpPr>
        <p:spPr>
          <a:xfrm>
            <a:off x="1295400" y="1447800"/>
            <a:ext cx="6858000" cy="1754326"/>
          </a:xfrm>
          <a:prstGeom prst="rect">
            <a:avLst/>
          </a:prstGeom>
          <a:noFill/>
        </p:spPr>
        <p:txBody>
          <a:bodyPr wrap="square" rtlCol="0">
            <a:spAutoFit/>
          </a:bodyPr>
          <a:lstStyle/>
          <a:p>
            <a:r>
              <a:rPr lang="en-US" dirty="0" smtClean="0">
                <a:hlinkClick r:id="rId4"/>
              </a:rPr>
              <a:t>http://www.readworks.org/passages/final-journey</a:t>
            </a:r>
            <a:endParaRPr lang="en-US" dirty="0" smtClean="0"/>
          </a:p>
          <a:p>
            <a:endParaRPr lang="en-US" dirty="0" smtClean="0"/>
          </a:p>
          <a:p>
            <a:r>
              <a:rPr lang="en-US" dirty="0" smtClean="0">
                <a:hlinkClick r:id="rId5"/>
              </a:rPr>
              <a:t>http://www.readworks.org/passages/explore-our-solar-system</a:t>
            </a:r>
            <a:endParaRPr lang="en-US" dirty="0" smtClean="0"/>
          </a:p>
          <a:p>
            <a:endParaRPr lang="en-US" dirty="0" smtClean="0"/>
          </a:p>
          <a:p>
            <a:r>
              <a:rPr lang="en-US" dirty="0" smtClean="0">
                <a:hlinkClick r:id="rId6"/>
              </a:rPr>
              <a:t>http://www.readworks.org/passages/whats-space</a:t>
            </a:r>
            <a:endParaRPr lang="en-US" dirty="0" smtClean="0"/>
          </a:p>
          <a:p>
            <a:endParaRPr lang="en-US" dirty="0"/>
          </a:p>
        </p:txBody>
      </p:sp>
      <p:pic>
        <p:nvPicPr>
          <p:cNvPr id="4" name="~PP73.WAV">
            <a:hlinkClick r:id="" action="ppaction://media"/>
          </p:cNvPr>
          <p:cNvPicPr>
            <a:picLocks noRot="1" noChangeAspect="1"/>
          </p:cNvPicPr>
          <p:nvPr>
            <a:wavAudioFile r:embed="rId1" name="~PP73.WAV"/>
          </p:nvPr>
        </p:nvPicPr>
        <p:blipFill>
          <a:blip r:embed="rId7" cstate="print"/>
          <a:stretch>
            <a:fillRect/>
          </a:stretch>
        </p:blipFill>
        <p:spPr>
          <a:xfrm>
            <a:off x="8712200" y="6426200"/>
            <a:ext cx="304800" cy="304800"/>
          </a:xfrm>
          <a:prstGeom prst="rect">
            <a:avLst/>
          </a:prstGeom>
        </p:spPr>
      </p:pic>
    </p:spTree>
  </p:cSld>
  <p:clrMapOvr>
    <a:masterClrMapping/>
  </p:clrMapOvr>
  <p:transition advTm="236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srcRect t="11232"/>
          <a:stretch>
            <a:fillRect/>
          </a:stretch>
        </p:blipFill>
        <p:spPr bwMode="auto">
          <a:xfrm>
            <a:off x="457200" y="838200"/>
            <a:ext cx="8237537" cy="5419725"/>
          </a:xfrm>
          <a:prstGeom prst="rect">
            <a:avLst/>
          </a:prstGeom>
          <a:noFill/>
          <a:ln w="9525">
            <a:noFill/>
            <a:miter lim="800000"/>
            <a:headEnd/>
            <a:tailEnd/>
          </a:ln>
        </p:spPr>
      </p:pic>
      <p:pic>
        <p:nvPicPr>
          <p:cNvPr id="4" name="~PP458.WAV">
            <a:hlinkClick r:id="" action="ppaction://media"/>
          </p:cNvPr>
          <p:cNvPicPr>
            <a:picLocks noRot="1" noChangeAspect="1"/>
          </p:cNvPicPr>
          <p:nvPr>
            <a:wavAudioFile r:embed="rId1" name="~PP458.WAV"/>
          </p:nvPr>
        </p:nvPicPr>
        <p:blipFill>
          <a:blip r:embed="rId5" cstate="print"/>
          <a:stretch>
            <a:fillRect/>
          </a:stretch>
        </p:blipFill>
        <p:spPr>
          <a:xfrm>
            <a:off x="8712200" y="6426200"/>
            <a:ext cx="304800" cy="304800"/>
          </a:xfrm>
          <a:prstGeom prst="rect">
            <a:avLst/>
          </a:prstGeom>
        </p:spPr>
      </p:pic>
    </p:spTree>
  </p:cSld>
  <p:clrMapOvr>
    <a:masterClrMapping/>
  </p:clrMapOvr>
  <p:transition advTm="412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124200" y="3048000"/>
            <a:ext cx="5791200" cy="1211263"/>
            <a:chOff x="609" y="1451"/>
            <a:chExt cx="13940" cy="2736"/>
          </a:xfrm>
        </p:grpSpPr>
        <p:sp>
          <p:nvSpPr>
            <p:cNvPr id="16390" name="AutoShape 6"/>
            <p:cNvSpPr>
              <a:spLocks noChangeArrowheads="1"/>
            </p:cNvSpPr>
            <p:nvPr/>
          </p:nvSpPr>
          <p:spPr bwMode="auto">
            <a:xfrm>
              <a:off x="609" y="1451"/>
              <a:ext cx="13940" cy="2736"/>
            </a:xfrm>
            <a:prstGeom prst="leftRightArrow">
              <a:avLst>
                <a:gd name="adj1" fmla="val 50000"/>
                <a:gd name="adj2" fmla="val 101901"/>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6391" name="Text Box 7"/>
            <p:cNvSpPr txBox="1">
              <a:spLocks noChangeArrowheads="1"/>
            </p:cNvSpPr>
            <p:nvPr/>
          </p:nvSpPr>
          <p:spPr bwMode="auto">
            <a:xfrm>
              <a:off x="3244" y="2322"/>
              <a:ext cx="8441" cy="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 Essential Question</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9" name="Picture 8"/>
          <p:cNvPicPr>
            <a:picLocks noChangeAspect="1" noChangeArrowheads="1"/>
          </p:cNvPicPr>
          <p:nvPr/>
        </p:nvPicPr>
        <p:blipFill>
          <a:blip r:embed="rId4" cstate="print"/>
          <a:srcRect/>
          <a:stretch>
            <a:fillRect/>
          </a:stretch>
        </p:blipFill>
        <p:spPr bwMode="auto">
          <a:xfrm>
            <a:off x="7467600" y="228600"/>
            <a:ext cx="1452171" cy="1076325"/>
          </a:xfrm>
          <a:prstGeom prst="rect">
            <a:avLst/>
          </a:prstGeom>
          <a:noFill/>
          <a:ln w="9525">
            <a:noFill/>
            <a:miter lim="800000"/>
            <a:headEnd/>
            <a:tailEnd/>
          </a:ln>
        </p:spPr>
      </p:pic>
      <p:pic>
        <p:nvPicPr>
          <p:cNvPr id="3" name="Picture 4" descr="http://ecx.images-amazon.com/images/I/51ecCV9E2ZL._SX258_BO1,204,203,200_.jpg"/>
          <p:cNvPicPr>
            <a:picLocks noChangeAspect="1" noChangeArrowheads="1"/>
          </p:cNvPicPr>
          <p:nvPr/>
        </p:nvPicPr>
        <p:blipFill>
          <a:blip r:embed="rId5" cstate="print"/>
          <a:srcRect/>
          <a:stretch>
            <a:fillRect/>
          </a:stretch>
        </p:blipFill>
        <p:spPr bwMode="auto">
          <a:xfrm>
            <a:off x="533400" y="3124200"/>
            <a:ext cx="2476500" cy="3190876"/>
          </a:xfrm>
          <a:prstGeom prst="rect">
            <a:avLst/>
          </a:prstGeom>
          <a:noFill/>
          <a:ln>
            <a:solidFill>
              <a:schemeClr val="tx1"/>
            </a:solidFill>
          </a:ln>
        </p:spPr>
      </p:pic>
      <p:sp>
        <p:nvSpPr>
          <p:cNvPr id="10" name="TextBox 9"/>
          <p:cNvSpPr txBox="1"/>
          <p:nvPr/>
        </p:nvSpPr>
        <p:spPr>
          <a:xfrm>
            <a:off x="3886200" y="4724400"/>
            <a:ext cx="4572000"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p:spPr>
        <p:txBody>
          <a:bodyPr wrap="square" rtlCol="0">
            <a:spAutoFit/>
          </a:bodyPr>
          <a:lstStyle/>
          <a:p>
            <a:pPr marL="342900" indent="-342900" algn="ctr"/>
            <a:r>
              <a:rPr lang="en-US" dirty="0" smtClean="0"/>
              <a:t>How do I prove what I know?</a:t>
            </a:r>
          </a:p>
        </p:txBody>
      </p:sp>
      <p:pic>
        <p:nvPicPr>
          <p:cNvPr id="8" name="Picture 7" descr="3rd_Unit5.jpg"/>
          <p:cNvPicPr>
            <a:picLocks noChangeAspect="1"/>
          </p:cNvPicPr>
          <p:nvPr/>
        </p:nvPicPr>
        <p:blipFill>
          <a:blip r:embed="rId6" cstate="print"/>
          <a:stretch>
            <a:fillRect/>
          </a:stretch>
        </p:blipFill>
        <p:spPr>
          <a:xfrm>
            <a:off x="609600" y="990600"/>
            <a:ext cx="1845945" cy="15240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590800" y="1219200"/>
            <a:ext cx="6248400" cy="1200329"/>
          </a:xfrm>
          <a:prstGeom prst="rect">
            <a:avLst/>
          </a:prstGeom>
          <a:noFill/>
        </p:spPr>
        <p:txBody>
          <a:bodyPr wrap="square" rtlCol="0">
            <a:spAutoFit/>
          </a:bodyPr>
          <a:lstStyle/>
          <a:p>
            <a:r>
              <a:rPr lang="en-US" sz="3600" b="1" dirty="0" smtClean="0"/>
              <a:t>Investigation on a Planet Called Earth and Beyond</a:t>
            </a:r>
            <a:endParaRPr lang="en-US" sz="3600" b="1" dirty="0"/>
          </a:p>
        </p:txBody>
      </p:sp>
      <p:pic>
        <p:nvPicPr>
          <p:cNvPr id="12" name="~PP927.WAV">
            <a:hlinkClick r:id="" action="ppaction://media"/>
          </p:cNvPr>
          <p:cNvPicPr>
            <a:picLocks noRot="1" noChangeAspect="1"/>
          </p:cNvPicPr>
          <p:nvPr>
            <a:wavAudioFile r:embed="rId1" name="~PP927.WAV"/>
          </p:nvPr>
        </p:nvPicPr>
        <p:blipFill>
          <a:blip r:embed="rId7" cstate="print"/>
          <a:stretch>
            <a:fillRect/>
          </a:stretch>
        </p:blipFill>
        <p:spPr>
          <a:xfrm>
            <a:off x="8712200" y="6426200"/>
            <a:ext cx="304800" cy="304800"/>
          </a:xfrm>
          <a:prstGeom prst="rect">
            <a:avLst/>
          </a:prstGeom>
        </p:spPr>
      </p:pic>
    </p:spTree>
  </p:cSld>
  <p:clrMapOvr>
    <a:masterClrMapping/>
  </p:clrMapOvr>
  <p:transition advTm="290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228600" y="4343400"/>
            <a:ext cx="2971800" cy="2031325"/>
          </a:xfrm>
          <a:prstGeom prst="rect">
            <a:avLst/>
          </a:prstGeom>
          <a:noFill/>
        </p:spPr>
        <p:txBody>
          <a:bodyPr wrap="square" rtlCol="0">
            <a:spAutoFit/>
          </a:bodyPr>
          <a:lstStyle/>
          <a:p>
            <a:r>
              <a:rPr lang="en-US" sz="2800" b="1" dirty="0" smtClean="0"/>
              <a:t>Poems</a:t>
            </a:r>
          </a:p>
          <a:p>
            <a:r>
              <a:rPr lang="en-US" sz="1400" dirty="0" smtClean="0">
                <a:hlinkClick r:id="rId4"/>
              </a:rPr>
              <a:t>“Eating While Reading” </a:t>
            </a:r>
            <a:r>
              <a:rPr lang="en-US" sz="1400" dirty="0" smtClean="0"/>
              <a:t>Gary Soto</a:t>
            </a:r>
          </a:p>
          <a:p>
            <a:r>
              <a:rPr lang="en-US" sz="1400" dirty="0" smtClean="0">
                <a:hlinkClick r:id="rId5"/>
              </a:rPr>
              <a:t>“Catch a Little Rhyme” </a:t>
            </a:r>
            <a:r>
              <a:rPr lang="en-US" sz="1400" dirty="0" smtClean="0"/>
              <a:t>Eve Merriam</a:t>
            </a:r>
          </a:p>
          <a:p>
            <a:r>
              <a:rPr lang="en-US" sz="1400" dirty="0" smtClean="0">
                <a:hlinkClick r:id="rId6"/>
              </a:rPr>
              <a:t>“Barefoot Days” </a:t>
            </a:r>
            <a:r>
              <a:rPr lang="en-US" sz="1400" dirty="0" smtClean="0"/>
              <a:t>Rachel Field</a:t>
            </a:r>
          </a:p>
          <a:p>
            <a:r>
              <a:rPr lang="en-US" sz="1400" dirty="0" smtClean="0">
                <a:hlinkClick r:id="rId7"/>
              </a:rPr>
              <a:t>“The City” </a:t>
            </a:r>
            <a:r>
              <a:rPr lang="en-US" sz="1400" dirty="0" smtClean="0"/>
              <a:t>Langston Hughes</a:t>
            </a:r>
          </a:p>
          <a:p>
            <a:r>
              <a:rPr lang="en-US" sz="1400" dirty="0" smtClean="0">
                <a:hlinkClick r:id="rId8"/>
              </a:rPr>
              <a:t>“Skyscrapers” </a:t>
            </a:r>
            <a:r>
              <a:rPr lang="en-US" sz="1400" dirty="0" smtClean="0"/>
              <a:t>Rachel Field</a:t>
            </a:r>
          </a:p>
          <a:p>
            <a:endParaRPr lang="en-US" sz="1400" dirty="0" smtClean="0"/>
          </a:p>
          <a:p>
            <a:endParaRPr lang="en-US" sz="1400" dirty="0" smtClean="0"/>
          </a:p>
        </p:txBody>
      </p:sp>
      <p:sp>
        <p:nvSpPr>
          <p:cNvPr id="45" name="TextBox 44"/>
          <p:cNvSpPr txBox="1"/>
          <p:nvPr/>
        </p:nvSpPr>
        <p:spPr>
          <a:xfrm>
            <a:off x="6096000" y="0"/>
            <a:ext cx="2743200" cy="1384995"/>
          </a:xfrm>
          <a:prstGeom prst="rect">
            <a:avLst/>
          </a:prstGeom>
          <a:noFill/>
        </p:spPr>
        <p:txBody>
          <a:bodyPr wrap="square" rtlCol="0">
            <a:spAutoFit/>
          </a:bodyPr>
          <a:lstStyle/>
          <a:p>
            <a:pPr algn="r"/>
            <a:r>
              <a:rPr lang="en-US" sz="2800" b="1" dirty="0" smtClean="0"/>
              <a:t>3</a:t>
            </a:r>
            <a:r>
              <a:rPr lang="en-US" sz="2800" b="1" baseline="30000" dirty="0" smtClean="0"/>
              <a:t>rd</a:t>
            </a:r>
            <a:r>
              <a:rPr lang="en-US" sz="2800" b="1" dirty="0" smtClean="0"/>
              <a:t> Grade </a:t>
            </a:r>
          </a:p>
          <a:p>
            <a:pPr algn="r"/>
            <a:r>
              <a:rPr lang="en-US" sz="2800" b="1" dirty="0" smtClean="0"/>
              <a:t>Print Resources </a:t>
            </a:r>
          </a:p>
          <a:p>
            <a:pPr algn="r"/>
            <a:r>
              <a:rPr lang="en-US" sz="2800" b="1" dirty="0" smtClean="0"/>
              <a:t>Unit 5</a:t>
            </a:r>
            <a:endParaRPr lang="en-US" sz="2800" b="1" dirty="0"/>
          </a:p>
        </p:txBody>
      </p:sp>
      <p:grpSp>
        <p:nvGrpSpPr>
          <p:cNvPr id="2" name="Group 29"/>
          <p:cNvGrpSpPr/>
          <p:nvPr/>
        </p:nvGrpSpPr>
        <p:grpSpPr>
          <a:xfrm>
            <a:off x="228600" y="457200"/>
            <a:ext cx="4038600" cy="3657600"/>
            <a:chOff x="1081177" y="533400"/>
            <a:chExt cx="2652623" cy="1767485"/>
          </a:xfrm>
        </p:grpSpPr>
        <p:sp>
          <p:nvSpPr>
            <p:cNvPr id="25" name="Rounded Rectangle 24"/>
            <p:cNvSpPr/>
            <p:nvPr/>
          </p:nvSpPr>
          <p:spPr>
            <a:xfrm>
              <a:off x="1081177" y="533400"/>
              <a:ext cx="2652623" cy="176748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47056" y="574504"/>
              <a:ext cx="1295400" cy="238772"/>
            </a:xfrm>
            <a:prstGeom prst="rect">
              <a:avLst/>
            </a:prstGeom>
            <a:noFill/>
          </p:spPr>
          <p:txBody>
            <a:bodyPr wrap="square" rtlCol="0">
              <a:spAutoFit/>
            </a:bodyPr>
            <a:lstStyle/>
            <a:p>
              <a:pPr algn="ctr"/>
              <a:r>
                <a:rPr lang="en-US" b="1" dirty="0" smtClean="0"/>
                <a:t>Stories</a:t>
              </a:r>
              <a:endParaRPr lang="en-US" b="1" dirty="0"/>
            </a:p>
          </p:txBody>
        </p:sp>
      </p:grpSp>
      <p:grpSp>
        <p:nvGrpSpPr>
          <p:cNvPr id="3" name="Group 30"/>
          <p:cNvGrpSpPr/>
          <p:nvPr/>
        </p:nvGrpSpPr>
        <p:grpSpPr>
          <a:xfrm>
            <a:off x="2286000" y="381000"/>
            <a:ext cx="1519311" cy="457200"/>
            <a:chOff x="1371600" y="355060"/>
            <a:chExt cx="1371600" cy="379379"/>
          </a:xfrm>
        </p:grpSpPr>
        <p:sp>
          <p:nvSpPr>
            <p:cNvPr id="22" name="Rounded Rectangle 21"/>
            <p:cNvSpPr/>
            <p:nvPr/>
          </p:nvSpPr>
          <p:spPr>
            <a:xfrm>
              <a:off x="1371600" y="355060"/>
              <a:ext cx="1371600" cy="379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371600" y="364742"/>
              <a:ext cx="1371600" cy="306467"/>
            </a:xfrm>
            <a:prstGeom prst="rect">
              <a:avLst/>
            </a:prstGeom>
            <a:noFill/>
          </p:spPr>
          <p:txBody>
            <a:bodyPr wrap="square" rtlCol="0">
              <a:spAutoFit/>
            </a:bodyPr>
            <a:lstStyle/>
            <a:p>
              <a:pPr algn="ctr"/>
              <a:r>
                <a:rPr lang="en-US" b="1" dirty="0" smtClean="0"/>
                <a:t>Literature</a:t>
              </a:r>
              <a:endParaRPr lang="en-US" b="1" dirty="0"/>
            </a:p>
          </p:txBody>
        </p:sp>
      </p:grpSp>
      <p:cxnSp>
        <p:nvCxnSpPr>
          <p:cNvPr id="48" name="Straight Connector 47"/>
          <p:cNvCxnSpPr/>
          <p:nvPr/>
        </p:nvCxnSpPr>
        <p:spPr>
          <a:xfrm>
            <a:off x="457200" y="2514600"/>
            <a:ext cx="35814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57401" y="3200401"/>
            <a:ext cx="990600" cy="304800"/>
          </a:xfrm>
          <a:prstGeom prst="rect">
            <a:avLst/>
          </a:prstGeom>
          <a:noFill/>
        </p:spPr>
        <p:txBody>
          <a:bodyPr wrap="square" rtlCol="0">
            <a:spAutoFit/>
          </a:bodyPr>
          <a:lstStyle/>
          <a:p>
            <a:r>
              <a:rPr lang="en-US" sz="1400" b="1" i="1" dirty="0" smtClean="0"/>
              <a:t>25 Copies</a:t>
            </a:r>
            <a:endParaRPr lang="en-US" sz="1400" b="1" i="1" dirty="0"/>
          </a:p>
        </p:txBody>
      </p:sp>
      <p:pic>
        <p:nvPicPr>
          <p:cNvPr id="15" name="Picture 14" descr="cover_image"/>
          <p:cNvPicPr/>
          <p:nvPr/>
        </p:nvPicPr>
        <p:blipFill>
          <a:blip r:embed="rId9" cstate="print"/>
          <a:srcRect/>
          <a:stretch>
            <a:fillRect/>
          </a:stretch>
        </p:blipFill>
        <p:spPr bwMode="auto">
          <a:xfrm>
            <a:off x="685800" y="1066800"/>
            <a:ext cx="857250" cy="1333500"/>
          </a:xfrm>
          <a:prstGeom prst="rect">
            <a:avLst/>
          </a:prstGeom>
          <a:noFill/>
          <a:ln w="9525">
            <a:solidFill>
              <a:schemeClr val="tx1"/>
            </a:solidFill>
            <a:miter lim="800000"/>
            <a:headEnd/>
            <a:tailEnd/>
          </a:ln>
        </p:spPr>
      </p:pic>
      <p:pic>
        <p:nvPicPr>
          <p:cNvPr id="16" name="Picture 15" descr="cover_image"/>
          <p:cNvPicPr/>
          <p:nvPr/>
        </p:nvPicPr>
        <p:blipFill>
          <a:blip r:embed="rId10" cstate="print"/>
          <a:srcRect/>
          <a:stretch>
            <a:fillRect/>
          </a:stretch>
        </p:blipFill>
        <p:spPr bwMode="auto">
          <a:xfrm>
            <a:off x="1752600" y="1066800"/>
            <a:ext cx="904875" cy="1333500"/>
          </a:xfrm>
          <a:prstGeom prst="rect">
            <a:avLst/>
          </a:prstGeom>
          <a:noFill/>
          <a:ln w="9525">
            <a:solidFill>
              <a:schemeClr val="tx1"/>
            </a:solidFill>
            <a:miter lim="800000"/>
            <a:headEnd/>
            <a:tailEnd/>
          </a:ln>
        </p:spPr>
      </p:pic>
      <p:pic>
        <p:nvPicPr>
          <p:cNvPr id="17" name="Picture 16" descr="cover_image"/>
          <p:cNvPicPr/>
          <p:nvPr/>
        </p:nvPicPr>
        <p:blipFill>
          <a:blip r:embed="rId11" cstate="print"/>
          <a:srcRect/>
          <a:stretch>
            <a:fillRect/>
          </a:stretch>
        </p:blipFill>
        <p:spPr bwMode="auto">
          <a:xfrm>
            <a:off x="2895600" y="1066800"/>
            <a:ext cx="847725" cy="1333500"/>
          </a:xfrm>
          <a:prstGeom prst="rect">
            <a:avLst/>
          </a:prstGeom>
          <a:noFill/>
          <a:ln w="9525">
            <a:noFill/>
            <a:miter lim="800000"/>
            <a:headEnd/>
            <a:tailEnd/>
          </a:ln>
        </p:spPr>
      </p:pic>
      <p:pic>
        <p:nvPicPr>
          <p:cNvPr id="18" name="Picture 17" descr="cover_image"/>
          <p:cNvPicPr/>
          <p:nvPr/>
        </p:nvPicPr>
        <p:blipFill>
          <a:blip r:embed="rId12" cstate="print"/>
          <a:srcRect/>
          <a:stretch>
            <a:fillRect/>
          </a:stretch>
        </p:blipFill>
        <p:spPr bwMode="auto">
          <a:xfrm>
            <a:off x="1143000" y="2971800"/>
            <a:ext cx="762000" cy="1066800"/>
          </a:xfrm>
          <a:prstGeom prst="rect">
            <a:avLst/>
          </a:prstGeom>
          <a:noFill/>
          <a:ln w="9525">
            <a:solidFill>
              <a:schemeClr val="tx1"/>
            </a:solidFill>
            <a:miter lim="800000"/>
            <a:headEnd/>
            <a:tailEnd/>
          </a:ln>
        </p:spPr>
      </p:pic>
      <p:sp>
        <p:nvSpPr>
          <p:cNvPr id="19" name="TextBox 18"/>
          <p:cNvSpPr txBox="1"/>
          <p:nvPr/>
        </p:nvSpPr>
        <p:spPr>
          <a:xfrm>
            <a:off x="381000" y="2514600"/>
            <a:ext cx="2455994" cy="369332"/>
          </a:xfrm>
          <a:prstGeom prst="rect">
            <a:avLst/>
          </a:prstGeom>
          <a:noFill/>
        </p:spPr>
        <p:txBody>
          <a:bodyPr wrap="square" rtlCol="0">
            <a:spAutoFit/>
          </a:bodyPr>
          <a:lstStyle/>
          <a:p>
            <a:pPr algn="ctr"/>
            <a:r>
              <a:rPr lang="en-US" b="1" dirty="0" smtClean="0"/>
              <a:t>Read Aloud</a:t>
            </a:r>
            <a:endParaRPr lang="en-US" b="1" dirty="0"/>
          </a:p>
        </p:txBody>
      </p:sp>
      <p:sp>
        <p:nvSpPr>
          <p:cNvPr id="21" name="Rounded Rectangle 20"/>
          <p:cNvSpPr/>
          <p:nvPr/>
        </p:nvSpPr>
        <p:spPr>
          <a:xfrm>
            <a:off x="4419600" y="1676400"/>
            <a:ext cx="2895600" cy="2057400"/>
          </a:xfrm>
          <a:prstGeom prst="round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0"/>
          <p:cNvGrpSpPr/>
          <p:nvPr/>
        </p:nvGrpSpPr>
        <p:grpSpPr>
          <a:xfrm>
            <a:off x="4495800" y="1371600"/>
            <a:ext cx="2743200" cy="457200"/>
            <a:chOff x="1371600" y="355060"/>
            <a:chExt cx="1371600" cy="379379"/>
          </a:xfrm>
        </p:grpSpPr>
        <p:sp>
          <p:nvSpPr>
            <p:cNvPr id="26" name="Rounded Rectangle 25"/>
            <p:cNvSpPr/>
            <p:nvPr/>
          </p:nvSpPr>
          <p:spPr>
            <a:xfrm>
              <a:off x="1371600" y="355060"/>
              <a:ext cx="1371600" cy="379379"/>
            </a:xfrm>
            <a:prstGeom prst="round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371600" y="364742"/>
              <a:ext cx="1371600" cy="306467"/>
            </a:xfrm>
            <a:prstGeom prst="rect">
              <a:avLst/>
            </a:prstGeom>
            <a:noFill/>
          </p:spPr>
          <p:txBody>
            <a:bodyPr wrap="square" rtlCol="0">
              <a:spAutoFit/>
            </a:bodyPr>
            <a:lstStyle/>
            <a:p>
              <a:pPr algn="ctr"/>
              <a:r>
                <a:rPr lang="en-US" b="1" dirty="0" smtClean="0"/>
                <a:t>Books About Idioms</a:t>
              </a:r>
              <a:endParaRPr lang="en-US" b="1" dirty="0"/>
            </a:p>
          </p:txBody>
        </p:sp>
      </p:grpSp>
      <p:pic>
        <p:nvPicPr>
          <p:cNvPr id="31" name="Picture 30" descr="cover_image"/>
          <p:cNvPicPr/>
          <p:nvPr/>
        </p:nvPicPr>
        <p:blipFill>
          <a:blip r:embed="rId13" cstate="print"/>
          <a:srcRect/>
          <a:stretch>
            <a:fillRect/>
          </a:stretch>
        </p:blipFill>
        <p:spPr bwMode="auto">
          <a:xfrm>
            <a:off x="4724400" y="2133600"/>
            <a:ext cx="1023620" cy="1314450"/>
          </a:xfrm>
          <a:prstGeom prst="rect">
            <a:avLst/>
          </a:prstGeom>
          <a:noFill/>
          <a:ln w="9525">
            <a:noFill/>
            <a:miter lim="800000"/>
            <a:headEnd/>
            <a:tailEnd/>
          </a:ln>
        </p:spPr>
      </p:pic>
      <p:pic>
        <p:nvPicPr>
          <p:cNvPr id="32" name="Picture 31" descr="cover_image"/>
          <p:cNvPicPr/>
          <p:nvPr/>
        </p:nvPicPr>
        <p:blipFill>
          <a:blip r:embed="rId14" cstate="print"/>
          <a:srcRect/>
          <a:stretch>
            <a:fillRect/>
          </a:stretch>
        </p:blipFill>
        <p:spPr bwMode="auto">
          <a:xfrm>
            <a:off x="5867400" y="2133600"/>
            <a:ext cx="1023620" cy="1333500"/>
          </a:xfrm>
          <a:prstGeom prst="rect">
            <a:avLst/>
          </a:prstGeom>
          <a:noFill/>
          <a:ln w="9525">
            <a:noFill/>
            <a:miter lim="800000"/>
            <a:headEnd/>
            <a:tailEnd/>
          </a:ln>
        </p:spPr>
      </p:pic>
      <p:sp>
        <p:nvSpPr>
          <p:cNvPr id="33" name="TextBox 32"/>
          <p:cNvSpPr txBox="1"/>
          <p:nvPr/>
        </p:nvSpPr>
        <p:spPr>
          <a:xfrm>
            <a:off x="3352800" y="4343400"/>
            <a:ext cx="4038600" cy="1600438"/>
          </a:xfrm>
          <a:prstGeom prst="rect">
            <a:avLst/>
          </a:prstGeom>
          <a:noFill/>
        </p:spPr>
        <p:txBody>
          <a:bodyPr wrap="square" rtlCol="0">
            <a:spAutoFit/>
          </a:bodyPr>
          <a:lstStyle/>
          <a:p>
            <a:r>
              <a:rPr lang="en-US" sz="2800" b="1" dirty="0" smtClean="0"/>
              <a:t>Poems</a:t>
            </a:r>
          </a:p>
          <a:p>
            <a:r>
              <a:rPr lang="en-US" sz="1400" b="1" dirty="0" smtClean="0"/>
              <a:t>(READ ALOUD)</a:t>
            </a:r>
          </a:p>
          <a:p>
            <a:r>
              <a:rPr lang="en-US" sz="1400" dirty="0" smtClean="0">
                <a:hlinkClick r:id="rId15"/>
              </a:rPr>
              <a:t>“I Wandered Lonely as a Cloud” </a:t>
            </a:r>
            <a:r>
              <a:rPr lang="en-US" sz="1400" dirty="0" smtClean="0"/>
              <a:t>William Wordsworth</a:t>
            </a:r>
          </a:p>
          <a:p>
            <a:r>
              <a:rPr lang="en-US" sz="1400" dirty="0" smtClean="0">
                <a:hlinkClick r:id="rId16"/>
              </a:rPr>
              <a:t>“The Grass” </a:t>
            </a:r>
            <a:r>
              <a:rPr lang="en-US" sz="1400" dirty="0" smtClean="0"/>
              <a:t>Emily Dickinson</a:t>
            </a:r>
          </a:p>
          <a:p>
            <a:r>
              <a:rPr lang="en-US" sz="1400" dirty="0" smtClean="0">
                <a:hlinkClick r:id="rId17"/>
              </a:rPr>
              <a:t>“Spring Grass” </a:t>
            </a:r>
            <a:r>
              <a:rPr lang="en-US" sz="1400" dirty="0" smtClean="0"/>
              <a:t>Carl Sandburg</a:t>
            </a:r>
          </a:p>
          <a:p>
            <a:r>
              <a:rPr lang="en-US" sz="1400" dirty="0" smtClean="0">
                <a:hlinkClick r:id="rId18"/>
              </a:rPr>
              <a:t>“The Grass on the Mountain” </a:t>
            </a:r>
            <a:r>
              <a:rPr lang="en-US" sz="1400" dirty="0" smtClean="0"/>
              <a:t>Paiute American Indian</a:t>
            </a:r>
          </a:p>
        </p:txBody>
      </p:sp>
      <p:pic>
        <p:nvPicPr>
          <p:cNvPr id="24" name="~PP2322.WAV">
            <a:hlinkClick r:id="" action="ppaction://media"/>
          </p:cNvPr>
          <p:cNvPicPr>
            <a:picLocks noRot="1" noChangeAspect="1"/>
          </p:cNvPicPr>
          <p:nvPr>
            <a:wavAudioFile r:embed="rId1" name="~PP2322.WAV"/>
          </p:nvPr>
        </p:nvPicPr>
        <p:blipFill>
          <a:blip r:embed="rId19" cstate="print"/>
          <a:stretch>
            <a:fillRect/>
          </a:stretch>
        </p:blipFill>
        <p:spPr>
          <a:xfrm>
            <a:off x="8712200" y="6426200"/>
            <a:ext cx="304800" cy="304800"/>
          </a:xfrm>
          <a:prstGeom prst="rect">
            <a:avLst/>
          </a:prstGeom>
        </p:spPr>
      </p:pic>
    </p:spTree>
  </p:cSld>
  <p:clrMapOvr>
    <a:masterClrMapping/>
  </p:clrMapOvr>
  <p:transition advTm="53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81000" y="228600"/>
            <a:ext cx="7467600" cy="6400800"/>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5"/>
          <p:cNvGrpSpPr/>
          <p:nvPr/>
        </p:nvGrpSpPr>
        <p:grpSpPr>
          <a:xfrm>
            <a:off x="2057400" y="152401"/>
            <a:ext cx="2895600" cy="381000"/>
            <a:chOff x="304800" y="3505200"/>
            <a:chExt cx="2590800" cy="381000"/>
          </a:xfrm>
          <a:solidFill>
            <a:schemeClr val="accent6">
              <a:lumMod val="75000"/>
            </a:schemeClr>
          </a:solidFill>
        </p:grpSpPr>
        <p:sp>
          <p:nvSpPr>
            <p:cNvPr id="34" name="Rounded Rectangle 33"/>
            <p:cNvSpPr/>
            <p:nvPr/>
          </p:nvSpPr>
          <p:spPr>
            <a:xfrm>
              <a:off x="304800" y="3505200"/>
              <a:ext cx="2590800" cy="381000"/>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33400" y="3505200"/>
              <a:ext cx="2286000" cy="369332"/>
            </a:xfrm>
            <a:prstGeom prst="rect">
              <a:avLst/>
            </a:prstGeom>
            <a:noFill/>
          </p:spPr>
          <p:txBody>
            <a:bodyPr wrap="square" rtlCol="0">
              <a:spAutoFit/>
            </a:bodyPr>
            <a:lstStyle/>
            <a:p>
              <a:pPr algn="ctr"/>
              <a:r>
                <a:rPr lang="en-US" b="1" dirty="0" smtClean="0"/>
                <a:t>Informational Text</a:t>
              </a:r>
              <a:endParaRPr lang="en-US" b="1" dirty="0"/>
            </a:p>
          </p:txBody>
        </p:sp>
      </p:grpSp>
      <p:sp>
        <p:nvSpPr>
          <p:cNvPr id="32" name="Rounded Rectangle 31"/>
          <p:cNvSpPr/>
          <p:nvPr/>
        </p:nvSpPr>
        <p:spPr>
          <a:xfrm>
            <a:off x="6629400" y="609600"/>
            <a:ext cx="1981200" cy="1905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TextBox 32"/>
          <p:cNvSpPr txBox="1"/>
          <p:nvPr/>
        </p:nvSpPr>
        <p:spPr>
          <a:xfrm>
            <a:off x="6781800" y="762000"/>
            <a:ext cx="1655947" cy="307777"/>
          </a:xfrm>
          <a:prstGeom prst="rect">
            <a:avLst/>
          </a:prstGeom>
          <a:noFill/>
        </p:spPr>
        <p:txBody>
          <a:bodyPr wrap="square" rtlCol="0">
            <a:spAutoFit/>
          </a:bodyPr>
          <a:lstStyle/>
          <a:p>
            <a:pPr algn="ctr"/>
            <a:r>
              <a:rPr lang="en-US" sz="1400" b="1" dirty="0" smtClean="0"/>
              <a:t>Read Aloud</a:t>
            </a:r>
            <a:endParaRPr lang="en-US" sz="1400" b="1" dirty="0"/>
          </a:p>
        </p:txBody>
      </p:sp>
      <p:cxnSp>
        <p:nvCxnSpPr>
          <p:cNvPr id="28" name="Straight Connector 27"/>
          <p:cNvCxnSpPr/>
          <p:nvPr/>
        </p:nvCxnSpPr>
        <p:spPr>
          <a:xfrm flipH="1">
            <a:off x="533400" y="2286000"/>
            <a:ext cx="6019800" cy="0"/>
          </a:xfrm>
          <a:prstGeom prst="line">
            <a:avLst/>
          </a:prstGeom>
          <a:ln w="38100">
            <a:solidFill>
              <a:schemeClr val="accent6">
                <a:lumMod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6" name="Picture 15" descr="cover_image"/>
          <p:cNvPicPr/>
          <p:nvPr/>
        </p:nvPicPr>
        <p:blipFill>
          <a:blip r:embed="rId4" cstate="print"/>
          <a:srcRect/>
          <a:stretch>
            <a:fillRect/>
          </a:stretch>
        </p:blipFill>
        <p:spPr bwMode="auto">
          <a:xfrm>
            <a:off x="685800" y="838200"/>
            <a:ext cx="990600" cy="1219200"/>
          </a:xfrm>
          <a:prstGeom prst="rect">
            <a:avLst/>
          </a:prstGeom>
          <a:noFill/>
          <a:ln w="9525">
            <a:solidFill>
              <a:schemeClr val="tx1"/>
            </a:solidFill>
            <a:miter lim="800000"/>
            <a:headEnd/>
            <a:tailEnd/>
          </a:ln>
        </p:spPr>
      </p:pic>
      <p:pic>
        <p:nvPicPr>
          <p:cNvPr id="17" name="Picture 16" descr="cover_image"/>
          <p:cNvPicPr/>
          <p:nvPr/>
        </p:nvPicPr>
        <p:blipFill>
          <a:blip r:embed="rId5" cstate="print"/>
          <a:srcRect/>
          <a:stretch>
            <a:fillRect/>
          </a:stretch>
        </p:blipFill>
        <p:spPr bwMode="auto">
          <a:xfrm>
            <a:off x="1828800" y="762000"/>
            <a:ext cx="1190625" cy="1314450"/>
          </a:xfrm>
          <a:prstGeom prst="rect">
            <a:avLst/>
          </a:prstGeom>
          <a:noFill/>
          <a:ln w="9525">
            <a:solidFill>
              <a:schemeClr val="tx1"/>
            </a:solidFill>
            <a:miter lim="800000"/>
            <a:headEnd/>
            <a:tailEnd/>
          </a:ln>
        </p:spPr>
      </p:pic>
      <p:pic>
        <p:nvPicPr>
          <p:cNvPr id="18" name="Picture 17" descr="cover_image"/>
          <p:cNvPicPr/>
          <p:nvPr/>
        </p:nvPicPr>
        <p:blipFill>
          <a:blip r:embed="rId6" cstate="print"/>
          <a:srcRect/>
          <a:stretch>
            <a:fillRect/>
          </a:stretch>
        </p:blipFill>
        <p:spPr bwMode="auto">
          <a:xfrm>
            <a:off x="6934200" y="1143000"/>
            <a:ext cx="1447800" cy="1143000"/>
          </a:xfrm>
          <a:prstGeom prst="rect">
            <a:avLst/>
          </a:prstGeom>
          <a:noFill/>
          <a:ln w="9525">
            <a:solidFill>
              <a:schemeClr val="tx1"/>
            </a:solidFill>
            <a:miter lim="800000"/>
            <a:headEnd/>
            <a:tailEnd/>
          </a:ln>
        </p:spPr>
      </p:pic>
      <p:pic>
        <p:nvPicPr>
          <p:cNvPr id="19" name="Picture 18" descr="cover_image"/>
          <p:cNvPicPr/>
          <p:nvPr/>
        </p:nvPicPr>
        <p:blipFill>
          <a:blip r:embed="rId7" cstate="print"/>
          <a:srcRect/>
          <a:stretch>
            <a:fillRect/>
          </a:stretch>
        </p:blipFill>
        <p:spPr bwMode="auto">
          <a:xfrm>
            <a:off x="533400" y="2514600"/>
            <a:ext cx="1600200" cy="1524000"/>
          </a:xfrm>
          <a:prstGeom prst="rect">
            <a:avLst/>
          </a:prstGeom>
          <a:noFill/>
          <a:ln w="9525">
            <a:noFill/>
            <a:miter lim="800000"/>
            <a:headEnd/>
            <a:tailEnd/>
          </a:ln>
        </p:spPr>
      </p:pic>
      <p:sp>
        <p:nvSpPr>
          <p:cNvPr id="2050" name="AutoShape 2" descr="data:image/jpeg;base64,/9j/4AAQSkZJRgABAQAAAQABAAD/2wBDAAoHBwgHBgoICAgLCgoLDhgQDg0NDh0VFhEYIx8lJCIfIiEmKzcvJik0KSEiMEExNDk7Pj4+JS5ESUM8SDc9Pjv/2wBDAQoLCw4NDhwQEBw7KCIoOzs7Ozs7Ozs7Ozs7Ozs7Ozs7Ozs7Ozs7Ozs7Ozs7Ozs7Ozs7Ozs7Ozs7Ozs7Ozs7Ozv/wAARCAFaAPwDASIAAhEBAxEB/8QAHAAAAQUBAQEAAAAAAAAAAAAABAECAwUGBwAI/8QAThAAAQMDAQUDBgoHBQYGAwAAAQACAwQFESEGEjFBURNhcQcUIoGy0RUWMlV0kZShscEjNTZCUpPhJDNUcoIlQ1Nic5ImNEVj8PFEZKL/xAAbAQACAwEBAQAAAAAAAAAAAAACAwEEBQAGB//EADIRAAICAQMCBAQFBAMBAAAAAAABAgMRBCExEkEFEzJRIjNxkRRSYYGhIzTB0bHw8RX/2gAMAwEAAhEDEQA/AIblc7hHdKtjK6pa1s7wGiVwAG8dOKF+Frl84VX853vXrqf9r1v0iT2ihFkSk8vc+j001+XH4VwuwX8LXL5wqv5zvevfC1y+cKr+c73oReQ9T9xvk1flX2C/ha5fOFV/Od7174VuXzhVfzne9CL3Nd1P3J8mr8q+xZ0dVdauYRsr6rJ/953vVxcaG7U1IyQV1TkN9L9K73qkttzko52u3jujktBddpu1omNYcOc1d1PuzOvrmrYqEFj6GbddLm04Nwqv5zvek+Frl84VX853vUEsz5nbzzlMXdUvcvqmvvFfYK+Frl84VX853vXvhW5fOFV/Od70InukDmNbugY5jmu6pe5Pk1/lX2CPha5fOFV/Od7174VuXzhVfzne9CLy7ql7neTV+VfYL+Fbl84VX853vXvhW5fOFV/Od70IvLuqXud5NX5V9g5l5uUZz59UH/NK4/mkfeLk92fP6keErh+aCXl2X7neRVz0r7BfwtcvnCq/nO96X4WuP+Pqv5zvehY2b+cEDAzqU3gu6n7neTVnHSvsGi7XE8K+p/nO9698LXH/AB9T/Od70IyR0bt5p1ScVHU/cjyK8+lfYL+Fbj84VX853vXvhW5fOFV/Od70IkU9UvclUVflX2NDaPhKsnAfcKjd/wCuferm80dXDTh8VbOwhvKYjP3rHUVZJSTB7DwVjdL3LVMbHnTdH4Lup43M+3SydycUsfQEluNzjdg3Cp9U7vemfCty+cKr+c73oQnJ1SgKOqXuX/JrXMV9gn4WuXzhVfzne9e+Frl84VX853vQxamkKep+53k1flX2DBdbkf8A1Cq/nO961+yVRPUWuV9RNJK4TkB0ji443W6arDMcWPDhxBW22OcXWmYnnUO9lqfp23YZHjNcI6VuMUt0ZK6/ret+kSe0UIjLs7N1rBgaTye0UGkS5ZsUfKj9EeT43MaTvt3hjhnCYvKBrPFeXl5cceTnPLgATwTV5ccEUFMKyvgpnP3BNI1m90ycK2ulgprbeo7fJWOYxxw6V7RgdOGfvVNSzupauKoYAXRPDwDwJByrSv2idcbhFWzUFMJGO3nBoI3z36psHDp35M/UQ1DuTrfw4ffv2Cb5sp8A21tRU1QkllfuxMYNCOpPgjX7DZoGTRVZMrqft91zMNx0yq+57X1l2oZKSrp4HNL96NwBBj7gobntRcLlTQ02/wBhDHH2ZZE4gPHejcqt9inGnxBqKcsPLy/02wMuNl8xtNvrhKX+eAndx8nGFZN2Na5rac1oFe6n84EO5pu9M9UFJtLLNZI7VNRU8jIm7rJHZ3m9471J8cK/zQR9lAagQ9iKrdPaBnTouTqyG4a9xST3Tfdft+y9gih2Shq7fQzOrHslrS5rBuZa0gE6n1IP4uOFkqri6cZp6jsd0DIdqBnPrU1BtnX2+hp6OOCB0UOch7SS/PU+5DP2kqHWmotwgibFPL2pIBy3UHA+pc3VjgGNXiCk8vbPv2yXkvk8ljjM4rAYRAZCcahwGcKpg2dhZb6esuNW6DzrPYxxxl7nY5nCmO3Nz7SU7kfZywiIxkktGNN4a8VFb9rqqhpYIH0tPU+bZ7F8oO8wHkETlTnZARq8SUfiln90UJG64jocahW9VYhSWWG4OldL24y3sgC1vc450KqpZDLM+QgAvcXEDvVm7aCYWd1sgpoYIpMdq5gO8/HikxcN8mlfG99Hl++5by7DYoBNFVky+b9vuuZhuOYz1TKfY3zvZr4Vp6kuk7Mv7Et444qvue09xuUMUBeYIWR9mY4nEB470XS7a3Gj7COGKBsEMXZ9juZDu8nim9VOeDM8nxFQXxb5zz/H7kFJs7F8DtutxrRS08jt2MBhc5xTqPZyCqsVRdPOJC2KQsDWtGvQ6lLR7WVNLQvopKSmqacvL2xytJDMnOB3KGk2klpbfPQGippYJ5DIQ8HQ92vJQpVDJV655ee/usYKQJTql55TgBhVsm1kYlHFKQm8Fx3I9wLDhwIPemrznuccuOSm5XYOSFW22M/VEv0g+y1YlbbYz9US/wDXPstVjT/MMfxv+0f1Rkrr+uK36RJ7RQqKuv64rfpEntFCpUuWatPyo/RHl5eXkI0vLTshd7xC2eGJkUDxpLM7dB8Oath5O5WD9PeKSP8A+d+FJtZcpLZYLOY3ljDSN9AHAJ3R0WLG0FZKN5pYB/lK06dGrFlHlLPEtVKT6XhfQ1/xAZJllNe6WabHosHM+orJVFPLSVMlNO3clicWvaeRCktN5uE19pDEJH9lKHO7Nug8VZ+UMtg2xO7gGeCORw6HUfkk6ihVvC7FnQ6+129FrymUicyMvJxyGeKYOCcMk4AJ8FSPQt7CL2pRMdtr5iBHRVDyeGInHP3IiCmdb69jLlTSQ892RpBK7DW4p2x4Ty/YrzokRlzfTvqiaYYYg1AcJdSTPLyVrHPdutGT3JCMHCkI8vLZbO2SgoLWy93aITmQ/wBmgPA95CJk2l2fuDnUlxttOIs4EkWAWetWIaeUo5Mi7xaELOiMW0u/+vcwi8FdbU2NljrYjBJ2lJVN34HHjjmPw+tXFFsdaY7dTz3e5vgmqWCRjIwMAEZ5gparlnBZn4hRGqNjez42MclBWyfsPQ1QLbVemTSgEtjkbqfWPcs+yx1TmSlzd10Ti17TxBGhQSg48k1a6i30v77AEbmh4LxkcwkcRnTRSQ0dTUzGKngkmeP3WNLj9yNOzV7azfNrqcf9MqFFvhD5W1RfxSS/crSvNSyRyQyFkrHMcOLXDBCblC0M5WUTBrOyLi70s6DHFQleJyvAZXI5LA1eTyOi8whrgSMjoeanJOdhoW32OGLRJ3zn2WrGOIJJAx3LZbGnNol+kH2Wp+m+YY3jW+kf1Rk7r+uK36RJ7RQiJuX62rvpMntlDoJrEmjU07zVF/ohEh4JUZbrTXXaYw0NO6Zw444DxPJAk28IZOcYR6pPCNDsvtUy5V9usFxtsM+AY46guwWgN0GMa8MLObURCG8Txhu6GyEADktHadhb3a9oLdcHxRPZFO0ybj8lreByPXyVVt3E2PaCqLeb8/WtfRZVqyt9zx9/lec/KeU9yfybV0dJfZmS47N0RdqOGAtFXXrZuesfVT2WnqJn8ZJnDeP15WI2OhFTtVT07i4MlaWu3Tg4U+1tkpLLdZoKffcdDvPdniMpsoKWpcHw/wDv+Cs4xbT7mtp7zszNWQUTbFSg1Dt30SCfwS1W1tusk8lNRUNLSdm4t1b6R+pYXZZpftXQAcnrYbc7JU9OZrxvF8k0uA08G51S51xhf0Pdbfyc2tot8/qyGo8pUzY3Ht2t6bsXvViyD49bKUdVPWxU08Ep7SV40x05d31LmlMGtuNNvgOaJm5B4cV1ja+CC27LM80i7FhkDjuDjop1VcYyUYrb6nL+nOLhs87FM3Ya1xelUbRRuaOIZGM/iVK3Y/ZydhmhvMoiiduy7wGSe7TT71hHXi4EHLnx68CwAoi1T3Gsd8G2yMvqZnGR8jznCieiUIdTawWnrNU93Y/4/wBGzNn2O/u21NZE7h2mf6KnvuyVRbRHUUTzXUkxAZJGMkE8AQFnbhT3S2Vj6eue8St1PpHBWr2A2nlpp5bdUPzG6Nz49790gcEFulgq/MTygqtZqKn1KXV+jC9uvOaKyWwxxPjhZThhbjVhxzXNnytI3WHee44AHEla+6bV1Mkzo6hz5gTnBdp9SrKe60sdbC+G3wtkMrRvFg4ZVqrzqqn8K+5Vittzd3HZie+bL2WKWtio/NgXSSSjJwRwCrts5IoqKigpqgTeZwBhlbzIGFZ7eSXB9JRut9JJMOz3vQwA3PVc1rKutmPZ1TyCP3BwCTpalZJPPAMHJxWXtv8AyXOxtwfFtRDV1krzDDG7J44JW4js1FcKma40d1caOSV0lUx41bnXAPLXquU0dPc6redQUk0jQd0uYea2dtdWWbYx9PUxPgkml9IP44Gv5hdq1Bz2eW3jBOJZzF4LS5bYUtnj83tscdJCOBa3L3d//wBqjb5Rax0m9HVzHxAI+pZ2ipRfdoIKeok3YpH5eSceiOS1u02zezzKNotBAqY+O4NCPFHKNVU1W1lkdKzv3DqTaO1bVFtvvEEYlkG7HUMGHA/kialmy1kqDQvtQnkhA3pJHfKPXVcv33wS77Dh0bsgjuW9uezIv9hbtA6qfvOhDhGOvDXql6iqFVi9n9/5DUnFYUml7ZfP7BUm01gpWl0VloW7o/5XH6sKd942dbEyrNkpxNI0FwkwGg+C5fMHQ7wHyhwU9TBJAGNnqXTTOAJB4AEZ0Vl6SvqUckb85f3f+zosFVs3tNL8HPooaSqeP0UsGNT6li6+mkoLhPRTDEkDy09/f6+KTY6GWr2uoWQZPZv33uH7oTtsrlFVbdXEwODmMe2Mkc3NaGn7wQs7V0xjJqPY0fDtRKu3y28poHytrsZ+qJfpB9lqxA1AK2+xn6ol+kH2WqtpvmF7xr+0f1Rkbkf9q130mX2yhkTch/tat+ky+2UMgt9bNLS/Ih9EeW/ratmymz9JQ0/6KWaISzvb8onp+SwB4LZXumk2x2eprhbHh9TTRiOohB1BHHT703TdPV8XH+DL8Yy1BP0/57FXYdr64bSU29I4QPJEjS4uyOqB2vrRVXKSQkZe4vI6Dkqdkd0o6gtjoqhsw0y2Mn71bWjY283yq362N1NTD0pJXniPFa+aK5+ZF9tkjB43LbyYWwzXSW7zehBCNxjnaAk/1wofKE9/xgqGvxxBB7saILaza+kpKeCwbNPApKWRr5Z2f717TkAdwIB7/wAbbbiIXi30W0lCO0gqIh2m7runmD4HT61Xrs/rKcvf/AKT68vhozmzEzKfaailkIDQ/GSuk+UOqa23wRB41JeRnkBxXIWTxse1+8MtOcEq3kuly2iDaKkie84AfKSTho/JWtRWlZ5je22f2JlHMk12KrexKx/R4P3rs81VcnS2WKK2srLbUsa2peRkwuwMHHTjyXF5wynm7GaTJafSwNV0DY3a+ortoaegbLJ5r2ZaGv5lDrFlqa4/8BtjlbdjP7YwthvlS1oAAkIAHLl+SN8mQb8bTvHXsThD7cAi/VQI/wB6T95Vds5cnWi9w1rS0buhDjgEIowctKkg2uqJqfKZAwXUSAamIErJ7PNMm0NLEDjtCWk+IVptdforrUGUPYS7GQ05DQOWUmwFtkrb58JFhFNRsL948yNUEv6elcZ98/yzoNxS/Ql2v2Tp9np2OjmlmdMwuLn+PBZiM4qYD0lb+K1O1O0nwq4sqG70rchgAwGgrLxBpniL3BrWvBJT6Iz8hqRMc4+Lk7lc5RFsk+Tn5u0fWAuJVzt6rf3YH3LpFJf5dpNlrpTxxtApGhrC3PpALmUri+VzjzKRotpST5SS/wCQK49Kefc3ewV5hsezNXUSRl5fUhvcDjmg9o9p332nlBawMppA1pZwOQfzCqLRVbtmq6FxAY6QS5JxjAI/NF7G2GXaCkujGaMIG47q4f8A2k2Qdbc5dpbfQNRgpdTM/T1UlHIZoWtMgGBvBXFHYdpr/GJY5YuzcM6vwB+Sp62lntlU6mrIzG9pxqNCiaO+vooixpY4d7les6rIqVMkjml3J6rZWsoyRV3CnYAQHFnpjU4XUaWhNr2CNI+VshbAcOHB3RcmifdNpKxlJSh0m87XA9Bq121ctZs9bbdQyTPmfFBjhnXKz7lJzjCU8v8A4BmurH3MTXD9M/Oi3dp2StW1dho5Z6kwVYZundPpOA7lz+Seaolc90U0j3anDCtbsAK+faqlM9PPHBDG7d3mFrRorOq6XGLUt0TJvpeB1XtDs9sNBVUNga+quwJifNJGQ2JwyCdeJHTgsDRdpNUGV5LnPJc5x5koy/7tXtbd3tIe19bNuuB0I3zgqejpRE3KyrJJbGpoNM5NTC2jDQtvsZ+qJfpB9lqxIW22M/VEv0g+y1L0/wAwueNf2b+qMpXgOu9aCcDzmXX/AFlCuADiAcjqibj+ta36TL7ZQyXb62aOl+TD6IQjIQzK642esFZbamSCUc2nRw6EcD60Sk7HtjugZJ5IYS6XkK+lXQ6WFnyq7RMZuupre6T/AIpp/S/HCpbvtntFfYjBWXB/YnjFEBG0+IHH1p8tvY5x0SMtzAeCs+csGIvC8S2RV0lE6VwyFq7FtNV7LMfSTU4rLdKcyUzzjB6tPIoWnjbA4ODeGqmuD/hB285oBxjASfOfV+han4enDpwWTtofJ5UO7WazVzJDqWtYwjPjlS0/lPtVsqYobXYBFRZxM55HaObj93GgWOntZzoFGy1E8U9WRMx+HTbw8myk202KppHSUmz1TUSOOXOlLWa+rJWr2QvDLzA66MslJbKKJ+62eSQuc4890YH1/iuRm0nOgXRrbTTv8mVPDRMdLNDUO3msOoOSfVx+9FGUG+CvqNLOuK6s77FXt46KovEtVTneheRh3U41Wct1HDX3ampqhxbHIS0uBxg44omotW0E0mZqCV55ZcDhNgtd9p5mystj94cM4K1VZUqvLU19RKWDY0vk5skPa1dRcnVcNMwySRsO8cDXgAgIfKhaaOc0FLZnR2h0bo3kEdq4nn0xjOiP2HhuME10qbtE6GI0pyXkboAByuX01J25OFmzlu23n9SaqXbNwN26HydXJxmZdpqNz9SyaN+R9Wi8NndiJP7vaqJvi4j8ViZbW4cAoDb5OiFW44b+7LT0Vq/8R1S1XLZfYi21crLxFchNgCCJwc53I+rxQVXshQbSE3HZe5QvbJ6ToSRvMPeOIXNxQSZ4FSGklhdvwucw9QcFSrel5T3F/hLVubpvkwvpOKiphii/eccaD60m0u0lJsvZ49ndm6kOqMtfU1cLs7pByGtI4nPH+umCkdWyNLHzzOaeTnkheho3vcMhFK2Ut5PJ0dLOUsM3FL5RLZdaVtPtXaO3eBg1VMAHHxaefrThcfJnD+kEFfKR+52Y1+vRZQ20FnDVDutjs6BKVkSzLw6xcZNbX+UmGjpjS7L2ttACMGolAc/HcBoPvQ9v8qF2p6NlPX0NHc+zGGS1LCX47zz8VnI7Yc6hFC3N3eCh2RWwUPDJSW6NDJ5VaxgHYWC0xuPMxE/gQgqvyobR1UEkMQpKUSN3S6CHDgO4knCqfgxqVtsb0UKyK4JXhcu6BLcxxk3jkk8SVdt0ChhpmxcApyCOKROXUzd01PlQ6WLlbbYz9US/SD7LViFtti/1PL9IPstTNP8AMM/xv+0f1RlbgP8Aatb9Jl9sochE1+t1rfpMvtlQSNMZ3XDBCVb8xl/TP+jD6IiXgSDkaFeXkBaEShKlXEHs6LwKUAlIRhcQeJykCXGU4RuPALjthEjL1drK5z7ZWSQb/wAoNwQfEHRER0cj+RRTbM+YYLUcMp5RU1KrnBxkVo8pG14bu/CA8ewZn8E9vlH2wIx563x7BmfwVmzZuAavLG+JUgtNshI7R4x4K7HzJcI83OimPsZ25bXbUXikfSVde90Emj2MYGbw6HA4KC2Uco4tK1DorNGflt/7glFfaYRgFh/1f0Ry0901wHp7KqZZRVike9waBqeqjfSOaSC3grf4XtfUff7kgudsdzb/AN2PyS/wNy7Gr/8ATqKY0xH7qaYOrVeirtj/APeN/wC4Jf8AZ7/kyD6whekuXYYvEaHyUMVHE+VokG60nU9FJU0sEE5bCd9g4FXfmVM/5MoHjoon2ne+Q4O8CkypsjyhsNTQ5ZTKXCTA6Kyktcjf3Shn0cjeRSmmi5GyEuGDYSpxjc3km4woGZPLy8vDQriQqhoZa2YRxjJKsb1Y56LEhb6O6PwSWO8GhqWl4aW/5QrraXaRlRG2OMNzujkOi7Cw/czLbdQtRGMY7GLIwttsX+p5fpB9lqxckhkdk49QW02L/U8v0g+y1P0/rEeNf2b+qMxWBpu9bvO3R5zLr/rKFeST1RFf+ta36TL7ZQ5SbfmMv6b5MH+iG7pTyQWBu6ARz6rzRlP3O5LyObIgO5KRk6KTcJUkdM550C7JDkkRxlwa5o/e0KkZTOkOgVnS2skbz9BzJU1RW0FtZ6TgXjlz+pWKtPZa/hRQu11df1AoLS9+pGAjPNaSlbvTSNwO9UtZtLUTZbA3s29TqfqVRLPLO7elkc89XHK1qvDkt5syrdfbP07Gmmv9BACIW9oR/CPzKrp9paqQERsawd+qo3Txt4vHq1StdJJ/dU8r/Bpwr8aaq+EUZ2N+qQbJc62T5VQ8f5Tj8EM5znnLnEnvOUvmtcWh3m4YDze8BL5lU/vVFMz1kpnXFCfOrXcYvJ3mb8a10I8GlKaQ/wCOj/7Su82IP4iv3GLyf5nJjSsgPiCkNJVDg+B/g7H4rvNiSr633GryUwVbeNM53+Qh34KN0nZkiVj4yOTm4RKcWMVkXwyZk0sXyJHN8Cp2XKrZ/vi7/MMoMPa7g4FOU4TC2LaLaKpYAHgOHcfejY79SyNAmjA8Rj8FnF5Knp658oOM5x9LNrTvs1VTu3nlsnI4yPuQU1qDsuiIe3q3VZhrnNOWkg9QUXBdaqAjD94Drx+tUrPDoP0stVa62t7vIbLRPYeCHdG5vEI+nv8AHL6NQweJ96L7Kjq25ieGk8nH81m26KyvfGTWp8ShPaWzKMaFPlldK7J6AfUMI6otskZ+SgnROadQqbTRpRnCe6GAbxwOK2+xzCy1TNcMEVBz/wBrViNQttsYSbRKT/iD7LU7T/MMjxvP4R/VGUuH60rfpMvtlRMblE1zc3Ks6+cy+2VE1uEm5/Gy9p3/AEIfRCtjOQANSpWwuzgjVOhY57hgFW9NRADtZjgdSlxjKTwgLblBZYJT290hGhRUslHbIt+VzSQg7rtBFStMFKA53A66Dx9yyktXUV05LQ+eTu4D3La03h6iuq0wtRrpT4eEXFw2inqCWU/6Ng/e5/0VG+o35MZdK88mjJKm8zZGA6tnz/7cZwB4lRy3iKjidHSRtjBGpA1PrWopKKxBGPPVRXG44UtW/V+5Ts6vOT9SaWW6F2Z55JiO/A+pUtTdJZXH0igX1D38ThLlKTKstROXc0hu9LAcU9PGwjmBk/Wh6m/Tb26JM6Z0OVny93DKTOn5oMiW2+SzkvMzv3j9aidc5nfvH60DyXgC4gDJUZODDXykH0j9aaK+X+IqMU8+BiF3jupPNphxjcu6l7nYZO24TcSSQOKc26TA6OKGMUg0LSB4JmHB2TkFdmLOwy0ivczCPSPfqjYtopMbrzkcwdVnjg8/FJnCnCOyaqO4W+ocBNTs1OpZofuU3m9M/Pm9U5jv4Zdfv/oslDUSQTMljdh7HBzT0I1RM11qqmrlqp5S+WZ5e93DJPFSpNcDI2zi9maJ8NRC3eki3m/xMOQmNe1/AqrpL3NER6RVpHcaKtI84jw7+NmhTI2vuWoar8w5eT/NZN3ep5BUN/h4OCiDwTjgRxB4p8ZKXBbjZGXDHJ8c0kJzG8tTF5EGW9HfZYgGTDeb36hWbJKKvaCxwY48idPrWVTo5Hxu3mOIKq3aSuztgfXfZU/hZfVNufEeGi0+xzSy0yg/4g+y1ZCivj4wI5wHM6Hh/RbjZuSGW3PfDnddKSQeRwFl/hJUzz2G6/Wq7SuL5yjJVYzcqv6TL7ZSxwF5GNVJLEX3Krx/iZfbcrBjYqOAyykDAzqs51ysuaXuaiuVVEW/ZCwU8VJF2sxAA1wVnr1tG+Z/YUxODp6PE+CHud3qLvM6GlO7A35TzoP/AJ3KsfU09vy2Eh0p4yuIB/otuiiFC95HnNVrep7knmuGdrXSbjf+E06+sqCe8Mjb2VO0RMHJoVNVXCSdxJcdULvucdSVaW7yzHstlN7lu6tM5biMd+p9JR1cJY5z3ROYHatHL70LST9lIHaHBVpe73LdRE+UMBYwM9FuOCcsYFdylqITBJuOLScAndcCNRniPFQhpccAZPcpHa8ArS07OVVfuyvBhhOoceJ8Peq9k4wWZBQi5PCKdrHSO3WNc5x4ADOVbUmzdXOGumIhB5HUrWUVkgo2Yhi3erzq4+tGdhgafis2ery/hLkdP+Yz0GzdJDq5pkI/iKKNBFGMRxtb4BWZixk8OSikiw3j+SS7W+WM6EisdSDmAh5KQcchWT4908f6oWTOQMaFcpndJWyUzUJLSg8FbPiIycod8IcjUwHEppKfB4ZUDoRyKs5oTnQIOSM5yE2NjFuCBXNLcAj1hNIU571G5meCfG33FuHsM5Z6cU9kpbwOEgDfS3iQQPRwM5KURuMZkDSQPlEDh4p63AYfTXaWJwO8frVzDcqWuaG1LfS5PboVmqamkqpmxRN3nuOABxJU00M9BUOjmb2b2HBaW41HLCJQfJyk4vY0kkEkLd9p7aL+JvEeITAQ4ZByqygvMkUnHToOCt2CCtb2lO4Ry82fuu9yZG3G0i/Vqc7TGLyTUOLHtLXji0pVYyXU87nl0DYL9RzfSXey1c/XQNgv1HN9Jd7LVX1PyxGo+WCfo4ZauolIDRUzHJ/6jll7pc33Z59N0VG0+Bk/on7QVr5LjV0rzuwRVMpIzq8l5Ovdqs1XXPe9Fo9EDACp1VRrba5YGp1cpJRXZE9ddGxs7GBoYwcAFSSzukcSdU18rnkgnITE0zXuLjIzlPZnfG6cHkUwOx3pWkghMTBaJnM7N5YSMjmDkJSHuwA1xJ0AxxURzvYIweYW/wBkNmZaSEXCqi3pZNY43HRo6nv/AAS7740x6mHXU7HhEOzux4jDKy5Bpkdgxwu/d8e/uWrbRtA15dFOWTO9IsAPIDmlMTi1r9zJI4Z4LAs1Dtl1SNSFSgsIg82a5ugGB0UE1O2NnDxyji1zA0brWjnzUUgd2Z3gNRpyyl9YWCvcxjRvvxgcsoKqcCWns3hhOjiOKMmidutcG5xqQSvVUjqljRgBrf3c8UakiHErnCMjdzxUMsAIDc68QMoialG+C3Tu6JBFuDU5djCNSQLQA6md1GFC6mxnOPUrB4OCEOThMTQtorpYWknGvcEBNBnkrd7QHEjmhZQMlMTFtFLLTkHgoDHqrSYICQbpTUxbITGCMFRuL4w5oJDXcQCps58U1xBGCnQm4gNZI4Z308okjcWuacghOqaqWqkMkzi5x4knUqItw7BOiTGFdU21sKxgXJ4hFUta+B4wcaoReCHBxraauguEYjnO7IPkvHEJ0kb4X7kg15EcCstBO6JwIK0dvuUdVF5vU6jkebSjhJxLNN7g8PglXQNgv1HN9Jd7LVgZYnwP3H6g/JdycFvtgv1HN9Jd7LUWoadeUW72nXlHNNrKlzdo7jGDwqZPaKzrnEnJVxtcCdrbmM4HnL/xVOcdErBmS5GpfFKNdOPcl06a5UpAnsYODhJqClcCOIwjrLaZ75d6a3U/y5ngZP7o4k+oLnhbs5bmq8nmyJu05ulXGfNYXYiaRpI7r4BdR+DW4G6MeCsLbbKe126ChpWhsUDAxo/PxRIZryWDqJu2eWaVUfLjhGeFlk85Msj94DIa0ckOLLN586ofLmMDDIwPvK1XZhMdEDySOhDetmedQngDggY6oGqt0phcIQGyYw1xHBal8A5BDvgzxCLoQPWzMU1rkig3ZiHOzoeOEr6JvQepXskIxwQ74RjgiUEQ5so30QA0aAhZKLByr58SGkiBzojUUA5Mz0lHx4oU0XZtDRnAWhkiHRByxI1FAuTM/UU7twhvHkgGQTNDhJr0K0UsQ1QUsYRqILZRzQqvnh4q9njGqr54hromxFspjHhyQsRMzN1yiTAckLo8hQkYOCizhQytBGRyTqpYeAJLJEMk4B4968Wlp1GE9kL3xmRrSWt4nGgTR6RwrfSLyOZE9+rWkgKeIPifkHgUbSEtjdE35MmN7QZRbrZIY9/cOPBPVWUC2FW6sZUw+b1HyTwdzaV0PYaF8FmnY/X+0uwRzG63VcrY0xSDTAHQLqmws7Z7JKWklrahzQTxxutVe+LjHA2Fjx0nKtrs/Gu5/SX/AIqnka1shDH77QdHYxn1K42uH/iu5/SX/iqbHo570WNgJepi7pa1rzpk6LxdnXAKTBPBeDSfWu+hB46404LrHkh2bPmVRfZB6crjDD3NHyj6zp6lyqKF80zYWNy97g0DqTovp/Z+2Q2exUdviaAIImtOOZxqfWclU9XPEen3G1c5PGGVvPKURS8SrHAK9ujhhZfQi35zKx2+w8CmmZw/dKsnsaeQUboIz3KOj2CVifKKt8x6FDvlcrd1Ow8kPJStJ4LsNBZTKiSXKHklOqtX0rRnghpaZo4DKlZIeCrfKUM+TRWUkDegQ0kLeiJJkZRWyShCSyqzlhb0QcsDeiNAPBVSvPJBSuKt5IQOSBmYOiNAvBUzO45QE5znRW08Y10QMzB0RIFlLO0nKFIOVZVDBqgH6OKYgGRkFNLeqeSonSHOgUnHjJJEx0Qd6L+IBTI3EO8UsjgcHGqTfc5xc4+k45JKv1z6khElhlxQyxiVmWgAce9dHq7vZJdmI4I42sqGt1ONSuTQzbh01wjY65/AO4jHBWlJNLIJb01bS0lWZp6ZtQwAjs3HAK3Xk4e2Sw1TmjANY7T/AEMXLJKtjo93dAeOfXxXS/JW7e2ZqT/+672GJGqlmJMFuc/2rZnae5nOvnL9PWqTnxV9tTE9+0l1lGN1lU4HXqT7lREYKnsiZepnmhuASTnOoxyRTnU4pd0Ru7be+VnTHTCFccABJnKlPAJodiqTz3a63Rn02wu7Y54N3cu/Fd2guIY1pJOFxrycBoulZU9mC9sAjaAccSMn6h966ZTvAY3ee4loA0OngvN+JXPz+ldjY0dKlVlmobWjdBJUsdUx+oKz4qWiRoLwBhE01WHaFjsdcYCpxuZM9Oki732OHHCjfIBoXZ6AIJ0jpHta1wAPE9E5x3OzZv8ApOd6RbxwnK3Ijy8E7pWY44UbpW8yEC+Vz6jzaJ4a45Ljx3f6r00jIf0T3tmc0aj3rvNY1Vkss0f8QQcsrTnBzhRPmbM4ebOhLNQ52/8AJKGd2jn7uN9jjgyA6D1LlYwnWh75QUPI8c1HJD5vM5jXAs47zjphCS1ERleIaqN258vPJGrGD0J8D5ZBnA4oWRwxnKFqK4b/AOixK9w5OAHqQLquXXeicHHvyESsIdYTLIM8UDNIATkpkzp3t9Jp17kHI2VwGScgI1MBwJJcEZyq+YjqiXP3IvTcAeeVVVNUxpw30vBNUhbiQ1JwCqqWTDtFPLUSOcScY6IGVxJ1KctwHHA7tMuTJHDOUzPekyjwQLvEuORolyU0ZTsJ9T7CpoUHBTg/GgTQO/614AkjvVlNix5kLmjOF1nyT/svU/TXewxcjXXPJP8AsvU/TX+wxLteYkx5MPtMQ3aa6E53vOH4+tULteXFXe1WfjNcuWal/wCKpSCO4qx2RE/UxHDlvHhzC8I3Y4JWkh4dkZHBWEdfH5kYXQjeL98vwM6DQeClJMA2vkloW1Jub3DO52YHd8pb2ajc1xeR6XBYvyPVjaee4sI9F/Z/mumSmNzyAM5XlfEIp6iRsaWyUIJdjLyudFJkaDOqmbdQGbj98tA1c1X8VNTvcY5omOzwJCl+CadjCyNjQ08sKgq32LctTDiSMjV3OoqG7jHOhjzrji7xKhfcKnfDxI4OYMNd0WtfaYd3Rg07kFVWeKRuHN07kWGHG6p7FDDdxAJHkHtSCGuB4IGousslvNKGjJ/vHtB3neKufgeGKfEo9EnTPALT0Fvo4aBsbYY9BxxxKZXHqeCLbYQ3xk5tT3MUjWmSIuLcho4YS020VTCJGRsDw872CCd1bOv2coJt57oWh3EnOMrMVVrMO9HBFgZ0wix08nKcJoFqr3U1lKYGQ9m53yn5zoqeOnkp5d50BfjXU6FWooq2Ju6GDIOckZKEfQ1Zc5zy89ylMjCXABMJ2f2h2A9x4BRvuD3lrnlxLeQCPfSTNZwJPPJQzqGUjOSPFMTFtogkrql7cEYHIYQktRKdDlWHmbw3+73iefRRSW8jPAdUxCW0U8znuaS92fBAyNcRneKu5KQgHmEFLTjB5J8WKbRTyM6nRCSAZ0VnNT95QksbTpngrEWJkCYTmxlxUojCkGnBHkWRdnhR8yicaEofnqn08sCY5sT3DLWkgcSAldFIwAuaQDwyFJE9x9He0PLkrw2iU2UXEyN3GO3WtLtevDorsYZQhszzm7jiMg46cF1ryT/svU/TXewxcmkBDjldZ8k/7L1P01/sMSLliIUeTCbVn/xJc8u1FU/0cd5VUS10Oow7PHqMKz2oc0bV3MO4GpfnqPS5Kqdq7ke9WFwdL1Mi0BTs6dyXTtMgadCvDO7u8nHguBNt5M52R19XHvEPdGHD1H+q6XT3Aum3X+srjGyFaLdtHTulJEb8xu8CPfhdeAie3fie12Rpgry3isXHUdS7o3ND0zpw+xdGYOw9hwRrjqjqatilbqcEccrIec1FPIQRnphSxVcrnuLHbudcd6zo24Hz0vUjaNIdqCCEyUM3ToMrNx3CrY30sY7k2S7O3wMk56p/nJorLSTT5LOqhjJ3X4IKbBKaUbrXbzOnRV4r3vd6QGnA5UwqYg3eJ8VHWs5Q7y3jDDZatj2nn1AVNUvhJJIwnSVlO8kscCe5AzvjcdSQic2+SFDA30HOOAfWopQB4qCWqERwDkKN1WJAeWFKIcSGolLXY3W68yEI+RzuOAn1EjCcuc7RCSSNPycEdUxAtEvbADDhp3KGZzCDqoXS4Qs1QOOfuTosS4jpi3BVdUEDTGU99SHZ1Qk02M9U9MW0CzniMYVdPjVFSyHJygp3ZToC5EW8QlEijyvcU0Am3/RIUXNezyHErysUrlirBzDh2QEV548xFhc7HTOiE1GF7OVcT2Ejjk5Of6rrPkn/AGXqfpr/AGGLkncuueSkAbMVODn+2u1/0MSLvSFDkwG1bS7aq5kA6VL8n1qtikd2T2BoJcflEahWG1jsbVXPH+Jf+KEpaiGmppXh8jareAYGtG6WEHeyeOeCsRex03uwV8bmnUa55KRsTxrjgkEhklDnYACJqZ4nf+XYWMwMgnOTzUrAANvGKcOaQCx2hHcul0QmipoJ2zPjZK0PY9urXAj8VzFxyMronk+vEU9tktNVhwidvMDhkbp6eBWR4rX1Vqa7Gl4db0zcH3NBDcZXMIma2bT904JUDb/TQvLH5a4Hg4YwrCSy0dS8uaTE7q13D1Ktnt0zd+OVjKqMaE4w5ebSj3N5NMtKa6003Gpj7m5yUYwQTx7zXBw6jgsmyw0EjWkSvhkPDjgpws9wpnF9Fcd8N0c3OcIuiD4YDRpZIjkNwMctVA6J2CN8eGVlpnbQQS4fHv8A/ONQoZ9oLlSu3Z6dw00yNEaqb4YDZp5YzHktIB7ihJHSEn9I4d2VmxtXVZOGNaemOKR209V+8zXjpzTFTMBtF8+Le+U/JQ74njIy7Hcqc7TlrsviIPUqN+0pdrrnkjVcxbLKWFwOu9r1Q7o3juQhv5c3BjKHfen8A3GUahIWw2QO4ZQc0buROqjdcHu1aELLVyu8OibGLFsV+hIyhpXYzkqOaokI4gYQckjidXJ8YiZMfK8cSQhZXtPApr3KMg8cKxGIiR4uC9lNGqc1hJRgHm9eKcvEDOnBeVqCwhMnlnglCQgjGhGn1pQmpgtC9RjHgut+Sf8AZep+mu9hi5IMnQDK635J/wBl6n6a72GJdvpJjyc/2sc7403NuTgVTzjPeqdxDjngSeSutqAPjbdMgH+0v09aq5oHQloewtOAcHoeCsJbAz9TIRxGuE8ZJ3QcjwUopJDD2zW+hkgH6veoSHNxlTgER28xxY7QjiDyR1nuLrbcoqnXcDsPA5tPFAEgknVLgniNAglFTi4vhhRk4tNHZYKqSGGOcFs9M8BzHgnhyRsdXTzvyycRucPkuH5rHbAX6Ocmw1TwI3nNMXjI72fmFqLnsy9x7SkcQBrjjr3LyWo0zpscWejp1EbYp9x09NK1pDWOIBzkDOEM3O9vtd2coHHBaSFWzS3u2PaN9zgOqki2kn392tibw4lvFI8t9ixlloXPnex3bO7RvAnp38in+ZyNDnOeyffJyx4BHqQU1bSsaCactB1DmO0QE13cyFzqcloPAB34LlF9gcZLaWmhyc26nOB/w8fflA1HmrRl1ra4DQjfaAPBVVP8L3J5/SzbveSArNlijABqqpxPNoKZ6XuwXFLkgEVgeQ3e83e7gJG6D18FMyzUUzSYZ4ZnjoAkktltaMdlIO8ZOUHLa4GkSUk7oXDUEEhMUosVKP6kslPTuaYpImk8C0x6oQW+kjkazzVjHO4HdTzdbjSyYrGsniOhkjHpDvRBq+3aDgdxwnRx7iJJoEmtdK5pAbh3UclWyWeEklz3YVs9+cgOyUJLKMkDXrqnpIrtsoK+2Pgh32O38HhjVVk0M0Th2zN0HmQtLNMQ0FwIyVX1MrSCHYI/5k5C22Usoje0DO6Qod0bwGCdEfUHOm63HLRG2CwVN8qwxoIjzjDflPOmQOQ0OSToO/QFnUksvgW9yogo55phDTwPme46NY0uJ9QVozZu6TejFCxzxoQ1weR47ucLplvstps1XHZ39kK+SAyU/bt/QOcSQBjOXkY569McFLBVXp9tG/5zP5vXSwVkdugayRgA9DczxbwJPHXHiiN8p7wW36kuKXLOUz7L3SF+66FoceDXuDCfAOxlVk9NNSyuiqInwyNOC2Ru6R6iu21M21MjLRRx0j+3fC6Wte6nY9oBcGtByQM8yAc68EFW22y7S19bbKOnIkgcGumbHmnc8DJAwcsPHUYzg8eBdHVzjvZHb9BbrT9LOOAd6TCudorBNY6t0UjXCPewM4LmcdD1OBkEaH6wKfK0oyjKKcXlCXlPDPLrnkn/AGXqfprvYYuRjU8Mrrnko/Zep+mu9hiG30krkwG1TyNrLnroKl/4qsbIH53uIGh96sdrMfGu6af/AJL/AMVU9q/cEZPoAk4+r3BWFwBL1MtrNQS3GqZTxOY1zjgb7gB96jukPY1Uscrg6UP9Ig6Hqg4p+yG8HkHPDu8UktR2jick9/VHlYwCMkDMM3NTjXPVRtGTjqlLsnPDRSMppZInStY7cbgE9M8EHJwscz2TCUSOEgIIcNMELsexO2cN/pRSVhayvibry7QfxDv6rjBADiO/mi6dzqSeOopars5WYc1zSQWlIv06ujh8jarXW8n0DU0jJ26uDs/xDKp6mxB2jqdhGdMKj2U28jurG0dcWxVg0GuBL3jv7lrxVhw0fg9/Jeds07hLD2NeF7ayjMyWGj9KOd/YPxluDohYqG3Uz8HMzhwwVrpTHOAJo2yAdRlCGkoxndp2Nz0CU6pY2Y+N67ldTva+MuwYoW8hzPin11xgoKVr9zBcPRASzUZmGDIWBp0aPk/Uq24U9Q9gY+JkzQNNSMJag0w3KMnyCy7RSSg43WgaBQfCrpNHta4FBTUgbp2EjD0DlB2G47eZDI494TVFBPp7BksjZBlmBnTBQMruxqWyNPDiD+SkENUSH9nunlvaBP8ANN4ZnlB7mpkYFeckiBtRHO525GS8cOic6J+ASADz00KJBhgZuxtACDmrBrjVWoxRSnLL2B5oRnOfUOCBmY1vHVS1FWeQKrKipccpySFPIoiNRUxwRAb8jg0eJXWrNs9NS7JSutkrqerlhzTSO9EgcWjXhvYyf83cuX7MRGovcYd/CQO4u9EH/wDpdMuLbVdL4bYJbvTvmkbBP2P/AJeQNwMEE6a+jkDiUi9Oc4wXHL/Y6OEm2MqbvUUNlo33wx3C5yFtTS0z4uyNJ0c/GN4+oZIPiGsjvF0e6ouVzqt443aeB5ja3u04fUT1OUNU09ZNdZrjVwMDpZd+mLpWgNjb8gbuddN3/wCFXVK+SqNZSxwwyxDca975jlw1ySADvD1I4wcnxsaTdWnqjjDk+e/7A8EdbQHtaW61TcZH6WTtIycZwWO9WoIIyrGhpGVdpa1lPBZxIDFPNS4BkaTkGNw4AnrrroiaHZxlbTxU7GxttzNd9hHp5cSWtA4DUa6cBorerqqehrY4G7pihiAZC1vySdGgDqfy705U7bsz7bup8GZ20sFNcLI97t7EEeHbnpOLBx48SPlDvGOZXB5YnQVElO/BfE8tdjqF9NSuyD5y9gmmz+j3s4A/dHXA495K+etq2Mj2ilLGBm80BwHNzfQJ9ZZn1pWgl0WzpTyluhdqzFSKgcV13yUDGy9R9Nd7DFyaIZeMAZz4rsHkzZ2ezczcYIqnZ/7GLWtj8GSvHk5ztUCzau6P61D8ZGeZCpiABxzhaDaeAu2jub8gf2l+BzPpFUckYGOZKfjZES9TGDG6Wkt65/JREHGcJx6pqFgnvDPrUsb3AbodpzCjwQ7BylcMah2RhQmcyQsJG9g44FIHtHDOg6prZHBpbk4SBzQ05GTyKLJB4PIcHNJaRzBWwsW3dRRwxxXGXt2Z3Q7GXtHU9VjjgngkKRbXGxYkhlc5QeUduortTV9OJqadr2n+F35KTz3U4eDj61xSkrKqjk36aZ0ZJ5HQ+K0lv2zIcI66DOdC+PX14WZZo7I7w3L0NRB+rY6I6qJGTj16KJ9QQPk8e9Z6jvdLUtxTVrJM/uOOHD1FEPq3tZkNPq4Ko1JbSQ5NPhlhLPpkt9SBlqmk8EH59O54DnFreZxlQVNTIHkRv329SMLuTg7szJqTug8ghalgjGhQYrZg7Di4N8VHPWEjA49SmpL2FybGyucc4CElc7GrgFFPUuAy6THrVZUVzD8lxJ7k2MG+ELlJIJnkaAfSVdJMM6JGONQXZdjdaSE6hoJrjWMpYAN5wJLnHRoAyST0AV2FGFmRXdmXhFzsYyee/sdG3LY2Fz3HRrMEEEnxAHrXZII7HJcG1zLYx1Vvb4mEQDyevHOVgLC2ms5dS0zJDE/HbTcHzkHQdw7h15rbW2pmfusp6SeHTJwwtznq48PXhYXiN81anVF4XLNOOkddf9R7vsF2O1xBglr5O1jp3PbA1zcEem4HTjkDAHrV9VUzxs9VRMgbLJJC8NikcGbxI0aSOHTKoqyChoRSTVlZDTSyyEYkOGSPLdBvciCAd4fmsvdbhXW264nguAhDj+lke7MgxoGv13RzwD48gNKu9OtPBXq07utxlL+C52dq5dj9nKmGtEMdTJOXxxOmDt0EAZJGc8OA1VCLpU3q9wQRTO/SSh88ztDuN9J+ByG6MdeA4aIWzPrJRWsitTq3ziMtMszSGxc8l7tPv5KyoqSey2j4Usk1Ldapj8VjqaQPMTAM7jNDkE8TxIGg6L8yUsJbGlfXptOptvqm+Pb/AKgix19jvd8nrmWWSKrc/t2VG+ZGhpBw4kHDCdfR71yja2Rj9opGscH7rQ4kfxPy8j1F2PUuq7RXW10FjmuENB5pPWwHtSyNsUhjzxPTe0xnXUaaFcTfK6pq5ah4w6V5ecdSco9HHrtlYuOPsYtjxFILpJmwyhz2b4ByQea615M5RLs9UvAx/bHaf6GLj73AklowOmV1nyUfsvU5/wAa72GLVtfwYK8eQLaLZz+yT3cvH6WqmAHPSRw/JYKrja1x3eA6rUbSXaYXGsot8iOOplOM9XuKydRJvk4VpfLWSZ+pgjuaWARmVvanDM+ljjhLg4xy4p80cEbIzHL2hczLgBjcPTvSgCLq5vAHCbyJ717Omq8e/IQNk4PfUnmJ4duubunAOp5HgmA+A7ypacb0g0Urc5i1FJLTENkAyWh2hB0OoUJGPDgtDcLbTwWeCqZWsklkyHRA6s8Vn3nhoBhTNYITyT9rTtpnxlhdNvAtkDtAOYxhDhwzkj6knLgk56pbkFg8XEnwRMFyrabHY1UrR0Dzj6kMvaevH1Jb35JTwWg2kubRgzBx/wCZgTn7RV4DTvwvJGThh07lUY0Xt0bpJdqDw6pbrj7BKcvcsX36uf8AvRjwYoJLnWSD0piAemAhNOaTJXdMV2Jy2SPc5wDnPLiepyU0Hw9aQJQjQLFBxqMqenqKilm7elnkhkaPlxvLXD1hQceJ1TsY1705IFk89zudRpNcaqQf80zj+JR2z20FXYqkSMle5m9nAOSw4xkZ+8c/qKqiRnQadDrhNS51wkmmtmEpPOTsD7lbdrhBUS3TzbsgIXtyOycx/wAvBIyxzgMa66HHVXlLBXs2yiEQqI7VTUjIoj2hMcmGnjh3H0gPSaeHJcGhmmp379PM+J503mOIOFa0+1l6gjEQmY8DQHd3D9bcE+srOekshtXLb2Y7zE95I67A+8V9wuNPdaSZ9muLpI2iSQAwNbo0hvEAgZ8cFVkd6o9laaepnuVPV1E7WQiSJm5EGxg4OmS92uuM8uA1XN6rae/zUw3ntZHJkBxZvk+Bdkj1KlmkqKqTtKiZ8rsYy9xOi78JOW1j29kd5iXBZbRbR1O0NYZHl3Z5zrjLjjiencOXjkmtaNxeY1jQc54ckq0q61CKSEOWXuez0XXPJR+y9T9Nd7DFyPC655J/2XqfprvYYot9J0eTA7WSubtRcmjlUv8AxKqZXMDSGkuJIwRwxjX18F3yaw2aoldNPaaGWR5y576Zji49SSEz4tWH5kt32VnuRKx4JkstnACXAYTTwX0D8W7D8yW77Kz3L3xbsPzJbvsrPcocyMHz+eA8EmdfevoH4t2H5kt32VnuXvi1YfmS3fZWe5D1k4Pn7THepGPDM6AkjHHgu+/Fuw/Mlu+ys9y98WrD8yW77Kz3KVZgjBwcyB8Ty6TBHyW9UMePHgvoH4t2H5kt32VnuSfFqw/Mlu+ys9ymVjZyR8/ggaEJWO3Xh3ondOQHDIOF3/4tWH5kt32VnuXvi1YfmS3fZWe5B1k4Pn/id78Eg1OMr6B+LVh+ZLd9lZ7l74tWH5kt32VnuUdR2DgsccboXkvPag4aANCOeqiczdx17wvoAbOWJvCy28eFKz3JXbO2N5y6zW93jSs9yb1LHBGNz58e0MOMg6DUJg1K+hPi1YPmO3fZI/cvfFmwfMdu+yR+5Jctwkj58GPHw5JwX0D8WrB8x277JH7l74tWH5kt32VnuUxkQ0cKt1I2rqmRveGBzgN48AjL5bIrbWSU8c8dQ1h/vIzoV2tuztjacts1APClZ7krtn7K/wCVZ6B3jTMP5KyrF08A4PnwggpcZC+gPi3YfmS3fZWe5e+Ldh+ZLd9lZ7kpzJSPn3lhOYPSwTp3Lv8A8WrD8yW77Kz3Jfi3YR/6JbvsrPchUtycHForc2S0y1JqI29njEZOp8Aqd2clfQXxdseMfA1Bjp5qz3JPi3YfmS3fZWe5MlPPYhI4AYy0AngRkapGhpcA44bnUgL6A+Ldh+ZLd9lZ7l74t2H5kt32VnuQ9ZOD5/IaOBJ9WF1vyT/svU/TXewxaX4t2H5kt32VnuRdJQ0lBEYqKlhpoy7eLIYwwE9cDnoEFkso5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BDAAoHBwgHBgoICAgLCgoLDhgQDg0NDh0VFhEYIx8lJCIfIiEmKzcvJik0KSEiMEExNDk7Pj4+JS5ESUM8SDc9Pjv/2wBDAQoLCw4NDhwQEBw7KCIoOzs7Ozs7Ozs7Ozs7Ozs7Ozs7Ozs7Ozs7Ozs7Ozs7Ozs7Ozs7Ozs7Ozs7Ozs7Ozs7Ozv/wAARCAFaAPwDASIAAhEBAxEB/8QAHAAAAQUBAQEAAAAAAAAAAAAABAECAwUGBwAI/8QAThAAAQMDAQUDBgoHBQYGAwAAAQACAwQFESEGEjFBURNhcQcUIoGy0RUWMlV0kZShscEjNTZCUpPhJDNUcoIlQ1Nic5ImNEVj8PFEZKL/xAAbAQACAwEBAQAAAAAAAAAAAAACAwEEBQAGB//EADIRAAICAQMCBAQFBAMBAAAAAAABAgMRBCExEkEFEzJRIjNxkRRSYYGhIzTB0bHw8RX/2gAMAwEAAhEDEQA/AIblc7hHdKtjK6pa1s7wGiVwAG8dOKF+Frl84VX853vXrqf9r1v0iT2ihFkSk8vc+j001+XH4VwuwX8LXL5wqv5zvevfC1y+cKr+c73oReQ9T9xvk1flX2C/ha5fOFV/Od7174VuXzhVfzne9CL3Nd1P3J8mr8q+xZ0dVdauYRsr6rJ/953vVxcaG7U1IyQV1TkN9L9K73qkttzko52u3jujktBddpu1omNYcOc1d1PuzOvrmrYqEFj6GbddLm04Nwqv5zvek+Frl84VX853vUEsz5nbzzlMXdUvcvqmvvFfYK+Frl84VX853vXvhW5fOFV/Od70InukDmNbugY5jmu6pe5Pk1/lX2CPha5fOFV/Od7174VuXzhVfzne9CLy7ql7neTV+VfYL+Fbl84VX853vXvhW5fOFV/Od70IvLuqXud5NX5V9g5l5uUZz59UH/NK4/mkfeLk92fP6keErh+aCXl2X7neRVz0r7BfwtcvnCq/nO96X4WuP+Pqv5zvehY2b+cEDAzqU3gu6n7neTVnHSvsGi7XE8K+p/nO9698LXH/AB9T/Od70IyR0bt5p1ScVHU/cjyK8+lfYL+Fbj84VX853vXvhW5fOFV/Od70IkU9UvclUVflX2NDaPhKsnAfcKjd/wCuferm80dXDTh8VbOwhvKYjP3rHUVZJSTB7DwVjdL3LVMbHnTdH4Lup43M+3SydycUsfQEluNzjdg3Cp9U7vemfCty+cKr+c73oQnJ1SgKOqXuX/JrXMV9gn4WuXzhVfzne9e+Frl84VX853vQxamkKep+53k1flX2DBdbkf8A1Cq/nO961+yVRPUWuV9RNJK4TkB0ji443W6arDMcWPDhxBW22OcXWmYnnUO9lqfp23YZHjNcI6VuMUt0ZK6/ret+kSe0UIjLs7N1rBgaTye0UGkS5ZsUfKj9EeT43MaTvt3hjhnCYvKBrPFeXl5cceTnPLgATwTV5ccEUFMKyvgpnP3BNI1m90ycK2ulgprbeo7fJWOYxxw6V7RgdOGfvVNSzupauKoYAXRPDwDwJByrSv2idcbhFWzUFMJGO3nBoI3z36psHDp35M/UQ1DuTrfw4ffv2Cb5sp8A21tRU1QkllfuxMYNCOpPgjX7DZoGTRVZMrqft91zMNx0yq+57X1l2oZKSrp4HNL96NwBBj7gobntRcLlTQ02/wBhDHH2ZZE4gPHejcqt9inGnxBqKcsPLy/02wMuNl8xtNvrhKX+eAndx8nGFZN2Na5rac1oFe6n84EO5pu9M9UFJtLLNZI7VNRU8jIm7rJHZ3m9471J8cK/zQR9lAagQ9iKrdPaBnTouTqyG4a9xST3Tfdft+y9gih2Shq7fQzOrHslrS5rBuZa0gE6n1IP4uOFkqri6cZp6jsd0DIdqBnPrU1BtnX2+hp6OOCB0UOch7SS/PU+5DP2kqHWmotwgibFPL2pIBy3UHA+pc3VjgGNXiCk8vbPv2yXkvk8ljjM4rAYRAZCcahwGcKpg2dhZb6esuNW6DzrPYxxxl7nY5nCmO3Nz7SU7kfZywiIxkktGNN4a8VFb9rqqhpYIH0tPU+bZ7F8oO8wHkETlTnZARq8SUfiln90UJG64jocahW9VYhSWWG4OldL24y3sgC1vc450KqpZDLM+QgAvcXEDvVm7aCYWd1sgpoYIpMdq5gO8/HikxcN8mlfG99Hl++5by7DYoBNFVky+b9vuuZhuOYz1TKfY3zvZr4Vp6kuk7Mv7Et444qvue09xuUMUBeYIWR9mY4nEB470XS7a3Gj7COGKBsEMXZ9juZDu8nim9VOeDM8nxFQXxb5zz/H7kFJs7F8DtutxrRS08jt2MBhc5xTqPZyCqsVRdPOJC2KQsDWtGvQ6lLR7WVNLQvopKSmqacvL2xytJDMnOB3KGk2klpbfPQGippYJ5DIQ8HQ92vJQpVDJV655ee/usYKQJTql55TgBhVsm1kYlHFKQm8Fx3I9wLDhwIPemrznuccuOSm5XYOSFW22M/VEv0g+y1YlbbYz9US/wDXPstVjT/MMfxv+0f1Rkrr+uK36RJ7RQqKuv64rfpEntFCpUuWatPyo/RHl5eXkI0vLTshd7xC2eGJkUDxpLM7dB8Oath5O5WD9PeKSP8A+d+FJtZcpLZYLOY3ljDSN9AHAJ3R0WLG0FZKN5pYB/lK06dGrFlHlLPEtVKT6XhfQ1/xAZJllNe6WabHosHM+orJVFPLSVMlNO3clicWvaeRCktN5uE19pDEJH9lKHO7Nug8VZ+UMtg2xO7gGeCORw6HUfkk6ihVvC7FnQ6+129FrymUicyMvJxyGeKYOCcMk4AJ8FSPQt7CL2pRMdtr5iBHRVDyeGInHP3IiCmdb69jLlTSQ892RpBK7DW4p2x4Ty/YrzokRlzfTvqiaYYYg1AcJdSTPLyVrHPdutGT3JCMHCkI8vLZbO2SgoLWy93aITmQ/wBmgPA95CJk2l2fuDnUlxttOIs4EkWAWetWIaeUo5Mi7xaELOiMW0u/+vcwi8FdbU2NljrYjBJ2lJVN34HHjjmPw+tXFFsdaY7dTz3e5vgmqWCRjIwMAEZ5gparlnBZn4hRGqNjez42MclBWyfsPQ1QLbVemTSgEtjkbqfWPcs+yx1TmSlzd10Ti17TxBGhQSg48k1a6i30v77AEbmh4LxkcwkcRnTRSQ0dTUzGKngkmeP3WNLj9yNOzV7azfNrqcf9MqFFvhD5W1RfxSS/crSvNSyRyQyFkrHMcOLXDBCblC0M5WUTBrOyLi70s6DHFQleJyvAZXI5LA1eTyOi8whrgSMjoeanJOdhoW32OGLRJ3zn2WrGOIJJAx3LZbGnNol+kH2Wp+m+YY3jW+kf1Rk7r+uK36RJ7RQiJuX62rvpMntlDoJrEmjU07zVF/ohEh4JUZbrTXXaYw0NO6Zw444DxPJAk28IZOcYR6pPCNDsvtUy5V9usFxtsM+AY46guwWgN0GMa8MLObURCG8Txhu6GyEADktHadhb3a9oLdcHxRPZFO0ybj8lreByPXyVVt3E2PaCqLeb8/WtfRZVqyt9zx9/lec/KeU9yfybV0dJfZmS47N0RdqOGAtFXXrZuesfVT2WnqJn8ZJnDeP15WI2OhFTtVT07i4MlaWu3Tg4U+1tkpLLdZoKffcdDvPdniMpsoKWpcHw/wDv+Cs4xbT7mtp7zszNWQUTbFSg1Dt30SCfwS1W1tusk8lNRUNLSdm4t1b6R+pYXZZpftXQAcnrYbc7JU9OZrxvF8k0uA08G51S51xhf0Pdbfyc2tot8/qyGo8pUzY3Ht2t6bsXvViyD49bKUdVPWxU08Ep7SV40x05d31LmlMGtuNNvgOaJm5B4cV1ja+CC27LM80i7FhkDjuDjop1VcYyUYrb6nL+nOLhs87FM3Ya1xelUbRRuaOIZGM/iVK3Y/ZydhmhvMoiiduy7wGSe7TT71hHXi4EHLnx68CwAoi1T3Gsd8G2yMvqZnGR8jznCieiUIdTawWnrNU93Y/4/wBGzNn2O/u21NZE7h2mf6KnvuyVRbRHUUTzXUkxAZJGMkE8AQFnbhT3S2Vj6eue8St1PpHBWr2A2nlpp5bdUPzG6Nz49790gcEFulgq/MTygqtZqKn1KXV+jC9uvOaKyWwxxPjhZThhbjVhxzXNnytI3WHee44AHEla+6bV1Mkzo6hz5gTnBdp9SrKe60sdbC+G3wtkMrRvFg4ZVqrzqqn8K+5Vittzd3HZie+bL2WKWtio/NgXSSSjJwRwCrts5IoqKigpqgTeZwBhlbzIGFZ7eSXB9JRut9JJMOz3vQwA3PVc1rKutmPZ1TyCP3BwCTpalZJPPAMHJxWXtv8AyXOxtwfFtRDV1krzDDG7J44JW4js1FcKma40d1caOSV0lUx41bnXAPLXquU0dPc6redQUk0jQd0uYea2dtdWWbYx9PUxPgkml9IP44Gv5hdq1Bz2eW3jBOJZzF4LS5bYUtnj83tscdJCOBa3L3d//wBqjb5Rax0m9HVzHxAI+pZ2ipRfdoIKeok3YpH5eSceiOS1u02zezzKNotBAqY+O4NCPFHKNVU1W1lkdKzv3DqTaO1bVFtvvEEYlkG7HUMGHA/kialmy1kqDQvtQnkhA3pJHfKPXVcv33wS77Dh0bsgjuW9uezIv9hbtA6qfvOhDhGOvDXql6iqFVi9n9/5DUnFYUml7ZfP7BUm01gpWl0VloW7o/5XH6sKd942dbEyrNkpxNI0FwkwGg+C5fMHQ7wHyhwU9TBJAGNnqXTTOAJB4AEZ0Vl6SvqUckb85f3f+zosFVs3tNL8HPooaSqeP0UsGNT6li6+mkoLhPRTDEkDy09/f6+KTY6GWr2uoWQZPZv33uH7oTtsrlFVbdXEwODmMe2Mkc3NaGn7wQs7V0xjJqPY0fDtRKu3y28poHytrsZ+qJfpB9lqxA1AK2+xn6ol+kH2WqtpvmF7xr+0f1Rkbkf9q130mX2yhkTch/tat+ky+2UMgt9bNLS/Ih9EeW/ratmymz9JQ0/6KWaISzvb8onp+SwB4LZXumk2x2eprhbHh9TTRiOohB1BHHT703TdPV8XH+DL8Yy1BP0/57FXYdr64bSU29I4QPJEjS4uyOqB2vrRVXKSQkZe4vI6Dkqdkd0o6gtjoqhsw0y2Mn71bWjY283yq362N1NTD0pJXniPFa+aK5+ZF9tkjB43LbyYWwzXSW7zehBCNxjnaAk/1wofKE9/xgqGvxxBB7saILaza+kpKeCwbNPApKWRr5Z2f717TkAdwIB7/wAbbbiIXi30W0lCO0gqIh2m7runmD4HT61Xrs/rKcvf/AKT68vhozmzEzKfaailkIDQ/GSuk+UOqa23wRB41JeRnkBxXIWTxse1+8MtOcEq3kuly2iDaKkie84AfKSTho/JWtRWlZ5je22f2JlHMk12KrexKx/R4P3rs81VcnS2WKK2srLbUsa2peRkwuwMHHTjyXF5wynm7GaTJafSwNV0DY3a+ortoaegbLJ5r2ZaGv5lDrFlqa4/8BtjlbdjP7YwthvlS1oAAkIAHLl+SN8mQb8bTvHXsThD7cAi/VQI/wB6T95Vds5cnWi9w1rS0buhDjgEIowctKkg2uqJqfKZAwXUSAamIErJ7PNMm0NLEDjtCWk+IVptdforrUGUPYS7GQ05DQOWUmwFtkrb58JFhFNRsL948yNUEv6elcZ98/yzoNxS/Ql2v2Tp9np2OjmlmdMwuLn+PBZiM4qYD0lb+K1O1O0nwq4sqG70rchgAwGgrLxBpniL3BrWvBJT6Iz8hqRMc4+Lk7lc5RFsk+Tn5u0fWAuJVzt6rf3YH3LpFJf5dpNlrpTxxtApGhrC3PpALmUri+VzjzKRotpST5SS/wCQK49Kefc3ewV5hsezNXUSRl5fUhvcDjmg9o9p332nlBawMppA1pZwOQfzCqLRVbtmq6FxAY6QS5JxjAI/NF7G2GXaCkujGaMIG47q4f8A2k2Qdbc5dpbfQNRgpdTM/T1UlHIZoWtMgGBvBXFHYdpr/GJY5YuzcM6vwB+Sp62lntlU6mrIzG9pxqNCiaO+vooixpY4d7les6rIqVMkjml3J6rZWsoyRV3CnYAQHFnpjU4XUaWhNr2CNI+VshbAcOHB3RcmifdNpKxlJSh0m87XA9Bq121ctZs9bbdQyTPmfFBjhnXKz7lJzjCU8v8A4BmurH3MTXD9M/Oi3dp2StW1dho5Z6kwVYZundPpOA7lz+Seaolc90U0j3anDCtbsAK+faqlM9PPHBDG7d3mFrRorOq6XGLUt0TJvpeB1XtDs9sNBVUNga+quwJifNJGQ2JwyCdeJHTgsDRdpNUGV5LnPJc5x5koy/7tXtbd3tIe19bNuuB0I3zgqejpRE3KyrJJbGpoNM5NTC2jDQtvsZ+qJfpB9lqxIW22M/VEv0g+y1L0/wAwueNf2b+qMpXgOu9aCcDzmXX/AFlCuADiAcjqibj+ta36TL7ZQyXb62aOl+TD6IQjIQzK642esFZbamSCUc2nRw6EcD60Sk7HtjugZJ5IYS6XkK+lXQ6WFnyq7RMZuupre6T/AIpp/S/HCpbvtntFfYjBWXB/YnjFEBG0+IHH1p8tvY5x0SMtzAeCs+csGIvC8S2RV0lE6VwyFq7FtNV7LMfSTU4rLdKcyUzzjB6tPIoWnjbA4ODeGqmuD/hB285oBxjASfOfV+han4enDpwWTtofJ5UO7WazVzJDqWtYwjPjlS0/lPtVsqYobXYBFRZxM55HaObj93GgWOntZzoFGy1E8U9WRMx+HTbw8myk202KppHSUmz1TUSOOXOlLWa+rJWr2QvDLzA66MslJbKKJ+62eSQuc4890YH1/iuRm0nOgXRrbTTv8mVPDRMdLNDUO3msOoOSfVx+9FGUG+CvqNLOuK6s77FXt46KovEtVTneheRh3U41Wct1HDX3ampqhxbHIS0uBxg44omotW0E0mZqCV55ZcDhNgtd9p5mystj94cM4K1VZUqvLU19RKWDY0vk5skPa1dRcnVcNMwySRsO8cDXgAgIfKhaaOc0FLZnR2h0bo3kEdq4nn0xjOiP2HhuME10qbtE6GI0pyXkboAByuX01J25OFmzlu23n9SaqXbNwN26HydXJxmZdpqNz9SyaN+R9Wi8NndiJP7vaqJvi4j8ViZbW4cAoDb5OiFW44b+7LT0Vq/8R1S1XLZfYi21crLxFchNgCCJwc53I+rxQVXshQbSE3HZe5QvbJ6ToSRvMPeOIXNxQSZ4FSGklhdvwucw9QcFSrel5T3F/hLVubpvkwvpOKiphii/eccaD60m0u0lJsvZ49ndm6kOqMtfU1cLs7pByGtI4nPH+umCkdWyNLHzzOaeTnkheho3vcMhFK2Ut5PJ0dLOUsM3FL5RLZdaVtPtXaO3eBg1VMAHHxaefrThcfJnD+kEFfKR+52Y1+vRZQ20FnDVDutjs6BKVkSzLw6xcZNbX+UmGjpjS7L2ttACMGolAc/HcBoPvQ9v8qF2p6NlPX0NHc+zGGS1LCX47zz8VnI7Yc6hFC3N3eCh2RWwUPDJSW6NDJ5VaxgHYWC0xuPMxE/gQgqvyobR1UEkMQpKUSN3S6CHDgO4knCqfgxqVtsb0UKyK4JXhcu6BLcxxk3jkk8SVdt0ChhpmxcApyCOKROXUzd01PlQ6WLlbbYz9US/SD7LViFtti/1PL9IPstTNP8AMM/xv+0f1RlbgP8Aatb9Jl9sochE1+t1rfpMvtlQSNMZ3XDBCVb8xl/TP+jD6IiXgSDkaFeXkBaEShKlXEHs6LwKUAlIRhcQeJykCXGU4RuPALjthEjL1drK5z7ZWSQb/wAoNwQfEHRER0cj+RRTbM+YYLUcMp5RU1KrnBxkVo8pG14bu/CA8ewZn8E9vlH2wIx563x7BmfwVmzZuAavLG+JUgtNshI7R4x4K7HzJcI83OimPsZ25bXbUXikfSVde90Emj2MYGbw6HA4KC2Uco4tK1DorNGflt/7glFfaYRgFh/1f0Ry0901wHp7KqZZRVike9waBqeqjfSOaSC3grf4XtfUff7kgudsdzb/AN2PyS/wNy7Gr/8ATqKY0xH7qaYOrVeirtj/APeN/wC4Jf8AZ7/kyD6whekuXYYvEaHyUMVHE+VokG60nU9FJU0sEE5bCd9g4FXfmVM/5MoHjoon2ne+Q4O8CkypsjyhsNTQ5ZTKXCTA6Kyktcjf3Shn0cjeRSmmi5GyEuGDYSpxjc3km4woGZPLy8vDQriQqhoZa2YRxjJKsb1Y56LEhb6O6PwSWO8GhqWl4aW/5QrraXaRlRG2OMNzujkOi7Cw/czLbdQtRGMY7GLIwttsX+p5fpB9lqxckhkdk49QW02L/U8v0g+y1P0/rEeNf2b+qMxWBpu9bvO3R5zLr/rKFeST1RFf+ta36TL7ZQ5SbfmMv6b5MH+iG7pTyQWBu6ARz6rzRlP3O5LyObIgO5KRk6KTcJUkdM550C7JDkkRxlwa5o/e0KkZTOkOgVnS2skbz9BzJU1RW0FtZ6TgXjlz+pWKtPZa/hRQu11df1AoLS9+pGAjPNaSlbvTSNwO9UtZtLUTZbA3s29TqfqVRLPLO7elkc89XHK1qvDkt5syrdfbP07Gmmv9BACIW9oR/CPzKrp9paqQERsawd+qo3Txt4vHq1StdJJ/dU8r/Bpwr8aaq+EUZ2N+qQbJc62T5VQ8f5Tj8EM5znnLnEnvOUvmtcWh3m4YDze8BL5lU/vVFMz1kpnXFCfOrXcYvJ3mb8a10I8GlKaQ/wCOj/7Su82IP4iv3GLyf5nJjSsgPiCkNJVDg+B/g7H4rvNiSr633GryUwVbeNM53+Qh34KN0nZkiVj4yOTm4RKcWMVkXwyZk0sXyJHN8Cp2XKrZ/vi7/MMoMPa7g4FOU4TC2LaLaKpYAHgOHcfejY79SyNAmjA8Rj8FnF5Knp658oOM5x9LNrTvs1VTu3nlsnI4yPuQU1qDsuiIe3q3VZhrnNOWkg9QUXBdaqAjD94Drx+tUrPDoP0stVa62t7vIbLRPYeCHdG5vEI+nv8AHL6NQweJ96L7Kjq25ieGk8nH81m26KyvfGTWp8ShPaWzKMaFPlldK7J6AfUMI6otskZ+SgnROadQqbTRpRnCe6GAbxwOK2+xzCy1TNcMEVBz/wBrViNQttsYSbRKT/iD7LU7T/MMjxvP4R/VGUuH60rfpMvtlRMblE1zc3Ks6+cy+2VE1uEm5/Gy9p3/AEIfRCtjOQANSpWwuzgjVOhY57hgFW9NRADtZjgdSlxjKTwgLblBZYJT290hGhRUslHbIt+VzSQg7rtBFStMFKA53A66Dx9yyktXUV05LQ+eTu4D3La03h6iuq0wtRrpT4eEXFw2inqCWU/6Ng/e5/0VG+o35MZdK88mjJKm8zZGA6tnz/7cZwB4lRy3iKjidHSRtjBGpA1PrWopKKxBGPPVRXG44UtW/V+5Ts6vOT9SaWW6F2Z55JiO/A+pUtTdJZXH0igX1D38ThLlKTKstROXc0hu9LAcU9PGwjmBk/Wh6m/Tb26JM6Z0OVny93DKTOn5oMiW2+SzkvMzv3j9aidc5nfvH60DyXgC4gDJUZODDXykH0j9aaK+X+IqMU8+BiF3jupPNphxjcu6l7nYZO24TcSSQOKc26TA6OKGMUg0LSB4JmHB2TkFdmLOwy0ivczCPSPfqjYtopMbrzkcwdVnjg8/FJnCnCOyaqO4W+ocBNTs1OpZofuU3m9M/Pm9U5jv4Zdfv/oslDUSQTMljdh7HBzT0I1RM11qqmrlqp5S+WZ5e93DJPFSpNcDI2zi9maJ8NRC3eki3m/xMOQmNe1/AqrpL3NER6RVpHcaKtI84jw7+NmhTI2vuWoar8w5eT/NZN3ep5BUN/h4OCiDwTjgRxB4p8ZKXBbjZGXDHJ8c0kJzG8tTF5EGW9HfZYgGTDeb36hWbJKKvaCxwY48idPrWVTo5Hxu3mOIKq3aSuztgfXfZU/hZfVNufEeGi0+xzSy0yg/4g+y1ZCivj4wI5wHM6Hh/RbjZuSGW3PfDnddKSQeRwFl/hJUzz2G6/Wq7SuL5yjJVYzcqv6TL7ZSxwF5GNVJLEX3Krx/iZfbcrBjYqOAyykDAzqs51ysuaXuaiuVVEW/ZCwU8VJF2sxAA1wVnr1tG+Z/YUxODp6PE+CHud3qLvM6GlO7A35TzoP/AJ3KsfU09vy2Eh0p4yuIB/otuiiFC95HnNVrep7knmuGdrXSbjf+E06+sqCe8Mjb2VO0RMHJoVNVXCSdxJcdULvucdSVaW7yzHstlN7lu6tM5biMd+p9JR1cJY5z3ROYHatHL70LST9lIHaHBVpe73LdRE+UMBYwM9FuOCcsYFdylqITBJuOLScAndcCNRniPFQhpccAZPcpHa8ArS07OVVfuyvBhhOoceJ8Peq9k4wWZBQi5PCKdrHSO3WNc5x4ADOVbUmzdXOGumIhB5HUrWUVkgo2Yhi3erzq4+tGdhgafis2ery/hLkdP+Yz0GzdJDq5pkI/iKKNBFGMRxtb4BWZixk8OSikiw3j+SS7W+WM6EisdSDmAh5KQcchWT4908f6oWTOQMaFcpndJWyUzUJLSg8FbPiIycod8IcjUwHEppKfB4ZUDoRyKs5oTnQIOSM5yE2NjFuCBXNLcAj1hNIU571G5meCfG33FuHsM5Z6cU9kpbwOEgDfS3iQQPRwM5KURuMZkDSQPlEDh4p63AYfTXaWJwO8frVzDcqWuaG1LfS5PboVmqamkqpmxRN3nuOABxJU00M9BUOjmb2b2HBaW41HLCJQfJyk4vY0kkEkLd9p7aL+JvEeITAQ4ZByqygvMkUnHToOCt2CCtb2lO4Ry82fuu9yZG3G0i/Vqc7TGLyTUOLHtLXji0pVYyXU87nl0DYL9RzfSXey1c/XQNgv1HN9Jd7LVX1PyxGo+WCfo4ZauolIDRUzHJ/6jll7pc33Z59N0VG0+Bk/on7QVr5LjV0rzuwRVMpIzq8l5Ovdqs1XXPe9Fo9EDACp1VRrba5YGp1cpJRXZE9ddGxs7GBoYwcAFSSzukcSdU18rnkgnITE0zXuLjIzlPZnfG6cHkUwOx3pWkghMTBaJnM7N5YSMjmDkJSHuwA1xJ0AxxURzvYIweYW/wBkNmZaSEXCqi3pZNY43HRo6nv/AAS7740x6mHXU7HhEOzux4jDKy5Bpkdgxwu/d8e/uWrbRtA15dFOWTO9IsAPIDmlMTi1r9zJI4Z4LAs1Dtl1SNSFSgsIg82a5ugGB0UE1O2NnDxyji1zA0brWjnzUUgd2Z3gNRpyyl9YWCvcxjRvvxgcsoKqcCWns3hhOjiOKMmidutcG5xqQSvVUjqljRgBrf3c8UakiHErnCMjdzxUMsAIDc68QMoialG+C3Tu6JBFuDU5djCNSQLQA6md1GFC6mxnOPUrB4OCEOThMTQtorpYWknGvcEBNBnkrd7QHEjmhZQMlMTFtFLLTkHgoDHqrSYICQbpTUxbITGCMFRuL4w5oJDXcQCps58U1xBGCnQm4gNZI4Z308okjcWuacghOqaqWqkMkzi5x4knUqItw7BOiTGFdU21sKxgXJ4hFUta+B4wcaoReCHBxraauguEYjnO7IPkvHEJ0kb4X7kg15EcCstBO6JwIK0dvuUdVF5vU6jkebSjhJxLNN7g8PglXQNgv1HN9Jd7LVgZYnwP3H6g/JdycFvtgv1HN9Jd7LUWoadeUW72nXlHNNrKlzdo7jGDwqZPaKzrnEnJVxtcCdrbmM4HnL/xVOcdErBmS5GpfFKNdOPcl06a5UpAnsYODhJqClcCOIwjrLaZ75d6a3U/y5ngZP7o4k+oLnhbs5bmq8nmyJu05ulXGfNYXYiaRpI7r4BdR+DW4G6MeCsLbbKe126ChpWhsUDAxo/PxRIZryWDqJu2eWaVUfLjhGeFlk85Msj94DIa0ckOLLN586ofLmMDDIwPvK1XZhMdEDySOhDetmedQngDggY6oGqt0phcIQGyYw1xHBal8A5BDvgzxCLoQPWzMU1rkig3ZiHOzoeOEr6JvQepXskIxwQ74RjgiUEQ5so30QA0aAhZKLByr58SGkiBzojUUA5Mz0lHx4oU0XZtDRnAWhkiHRByxI1FAuTM/UU7twhvHkgGQTNDhJr0K0UsQ1QUsYRqILZRzQqvnh4q9njGqr54hromxFspjHhyQsRMzN1yiTAckLo8hQkYOCizhQytBGRyTqpYeAJLJEMk4B4968Wlp1GE9kL3xmRrSWt4nGgTR6RwrfSLyOZE9+rWkgKeIPifkHgUbSEtjdE35MmN7QZRbrZIY9/cOPBPVWUC2FW6sZUw+b1HyTwdzaV0PYaF8FmnY/X+0uwRzG63VcrY0xSDTAHQLqmws7Z7JKWklrahzQTxxutVe+LjHA2Fjx0nKtrs/Gu5/SX/AIqnka1shDH77QdHYxn1K42uH/iu5/SX/iqbHo570WNgJepi7pa1rzpk6LxdnXAKTBPBeDSfWu+hB46404LrHkh2bPmVRfZB6crjDD3NHyj6zp6lyqKF80zYWNy97g0DqTovp/Z+2Q2exUdviaAIImtOOZxqfWclU9XPEen3G1c5PGGVvPKURS8SrHAK9ujhhZfQi35zKx2+w8CmmZw/dKsnsaeQUboIz3KOj2CVifKKt8x6FDvlcrd1Ow8kPJStJ4LsNBZTKiSXKHklOqtX0rRnghpaZo4DKlZIeCrfKUM+TRWUkDegQ0kLeiJJkZRWyShCSyqzlhb0QcsDeiNAPBVSvPJBSuKt5IQOSBmYOiNAvBUzO45QE5znRW08Y10QMzB0RIFlLO0nKFIOVZVDBqgH6OKYgGRkFNLeqeSonSHOgUnHjJJEx0Qd6L+IBTI3EO8UsjgcHGqTfc5xc4+k45JKv1z6khElhlxQyxiVmWgAce9dHq7vZJdmI4I42sqGt1ONSuTQzbh01wjY65/AO4jHBWlJNLIJb01bS0lWZp6ZtQwAjs3HAK3Xk4e2Sw1TmjANY7T/AEMXLJKtjo93dAeOfXxXS/JW7e2ZqT/+672GJGqlmJMFuc/2rZnae5nOvnL9PWqTnxV9tTE9+0l1lGN1lU4HXqT7lREYKnsiZepnmhuASTnOoxyRTnU4pd0Ru7be+VnTHTCFccABJnKlPAJodiqTz3a63Rn02wu7Y54N3cu/Fd2guIY1pJOFxrycBoulZU9mC9sAjaAccSMn6h966ZTvAY3ee4loA0OngvN+JXPz+ldjY0dKlVlmobWjdBJUsdUx+oKz4qWiRoLwBhE01WHaFjsdcYCpxuZM9Oki732OHHCjfIBoXZ6AIJ0jpHta1wAPE9E5x3OzZv8ApOd6RbxwnK3Ijy8E7pWY44UbpW8yEC+Vz6jzaJ4a45Ljx3f6r00jIf0T3tmc0aj3rvNY1Vkss0f8QQcsrTnBzhRPmbM4ebOhLNQ52/8AJKGd2jn7uN9jjgyA6D1LlYwnWh75QUPI8c1HJD5vM5jXAs47zjphCS1ERleIaqN258vPJGrGD0J8D5ZBnA4oWRwxnKFqK4b/AOixK9w5OAHqQLquXXeicHHvyESsIdYTLIM8UDNIATkpkzp3t9Jp17kHI2VwGScgI1MBwJJcEZyq+YjqiXP3IvTcAeeVVVNUxpw30vBNUhbiQ1JwCqqWTDtFPLUSOcScY6IGVxJ1KctwHHA7tMuTJHDOUzPekyjwQLvEuORolyU0ZTsJ9T7CpoUHBTg/GgTQO/614AkjvVlNix5kLmjOF1nyT/svU/TXewxcjXXPJP8AsvU/TX+wxLteYkx5MPtMQ3aa6E53vOH4+tULteXFXe1WfjNcuWal/wCKpSCO4qx2RE/UxHDlvHhzC8I3Y4JWkh4dkZHBWEdfH5kYXQjeL98vwM6DQeClJMA2vkloW1Jub3DO52YHd8pb2ajc1xeR6XBYvyPVjaee4sI9F/Z/mumSmNzyAM5XlfEIp6iRsaWyUIJdjLyudFJkaDOqmbdQGbj98tA1c1X8VNTvcY5omOzwJCl+CadjCyNjQ08sKgq32LctTDiSMjV3OoqG7jHOhjzrji7xKhfcKnfDxI4OYMNd0WtfaYd3Rg07kFVWeKRuHN07kWGHG6p7FDDdxAJHkHtSCGuB4IGousslvNKGjJ/vHtB3neKufgeGKfEo9EnTPALT0Fvo4aBsbYY9BxxxKZXHqeCLbYQ3xk5tT3MUjWmSIuLcho4YS020VTCJGRsDw872CCd1bOv2coJt57oWh3EnOMrMVVrMO9HBFgZ0wix08nKcJoFqr3U1lKYGQ9m53yn5zoqeOnkp5d50BfjXU6FWooq2Ju6GDIOckZKEfQ1Zc5zy89ylMjCXABMJ2f2h2A9x4BRvuD3lrnlxLeQCPfSTNZwJPPJQzqGUjOSPFMTFtogkrql7cEYHIYQktRKdDlWHmbw3+73iefRRSW8jPAdUxCW0U8znuaS92fBAyNcRneKu5KQgHmEFLTjB5J8WKbRTyM6nRCSAZ0VnNT95QksbTpngrEWJkCYTmxlxUojCkGnBHkWRdnhR8yicaEofnqn08sCY5sT3DLWkgcSAldFIwAuaQDwyFJE9x9He0PLkrw2iU2UXEyN3GO3WtLtevDorsYZQhszzm7jiMg46cF1ryT/svU/TXewxcmkBDjldZ8k/7L1P01/sMSLliIUeTCbVn/xJc8u1FU/0cd5VUS10Oow7PHqMKz2oc0bV3MO4GpfnqPS5Kqdq7ke9WFwdL1Mi0BTs6dyXTtMgadCvDO7u8nHguBNt5M52R19XHvEPdGHD1H+q6XT3Aum3X+srjGyFaLdtHTulJEb8xu8CPfhdeAie3fie12Rpgry3isXHUdS7o3ND0zpw+xdGYOw9hwRrjqjqatilbqcEccrIec1FPIQRnphSxVcrnuLHbudcd6zo24Hz0vUjaNIdqCCEyUM3ToMrNx3CrY30sY7k2S7O3wMk56p/nJorLSTT5LOqhjJ3X4IKbBKaUbrXbzOnRV4r3vd6QGnA5UwqYg3eJ8VHWs5Q7y3jDDZatj2nn1AVNUvhJJIwnSVlO8kscCe5AzvjcdSQic2+SFDA30HOOAfWopQB4qCWqERwDkKN1WJAeWFKIcSGolLXY3W68yEI+RzuOAn1EjCcuc7RCSSNPycEdUxAtEvbADDhp3KGZzCDqoXS4Qs1QOOfuTosS4jpi3BVdUEDTGU99SHZ1Qk02M9U9MW0CzniMYVdPjVFSyHJygp3ZToC5EW8QlEijyvcU0Am3/RIUXNezyHErysUrlirBzDh2QEV548xFhc7HTOiE1GF7OVcT2Ejjk5Of6rrPkn/AGXqfpr/AGGLkncuueSkAbMVODn+2u1/0MSLvSFDkwG1bS7aq5kA6VL8n1qtikd2T2BoJcflEahWG1jsbVXPH+Jf+KEpaiGmppXh8jareAYGtG6WEHeyeOeCsRex03uwV8bmnUa55KRsTxrjgkEhklDnYACJqZ4nf+XYWMwMgnOTzUrAANvGKcOaQCx2hHcul0QmipoJ2zPjZK0PY9urXAj8VzFxyMronk+vEU9tktNVhwidvMDhkbp6eBWR4rX1Vqa7Gl4db0zcH3NBDcZXMIma2bT904JUDb/TQvLH5a4Hg4YwrCSy0dS8uaTE7q13D1Ktnt0zd+OVjKqMaE4w5ebSj3N5NMtKa6003Gpj7m5yUYwQTx7zXBw6jgsmyw0EjWkSvhkPDjgpws9wpnF9Fcd8N0c3OcIuiD4YDRpZIjkNwMctVA6J2CN8eGVlpnbQQS4fHv8A/ONQoZ9oLlSu3Z6dw00yNEaqb4YDZp5YzHktIB7ihJHSEn9I4d2VmxtXVZOGNaemOKR209V+8zXjpzTFTMBtF8+Le+U/JQ74njIy7Hcqc7TlrsviIPUqN+0pdrrnkjVcxbLKWFwOu9r1Q7o3juQhv5c3BjKHfen8A3GUahIWw2QO4ZQc0buROqjdcHu1aELLVyu8OibGLFsV+hIyhpXYzkqOaokI4gYQckjidXJ8YiZMfK8cSQhZXtPApr3KMg8cKxGIiR4uC9lNGqc1hJRgHm9eKcvEDOnBeVqCwhMnlnglCQgjGhGn1pQmpgtC9RjHgut+Sf8AZep+mu9hi5IMnQDK635J/wBl6n6a72GJdvpJjyc/2sc7403NuTgVTzjPeqdxDjngSeSutqAPjbdMgH+0v09aq5oHQloewtOAcHoeCsJbAz9TIRxGuE8ZJ3QcjwUopJDD2zW+hkgH6veoSHNxlTgER28xxY7QjiDyR1nuLrbcoqnXcDsPA5tPFAEgknVLgniNAglFTi4vhhRk4tNHZYKqSGGOcFs9M8BzHgnhyRsdXTzvyycRucPkuH5rHbAX6Ocmw1TwI3nNMXjI72fmFqLnsy9x7SkcQBrjjr3LyWo0zpscWejp1EbYp9x09NK1pDWOIBzkDOEM3O9vtd2coHHBaSFWzS3u2PaN9zgOqki2kn392tibw4lvFI8t9ixlloXPnex3bO7RvAnp38in+ZyNDnOeyffJyx4BHqQU1bSsaCactB1DmO0QE13cyFzqcloPAB34LlF9gcZLaWmhyc26nOB/w8fflA1HmrRl1ra4DQjfaAPBVVP8L3J5/SzbveSArNlijABqqpxPNoKZ6XuwXFLkgEVgeQ3e83e7gJG6D18FMyzUUzSYZ4ZnjoAkktltaMdlIO8ZOUHLa4GkSUk7oXDUEEhMUosVKP6kslPTuaYpImk8C0x6oQW+kjkazzVjHO4HdTzdbjSyYrGsniOhkjHpDvRBq+3aDgdxwnRx7iJJoEmtdK5pAbh3UclWyWeEklz3YVs9+cgOyUJLKMkDXrqnpIrtsoK+2Pgh32O38HhjVVk0M0Th2zN0HmQtLNMQ0FwIyVX1MrSCHYI/5k5C22Usoje0DO6Qod0bwGCdEfUHOm63HLRG2CwVN8qwxoIjzjDflPOmQOQ0OSToO/QFnUksvgW9yogo55phDTwPme46NY0uJ9QVozZu6TejFCxzxoQ1weR47ucLplvstps1XHZ39kK+SAyU/bt/QOcSQBjOXkY569McFLBVXp9tG/5zP5vXSwVkdugayRgA9DczxbwJPHXHiiN8p7wW36kuKXLOUz7L3SF+66FoceDXuDCfAOxlVk9NNSyuiqInwyNOC2Ru6R6iu21M21MjLRRx0j+3fC6Wte6nY9oBcGtByQM8yAc68EFW22y7S19bbKOnIkgcGumbHmnc8DJAwcsPHUYzg8eBdHVzjvZHb9BbrT9LOOAd6TCudorBNY6t0UjXCPewM4LmcdD1OBkEaH6wKfK0oyjKKcXlCXlPDPLrnkn/AGXqfprvYYuRjU8Mrrnko/Zep+mu9hiG30krkwG1TyNrLnroKl/4qsbIH53uIGh96sdrMfGu6af/AJL/AMVU9q/cEZPoAk4+r3BWFwBL1MtrNQS3GqZTxOY1zjgb7gB96jukPY1Uscrg6UP9Ig6Hqg4p+yG8HkHPDu8UktR2jick9/VHlYwCMkDMM3NTjXPVRtGTjqlLsnPDRSMppZInStY7cbgE9M8EHJwscz2TCUSOEgIIcNMELsexO2cN/pRSVhayvibry7QfxDv6rjBADiO/mi6dzqSeOopars5WYc1zSQWlIv06ujh8jarXW8n0DU0jJ26uDs/xDKp6mxB2jqdhGdMKj2U28jurG0dcWxVg0GuBL3jv7lrxVhw0fg9/Jeds07hLD2NeF7ayjMyWGj9KOd/YPxluDohYqG3Uz8HMzhwwVrpTHOAJo2yAdRlCGkoxndp2Nz0CU6pY2Y+N67ldTva+MuwYoW8hzPin11xgoKVr9zBcPRASzUZmGDIWBp0aPk/Uq24U9Q9gY+JkzQNNSMJag0w3KMnyCy7RSSg43WgaBQfCrpNHta4FBTUgbp2EjD0DlB2G47eZDI494TVFBPp7BksjZBlmBnTBQMruxqWyNPDiD+SkENUSH9nunlvaBP8ANN4ZnlB7mpkYFeckiBtRHO525GS8cOic6J+ASADz00KJBhgZuxtACDmrBrjVWoxRSnLL2B5oRnOfUOCBmY1vHVS1FWeQKrKipccpySFPIoiNRUxwRAb8jg0eJXWrNs9NS7JSutkrqerlhzTSO9EgcWjXhvYyf83cuX7MRGovcYd/CQO4u9EH/wDpdMuLbVdL4bYJbvTvmkbBP2P/AJeQNwMEE6a+jkDiUi9Oc4wXHL/Y6OEm2MqbvUUNlo33wx3C5yFtTS0z4uyNJ0c/GN4+oZIPiGsjvF0e6ouVzqt443aeB5ja3u04fUT1OUNU09ZNdZrjVwMDpZd+mLpWgNjb8gbuddN3/wCFXVK+SqNZSxwwyxDca975jlw1ySADvD1I4wcnxsaTdWnqjjDk+e/7A8EdbQHtaW61TcZH6WTtIycZwWO9WoIIyrGhpGVdpa1lPBZxIDFPNS4BkaTkGNw4AnrrroiaHZxlbTxU7GxttzNd9hHp5cSWtA4DUa6cBorerqqehrY4G7pihiAZC1vySdGgDqfy705U7bsz7bup8GZ20sFNcLI97t7EEeHbnpOLBx48SPlDvGOZXB5YnQVElO/BfE8tdjqF9NSuyD5y9gmmz+j3s4A/dHXA495K+etq2Mj2ilLGBm80BwHNzfQJ9ZZn1pWgl0WzpTyluhdqzFSKgcV13yUDGy9R9Nd7DFyaIZeMAZz4rsHkzZ2ezczcYIqnZ/7GLWtj8GSvHk5ztUCzau6P61D8ZGeZCpiABxzhaDaeAu2jub8gf2l+BzPpFUckYGOZKfjZES9TGDG6Wkt65/JREHGcJx6pqFgnvDPrUsb3AbodpzCjwQ7BylcMah2RhQmcyQsJG9g44FIHtHDOg6prZHBpbk4SBzQ05GTyKLJB4PIcHNJaRzBWwsW3dRRwxxXGXt2Z3Q7GXtHU9VjjgngkKRbXGxYkhlc5QeUduortTV9OJqadr2n+F35KTz3U4eDj61xSkrKqjk36aZ0ZJ5HQ+K0lv2zIcI66DOdC+PX14WZZo7I7w3L0NRB+rY6I6qJGTj16KJ9QQPk8e9Z6jvdLUtxTVrJM/uOOHD1FEPq3tZkNPq4Ko1JbSQ5NPhlhLPpkt9SBlqmk8EH59O54DnFreZxlQVNTIHkRv329SMLuTg7szJqTug8ghalgjGhQYrZg7Di4N8VHPWEjA49SmpL2FybGyucc4CElc7GrgFFPUuAy6THrVZUVzD8lxJ7k2MG+ELlJIJnkaAfSVdJMM6JGONQXZdjdaSE6hoJrjWMpYAN5wJLnHRoAyST0AV2FGFmRXdmXhFzsYyee/sdG3LY2Fz3HRrMEEEnxAHrXZII7HJcG1zLYx1Vvb4mEQDyevHOVgLC2ms5dS0zJDE/HbTcHzkHQdw7h15rbW2pmfusp6SeHTJwwtznq48PXhYXiN81anVF4XLNOOkddf9R7vsF2O1xBglr5O1jp3PbA1zcEem4HTjkDAHrV9VUzxs9VRMgbLJJC8NikcGbxI0aSOHTKoqyChoRSTVlZDTSyyEYkOGSPLdBvciCAd4fmsvdbhXW264nguAhDj+lke7MgxoGv13RzwD48gNKu9OtPBXq07utxlL+C52dq5dj9nKmGtEMdTJOXxxOmDt0EAZJGc8OA1VCLpU3q9wQRTO/SSh88ztDuN9J+ByG6MdeA4aIWzPrJRWsitTq3ziMtMszSGxc8l7tPv5KyoqSey2j4Usk1Ldapj8VjqaQPMTAM7jNDkE8TxIGg6L8yUsJbGlfXptOptvqm+Pb/AKgix19jvd8nrmWWSKrc/t2VG+ZGhpBw4kHDCdfR71yja2Rj9opGscH7rQ4kfxPy8j1F2PUuq7RXW10FjmuENB5pPWwHtSyNsUhjzxPTe0xnXUaaFcTfK6pq5ah4w6V5ecdSco9HHrtlYuOPsYtjxFILpJmwyhz2b4ByQea615M5RLs9UvAx/bHaf6GLj73AklowOmV1nyUfsvU5/wAa72GLVtfwYK8eQLaLZz+yT3cvH6WqmAHPSRw/JYKrja1x3eA6rUbSXaYXGsot8iOOplOM9XuKydRJvk4VpfLWSZ+pgjuaWARmVvanDM+ljjhLg4xy4p80cEbIzHL2hczLgBjcPTvSgCLq5vAHCbyJ717Omq8e/IQNk4PfUnmJ4duubunAOp5HgmA+A7ypacb0g0Urc5i1FJLTENkAyWh2hB0OoUJGPDgtDcLbTwWeCqZWsklkyHRA6s8Vn3nhoBhTNYITyT9rTtpnxlhdNvAtkDtAOYxhDhwzkj6knLgk56pbkFg8XEnwRMFyrabHY1UrR0Dzj6kMvaevH1Jb35JTwWg2kubRgzBx/wCZgTn7RV4DTvwvJGThh07lUY0Xt0bpJdqDw6pbrj7BKcvcsX36uf8AvRjwYoJLnWSD0piAemAhNOaTJXdMV2Jy2SPc5wDnPLiepyU0Hw9aQJQjQLFBxqMqenqKilm7elnkhkaPlxvLXD1hQceJ1TsY1705IFk89zudRpNcaqQf80zj+JR2z20FXYqkSMle5m9nAOSw4xkZ+8c/qKqiRnQadDrhNS51wkmmtmEpPOTsD7lbdrhBUS3TzbsgIXtyOycx/wAvBIyxzgMa66HHVXlLBXs2yiEQqI7VTUjIoj2hMcmGnjh3H0gPSaeHJcGhmmp379PM+J503mOIOFa0+1l6gjEQmY8DQHd3D9bcE+srOekshtXLb2Y7zE95I67A+8V9wuNPdaSZ9muLpI2iSQAwNbo0hvEAgZ8cFVkd6o9laaepnuVPV1E7WQiSJm5EGxg4OmS92uuM8uA1XN6rae/zUw3ntZHJkBxZvk+Bdkj1KlmkqKqTtKiZ8rsYy9xOi78JOW1j29kd5iXBZbRbR1O0NYZHl3Z5zrjLjjiencOXjkmtaNxeY1jQc54ckq0q61CKSEOWXuez0XXPJR+y9T9Nd7DFyPC655J/2XqfprvYYot9J0eTA7WSubtRcmjlUv8AxKqZXMDSGkuJIwRwxjX18F3yaw2aoldNPaaGWR5y576Zji49SSEz4tWH5kt32VnuRKx4JkstnACXAYTTwX0D8W7D8yW77Kz3L3xbsPzJbvsrPcocyMHz+eA8EmdfevoH4t2H5kt32VnuXvi1YfmS3fZWe5D1k4Pn7THepGPDM6AkjHHgu+/Fuw/Mlu+ys9y98WrD8yW77Kz3KVZgjBwcyB8Ty6TBHyW9UMePHgvoH4t2H5kt32VnuSfFqw/Mlu+ys9ymVjZyR8/ggaEJWO3Xh3ondOQHDIOF3/4tWH5kt32VnuXvi1YfmS3fZWe5B1k4Pn/id78Eg1OMr6B+LVh+ZLd9lZ7l74tWH5kt32VnuUdR2DgsccboXkvPag4aANCOeqiczdx17wvoAbOWJvCy28eFKz3JXbO2N5y6zW93jSs9yb1LHBGNz58e0MOMg6DUJg1K+hPi1YPmO3fZI/cvfFmwfMdu+yR+5Jctwkj58GPHw5JwX0D8WrB8x277JH7l74tWH5kt32VnuUxkQ0cKt1I2rqmRveGBzgN48AjL5bIrbWSU8c8dQ1h/vIzoV2tuztjacts1APClZ7krtn7K/wCVZ6B3jTMP5KyrF08A4PnwggpcZC+gPi3YfmS3fZWe5e+Ldh+ZLd9lZ7kpzJSPn3lhOYPSwTp3Lv8A8WrD8yW77Kz3Jfi3YR/6JbvsrPchUtycHForc2S0y1JqI29njEZOp8Aqd2clfQXxdseMfA1Bjp5qz3JPi3YfmS3fZWe5MlPPYhI4AYy0AngRkapGhpcA44bnUgL6A+Ldh+ZLd9lZ7l74t2H5kt32VnuQ9ZOD5/IaOBJ9WF1vyT/svU/TXewxaX4t2H5kt32VnuRdJQ0lBEYqKlhpoy7eLIYwwE9cDnoEFkso5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BDAAoHBwgHBgoICAgLCgoLDhgQDg0NDh0VFhEYIx8lJCIfIiEmKzcvJik0KSEiMEExNDk7Pj4+JS5ESUM8SDc9Pjv/2wBDAQoLCw4NDhwQEBw7KCIoOzs7Ozs7Ozs7Ozs7Ozs7Ozs7Ozs7Ozs7Ozs7Ozs7Ozs7Ozs7Ozs7Ozs7Ozs7Ozs7Ozv/wAARCAFaAPwDASIAAhEBAxEB/8QAHAAAAQUBAQEAAAAAAAAAAAAABAECAwUGBwAI/8QAThAAAQMDAQUDBgoHBQYGAwAAAQACAwQFESEGEjFBURNhcQcUIoGy0RUWMlV0kZShscEjNTZCUpPhJDNUcoIlQ1Nic5ImNEVj8PFEZKL/xAAbAQACAwEBAQAAAAAAAAAAAAACAwEEBQAGB//EADIRAAICAQMCBAQFBAMBAAAAAAABAgMRBCExEkEFEzJRIjNxkRRSYYGhIzTB0bHw8RX/2gAMAwEAAhEDEQA/AIblc7hHdKtjK6pa1s7wGiVwAG8dOKF+Frl84VX853vXrqf9r1v0iT2ihFkSk8vc+j001+XH4VwuwX8LXL5wqv5zvevfC1y+cKr+c73oReQ9T9xvk1flX2C/ha5fOFV/Od7174VuXzhVfzne9CL3Nd1P3J8mr8q+xZ0dVdauYRsr6rJ/953vVxcaG7U1IyQV1TkN9L9K73qkttzko52u3jujktBddpu1omNYcOc1d1PuzOvrmrYqEFj6GbddLm04Nwqv5zvek+Frl84VX853vUEsz5nbzzlMXdUvcvqmvvFfYK+Frl84VX853vXvhW5fOFV/Od70InukDmNbugY5jmu6pe5Pk1/lX2CPha5fOFV/Od7174VuXzhVfzne9CLy7ql7neTV+VfYL+Fbl84VX853vXvhW5fOFV/Od70IvLuqXud5NX5V9g5l5uUZz59UH/NK4/mkfeLk92fP6keErh+aCXl2X7neRVz0r7BfwtcvnCq/nO96X4WuP+Pqv5zvehY2b+cEDAzqU3gu6n7neTVnHSvsGi7XE8K+p/nO9698LXH/AB9T/Od70IyR0bt5p1ScVHU/cjyK8+lfYL+Fbj84VX853vXvhW5fOFV/Od70IkU9UvclUVflX2NDaPhKsnAfcKjd/wCuferm80dXDTh8VbOwhvKYjP3rHUVZJSTB7DwVjdL3LVMbHnTdH4Lup43M+3SydycUsfQEluNzjdg3Cp9U7vemfCty+cKr+c73oQnJ1SgKOqXuX/JrXMV9gn4WuXzhVfzne9e+Frl84VX853vQxamkKep+53k1flX2DBdbkf8A1Cq/nO961+yVRPUWuV9RNJK4TkB0ji443W6arDMcWPDhxBW22OcXWmYnnUO9lqfp23YZHjNcI6VuMUt0ZK6/ret+kSe0UIjLs7N1rBgaTye0UGkS5ZsUfKj9EeT43MaTvt3hjhnCYvKBrPFeXl5cceTnPLgATwTV5ccEUFMKyvgpnP3BNI1m90ycK2ulgprbeo7fJWOYxxw6V7RgdOGfvVNSzupauKoYAXRPDwDwJByrSv2idcbhFWzUFMJGO3nBoI3z36psHDp35M/UQ1DuTrfw4ffv2Cb5sp8A21tRU1QkllfuxMYNCOpPgjX7DZoGTRVZMrqft91zMNx0yq+57X1l2oZKSrp4HNL96NwBBj7gobntRcLlTQ02/wBhDHH2ZZE4gPHejcqt9inGnxBqKcsPLy/02wMuNl8xtNvrhKX+eAndx8nGFZN2Na5rac1oFe6n84EO5pu9M9UFJtLLNZI7VNRU8jIm7rJHZ3m9471J8cK/zQR9lAagQ9iKrdPaBnTouTqyG4a9xST3Tfdft+y9gih2Shq7fQzOrHslrS5rBuZa0gE6n1IP4uOFkqri6cZp6jsd0DIdqBnPrU1BtnX2+hp6OOCB0UOch7SS/PU+5DP2kqHWmotwgibFPL2pIBy3UHA+pc3VjgGNXiCk8vbPv2yXkvk8ljjM4rAYRAZCcahwGcKpg2dhZb6esuNW6DzrPYxxxl7nY5nCmO3Nz7SU7kfZywiIxkktGNN4a8VFb9rqqhpYIH0tPU+bZ7F8oO8wHkETlTnZARq8SUfiln90UJG64jocahW9VYhSWWG4OldL24y3sgC1vc450KqpZDLM+QgAvcXEDvVm7aCYWd1sgpoYIpMdq5gO8/HikxcN8mlfG99Hl++5by7DYoBNFVky+b9vuuZhuOYz1TKfY3zvZr4Vp6kuk7Mv7Et444qvue09xuUMUBeYIWR9mY4nEB470XS7a3Gj7COGKBsEMXZ9juZDu8nim9VOeDM8nxFQXxb5zz/H7kFJs7F8DtutxrRS08jt2MBhc5xTqPZyCqsVRdPOJC2KQsDWtGvQ6lLR7WVNLQvopKSmqacvL2xytJDMnOB3KGk2klpbfPQGippYJ5DIQ8HQ92vJQpVDJV655ee/usYKQJTql55TgBhVsm1kYlHFKQm8Fx3I9wLDhwIPemrznuccuOSm5XYOSFW22M/VEv0g+y1YlbbYz9US/wDXPstVjT/MMfxv+0f1Rkrr+uK36RJ7RQqKuv64rfpEntFCpUuWatPyo/RHl5eXkI0vLTshd7xC2eGJkUDxpLM7dB8Oath5O5WD9PeKSP8A+d+FJtZcpLZYLOY3ljDSN9AHAJ3R0WLG0FZKN5pYB/lK06dGrFlHlLPEtVKT6XhfQ1/xAZJllNe6WabHosHM+orJVFPLSVMlNO3clicWvaeRCktN5uE19pDEJH9lKHO7Nug8VZ+UMtg2xO7gGeCORw6HUfkk6ihVvC7FnQ6+129FrymUicyMvJxyGeKYOCcMk4AJ8FSPQt7CL2pRMdtr5iBHRVDyeGInHP3IiCmdb69jLlTSQ892RpBK7DW4p2x4Ty/YrzokRlzfTvqiaYYYg1AcJdSTPLyVrHPdutGT3JCMHCkI8vLZbO2SgoLWy93aITmQ/wBmgPA95CJk2l2fuDnUlxttOIs4EkWAWetWIaeUo5Mi7xaELOiMW0u/+vcwi8FdbU2NljrYjBJ2lJVN34HHjjmPw+tXFFsdaY7dTz3e5vgmqWCRjIwMAEZ5gparlnBZn4hRGqNjez42MclBWyfsPQ1QLbVemTSgEtjkbqfWPcs+yx1TmSlzd10Ti17TxBGhQSg48k1a6i30v77AEbmh4LxkcwkcRnTRSQ0dTUzGKngkmeP3WNLj9yNOzV7azfNrqcf9MqFFvhD5W1RfxSS/crSvNSyRyQyFkrHMcOLXDBCblC0M5WUTBrOyLi70s6DHFQleJyvAZXI5LA1eTyOi8whrgSMjoeanJOdhoW32OGLRJ3zn2WrGOIJJAx3LZbGnNol+kH2Wp+m+YY3jW+kf1Rk7r+uK36RJ7RQiJuX62rvpMntlDoJrEmjU07zVF/ohEh4JUZbrTXXaYw0NO6Zw444DxPJAk28IZOcYR6pPCNDsvtUy5V9usFxtsM+AY46guwWgN0GMa8MLObURCG8Txhu6GyEADktHadhb3a9oLdcHxRPZFO0ybj8lreByPXyVVt3E2PaCqLeb8/WtfRZVqyt9zx9/lec/KeU9yfybV0dJfZmS47N0RdqOGAtFXXrZuesfVT2WnqJn8ZJnDeP15WI2OhFTtVT07i4MlaWu3Tg4U+1tkpLLdZoKffcdDvPdniMpsoKWpcHw/wDv+Cs4xbT7mtp7zszNWQUTbFSg1Dt30SCfwS1W1tusk8lNRUNLSdm4t1b6R+pYXZZpftXQAcnrYbc7JU9OZrxvF8k0uA08G51S51xhf0Pdbfyc2tot8/qyGo8pUzY3Ht2t6bsXvViyD49bKUdVPWxU08Ep7SV40x05d31LmlMGtuNNvgOaJm5B4cV1ja+CC27LM80i7FhkDjuDjop1VcYyUYrb6nL+nOLhs87FM3Ya1xelUbRRuaOIZGM/iVK3Y/ZydhmhvMoiiduy7wGSe7TT71hHXi4EHLnx68CwAoi1T3Gsd8G2yMvqZnGR8jznCieiUIdTawWnrNU93Y/4/wBGzNn2O/u21NZE7h2mf6KnvuyVRbRHUUTzXUkxAZJGMkE8AQFnbhT3S2Vj6eue8St1PpHBWr2A2nlpp5bdUPzG6Nz49790gcEFulgq/MTygqtZqKn1KXV+jC9uvOaKyWwxxPjhZThhbjVhxzXNnytI3WHee44AHEla+6bV1Mkzo6hz5gTnBdp9SrKe60sdbC+G3wtkMrRvFg4ZVqrzqqn8K+5Vittzd3HZie+bL2WKWtio/NgXSSSjJwRwCrts5IoqKigpqgTeZwBhlbzIGFZ7eSXB9JRut9JJMOz3vQwA3PVc1rKutmPZ1TyCP3BwCTpalZJPPAMHJxWXtv8AyXOxtwfFtRDV1krzDDG7J44JW4js1FcKma40d1caOSV0lUx41bnXAPLXquU0dPc6redQUk0jQd0uYea2dtdWWbYx9PUxPgkml9IP44Gv5hdq1Bz2eW3jBOJZzF4LS5bYUtnj83tscdJCOBa3L3d//wBqjb5Rax0m9HVzHxAI+pZ2ipRfdoIKeok3YpH5eSceiOS1u02zezzKNotBAqY+O4NCPFHKNVU1W1lkdKzv3DqTaO1bVFtvvEEYlkG7HUMGHA/kialmy1kqDQvtQnkhA3pJHfKPXVcv33wS77Dh0bsgjuW9uezIv9hbtA6qfvOhDhGOvDXql6iqFVi9n9/5DUnFYUml7ZfP7BUm01gpWl0VloW7o/5XH6sKd942dbEyrNkpxNI0FwkwGg+C5fMHQ7wHyhwU9TBJAGNnqXTTOAJB4AEZ0Vl6SvqUckb85f3f+zosFVs3tNL8HPooaSqeP0UsGNT6li6+mkoLhPRTDEkDy09/f6+KTY6GWr2uoWQZPZv33uH7oTtsrlFVbdXEwODmMe2Mkc3NaGn7wQs7V0xjJqPY0fDtRKu3y28poHytrsZ+qJfpB9lqxA1AK2+xn6ol+kH2WqtpvmF7xr+0f1Rkbkf9q130mX2yhkTch/tat+ky+2UMgt9bNLS/Ih9EeW/ratmymz9JQ0/6KWaISzvb8onp+SwB4LZXumk2x2eprhbHh9TTRiOohB1BHHT703TdPV8XH+DL8Yy1BP0/57FXYdr64bSU29I4QPJEjS4uyOqB2vrRVXKSQkZe4vI6Dkqdkd0o6gtjoqhsw0y2Mn71bWjY283yq362N1NTD0pJXniPFa+aK5+ZF9tkjB43LbyYWwzXSW7zehBCNxjnaAk/1wofKE9/xgqGvxxBB7saILaza+kpKeCwbNPApKWRr5Z2f717TkAdwIB7/wAbbbiIXi30W0lCO0gqIh2m7runmD4HT61Xrs/rKcvf/AKT68vhozmzEzKfaailkIDQ/GSuk+UOqa23wRB41JeRnkBxXIWTxse1+8MtOcEq3kuly2iDaKkie84AfKSTho/JWtRWlZ5je22f2JlHMk12KrexKx/R4P3rs81VcnS2WKK2srLbUsa2peRkwuwMHHTjyXF5wynm7GaTJafSwNV0DY3a+ortoaegbLJ5r2ZaGv5lDrFlqa4/8BtjlbdjP7YwthvlS1oAAkIAHLl+SN8mQb8bTvHXsThD7cAi/VQI/wB6T95Vds5cnWi9w1rS0buhDjgEIowctKkg2uqJqfKZAwXUSAamIErJ7PNMm0NLEDjtCWk+IVptdforrUGUPYS7GQ05DQOWUmwFtkrb58JFhFNRsL948yNUEv6elcZ98/yzoNxS/Ql2v2Tp9np2OjmlmdMwuLn+PBZiM4qYD0lb+K1O1O0nwq4sqG70rchgAwGgrLxBpniL3BrWvBJT6Iz8hqRMc4+Lk7lc5RFsk+Tn5u0fWAuJVzt6rf3YH3LpFJf5dpNlrpTxxtApGhrC3PpALmUri+VzjzKRotpST5SS/wCQK49Kefc3ewV5hsezNXUSRl5fUhvcDjmg9o9p332nlBawMppA1pZwOQfzCqLRVbtmq6FxAY6QS5JxjAI/NF7G2GXaCkujGaMIG47q4f8A2k2Qdbc5dpbfQNRgpdTM/T1UlHIZoWtMgGBvBXFHYdpr/GJY5YuzcM6vwB+Sp62lntlU6mrIzG9pxqNCiaO+vooixpY4d7les6rIqVMkjml3J6rZWsoyRV3CnYAQHFnpjU4XUaWhNr2CNI+VshbAcOHB3RcmifdNpKxlJSh0m87XA9Bq121ctZs9bbdQyTPmfFBjhnXKz7lJzjCU8v8A4BmurH3MTXD9M/Oi3dp2StW1dho5Z6kwVYZundPpOA7lz+Seaolc90U0j3anDCtbsAK+faqlM9PPHBDG7d3mFrRorOq6XGLUt0TJvpeB1XtDs9sNBVUNga+quwJifNJGQ2JwyCdeJHTgsDRdpNUGV5LnPJc5x5koy/7tXtbd3tIe19bNuuB0I3zgqejpRE3KyrJJbGpoNM5NTC2jDQtvsZ+qJfpB9lqxIW22M/VEv0g+y1L0/wAwueNf2b+qMpXgOu9aCcDzmXX/AFlCuADiAcjqibj+ta36TL7ZQyXb62aOl+TD6IQjIQzK642esFZbamSCUc2nRw6EcD60Sk7HtjugZJ5IYS6XkK+lXQ6WFnyq7RMZuupre6T/AIpp/S/HCpbvtntFfYjBWXB/YnjFEBG0+IHH1p8tvY5x0SMtzAeCs+csGIvC8S2RV0lE6VwyFq7FtNV7LMfSTU4rLdKcyUzzjB6tPIoWnjbA4ODeGqmuD/hB285oBxjASfOfV+han4enDpwWTtofJ5UO7WazVzJDqWtYwjPjlS0/lPtVsqYobXYBFRZxM55HaObj93GgWOntZzoFGy1E8U9WRMx+HTbw8myk202KppHSUmz1TUSOOXOlLWa+rJWr2QvDLzA66MslJbKKJ+62eSQuc4890YH1/iuRm0nOgXRrbTTv8mVPDRMdLNDUO3msOoOSfVx+9FGUG+CvqNLOuK6s77FXt46KovEtVTneheRh3U41Wct1HDX3ampqhxbHIS0uBxg44omotW0E0mZqCV55ZcDhNgtd9p5mystj94cM4K1VZUqvLU19RKWDY0vk5skPa1dRcnVcNMwySRsO8cDXgAgIfKhaaOc0FLZnR2h0bo3kEdq4nn0xjOiP2HhuME10qbtE6GI0pyXkboAByuX01J25OFmzlu23n9SaqXbNwN26HydXJxmZdpqNz9SyaN+R9Wi8NndiJP7vaqJvi4j8ViZbW4cAoDb5OiFW44b+7LT0Vq/8R1S1XLZfYi21crLxFchNgCCJwc53I+rxQVXshQbSE3HZe5QvbJ6ToSRvMPeOIXNxQSZ4FSGklhdvwucw9QcFSrel5T3F/hLVubpvkwvpOKiphii/eccaD60m0u0lJsvZ49ndm6kOqMtfU1cLs7pByGtI4nPH+umCkdWyNLHzzOaeTnkheho3vcMhFK2Ut5PJ0dLOUsM3FL5RLZdaVtPtXaO3eBg1VMAHHxaefrThcfJnD+kEFfKR+52Y1+vRZQ20FnDVDutjs6BKVkSzLw6xcZNbX+UmGjpjS7L2ttACMGolAc/HcBoPvQ9v8qF2p6NlPX0NHc+zGGS1LCX47zz8VnI7Yc6hFC3N3eCh2RWwUPDJSW6NDJ5VaxgHYWC0xuPMxE/gQgqvyobR1UEkMQpKUSN3S6CHDgO4knCqfgxqVtsb0UKyK4JXhcu6BLcxxk3jkk8SVdt0ChhpmxcApyCOKROXUzd01PlQ6WLlbbYz9US/SD7LViFtti/1PL9IPstTNP8AMM/xv+0f1RlbgP8Aatb9Jl9sochE1+t1rfpMvtlQSNMZ3XDBCVb8xl/TP+jD6IiXgSDkaFeXkBaEShKlXEHs6LwKUAlIRhcQeJykCXGU4RuPALjthEjL1drK5z7ZWSQb/wAoNwQfEHRER0cj+RRTbM+YYLUcMp5RU1KrnBxkVo8pG14bu/CA8ewZn8E9vlH2wIx563x7BmfwVmzZuAavLG+JUgtNshI7R4x4K7HzJcI83OimPsZ25bXbUXikfSVde90Emj2MYGbw6HA4KC2Uco4tK1DorNGflt/7glFfaYRgFh/1f0Ry0901wHp7KqZZRVike9waBqeqjfSOaSC3grf4XtfUff7kgudsdzb/AN2PyS/wNy7Gr/8ATqKY0xH7qaYOrVeirtj/APeN/wC4Jf8AZ7/kyD6whekuXYYvEaHyUMVHE+VokG60nU9FJU0sEE5bCd9g4FXfmVM/5MoHjoon2ne+Q4O8CkypsjyhsNTQ5ZTKXCTA6Kyktcjf3Shn0cjeRSmmi5GyEuGDYSpxjc3km4woGZPLy8vDQriQqhoZa2YRxjJKsb1Y56LEhb6O6PwSWO8GhqWl4aW/5QrraXaRlRG2OMNzujkOi7Cw/czLbdQtRGMY7GLIwttsX+p5fpB9lqxckhkdk49QW02L/U8v0g+y1P0/rEeNf2b+qMxWBpu9bvO3R5zLr/rKFeST1RFf+ta36TL7ZQ5SbfmMv6b5MH+iG7pTyQWBu6ARz6rzRlP3O5LyObIgO5KRk6KTcJUkdM550C7JDkkRxlwa5o/e0KkZTOkOgVnS2skbz9BzJU1RW0FtZ6TgXjlz+pWKtPZa/hRQu11df1AoLS9+pGAjPNaSlbvTSNwO9UtZtLUTZbA3s29TqfqVRLPLO7elkc89XHK1qvDkt5syrdfbP07Gmmv9BACIW9oR/CPzKrp9paqQERsawd+qo3Txt4vHq1StdJJ/dU8r/Bpwr8aaq+EUZ2N+qQbJc62T5VQ8f5Tj8EM5znnLnEnvOUvmtcWh3m4YDze8BL5lU/vVFMz1kpnXFCfOrXcYvJ3mb8a10I8GlKaQ/wCOj/7Su82IP4iv3GLyf5nJjSsgPiCkNJVDg+B/g7H4rvNiSr633GryUwVbeNM53+Qh34KN0nZkiVj4yOTm4RKcWMVkXwyZk0sXyJHN8Cp2XKrZ/vi7/MMoMPa7g4FOU4TC2LaLaKpYAHgOHcfejY79SyNAmjA8Rj8FnF5Knp658oOM5x9LNrTvs1VTu3nlsnI4yPuQU1qDsuiIe3q3VZhrnNOWkg9QUXBdaqAjD94Drx+tUrPDoP0stVa62t7vIbLRPYeCHdG5vEI+nv8AHL6NQweJ96L7Kjq25ieGk8nH81m26KyvfGTWp8ShPaWzKMaFPlldK7J6AfUMI6otskZ+SgnROadQqbTRpRnCe6GAbxwOK2+xzCy1TNcMEVBz/wBrViNQttsYSbRKT/iD7LU7T/MMjxvP4R/VGUuH60rfpMvtlRMblE1zc3Ks6+cy+2VE1uEm5/Gy9p3/AEIfRCtjOQANSpWwuzgjVOhY57hgFW9NRADtZjgdSlxjKTwgLblBZYJT290hGhRUslHbIt+VzSQg7rtBFStMFKA53A66Dx9yyktXUV05LQ+eTu4D3La03h6iuq0wtRrpT4eEXFw2inqCWU/6Ng/e5/0VG+o35MZdK88mjJKm8zZGA6tnz/7cZwB4lRy3iKjidHSRtjBGpA1PrWopKKxBGPPVRXG44UtW/V+5Ts6vOT9SaWW6F2Z55JiO/A+pUtTdJZXH0igX1D38ThLlKTKstROXc0hu9LAcU9PGwjmBk/Wh6m/Tb26JM6Z0OVny93DKTOn5oMiW2+SzkvMzv3j9aidc5nfvH60DyXgC4gDJUZODDXykH0j9aaK+X+IqMU8+BiF3jupPNphxjcu6l7nYZO24TcSSQOKc26TA6OKGMUg0LSB4JmHB2TkFdmLOwy0ivczCPSPfqjYtopMbrzkcwdVnjg8/FJnCnCOyaqO4W+ocBNTs1OpZofuU3m9M/Pm9U5jv4Zdfv/oslDUSQTMljdh7HBzT0I1RM11qqmrlqp5S+WZ5e93DJPFSpNcDI2zi9maJ8NRC3eki3m/xMOQmNe1/AqrpL3NER6RVpHcaKtI84jw7+NmhTI2vuWoar8w5eT/NZN3ep5BUN/h4OCiDwTjgRxB4p8ZKXBbjZGXDHJ8c0kJzG8tTF5EGW9HfZYgGTDeb36hWbJKKvaCxwY48idPrWVTo5Hxu3mOIKq3aSuztgfXfZU/hZfVNufEeGi0+xzSy0yg/4g+y1ZCivj4wI5wHM6Hh/RbjZuSGW3PfDnddKSQeRwFl/hJUzz2G6/Wq7SuL5yjJVYzcqv6TL7ZSxwF5GNVJLEX3Krx/iZfbcrBjYqOAyykDAzqs51ysuaXuaiuVVEW/ZCwU8VJF2sxAA1wVnr1tG+Z/YUxODp6PE+CHud3qLvM6GlO7A35TzoP/AJ3KsfU09vy2Eh0p4yuIB/otuiiFC95HnNVrep7knmuGdrXSbjf+E06+sqCe8Mjb2VO0RMHJoVNVXCSdxJcdULvucdSVaW7yzHstlN7lu6tM5biMd+p9JR1cJY5z3ROYHatHL70LST9lIHaHBVpe73LdRE+UMBYwM9FuOCcsYFdylqITBJuOLScAndcCNRniPFQhpccAZPcpHa8ArS07OVVfuyvBhhOoceJ8Peq9k4wWZBQi5PCKdrHSO3WNc5x4ADOVbUmzdXOGumIhB5HUrWUVkgo2Yhi3erzq4+tGdhgafis2ery/hLkdP+Yz0GzdJDq5pkI/iKKNBFGMRxtb4BWZixk8OSikiw3j+SS7W+WM6EisdSDmAh5KQcchWT4908f6oWTOQMaFcpndJWyUzUJLSg8FbPiIycod8IcjUwHEppKfB4ZUDoRyKs5oTnQIOSM5yE2NjFuCBXNLcAj1hNIU571G5meCfG33FuHsM5Z6cU9kpbwOEgDfS3iQQPRwM5KURuMZkDSQPlEDh4p63AYfTXaWJwO8frVzDcqWuaG1LfS5PboVmqamkqpmxRN3nuOABxJU00M9BUOjmb2b2HBaW41HLCJQfJyk4vY0kkEkLd9p7aL+JvEeITAQ4ZByqygvMkUnHToOCt2CCtb2lO4Ry82fuu9yZG3G0i/Vqc7TGLyTUOLHtLXji0pVYyXU87nl0DYL9RzfSXey1c/XQNgv1HN9Jd7LVX1PyxGo+WCfo4ZauolIDRUzHJ/6jll7pc33Z59N0VG0+Bk/on7QVr5LjV0rzuwRVMpIzq8l5Ovdqs1XXPe9Fo9EDACp1VRrba5YGp1cpJRXZE9ddGxs7GBoYwcAFSSzukcSdU18rnkgnITE0zXuLjIzlPZnfG6cHkUwOx3pWkghMTBaJnM7N5YSMjmDkJSHuwA1xJ0AxxURzvYIweYW/wBkNmZaSEXCqi3pZNY43HRo6nv/AAS7740x6mHXU7HhEOzux4jDKy5Bpkdgxwu/d8e/uWrbRtA15dFOWTO9IsAPIDmlMTi1r9zJI4Z4LAs1Dtl1SNSFSgsIg82a5ugGB0UE1O2NnDxyji1zA0brWjnzUUgd2Z3gNRpyyl9YWCvcxjRvvxgcsoKqcCWns3hhOjiOKMmidutcG5xqQSvVUjqljRgBrf3c8UakiHErnCMjdzxUMsAIDc68QMoialG+C3Tu6JBFuDU5djCNSQLQA6md1GFC6mxnOPUrB4OCEOThMTQtorpYWknGvcEBNBnkrd7QHEjmhZQMlMTFtFLLTkHgoDHqrSYICQbpTUxbITGCMFRuL4w5oJDXcQCps58U1xBGCnQm4gNZI4Z308okjcWuacghOqaqWqkMkzi5x4knUqItw7BOiTGFdU21sKxgXJ4hFUta+B4wcaoReCHBxraauguEYjnO7IPkvHEJ0kb4X7kg15EcCstBO6JwIK0dvuUdVF5vU6jkebSjhJxLNN7g8PglXQNgv1HN9Jd7LVgZYnwP3H6g/JdycFvtgv1HN9Jd7LUWoadeUW72nXlHNNrKlzdo7jGDwqZPaKzrnEnJVxtcCdrbmM4HnL/xVOcdErBmS5GpfFKNdOPcl06a5UpAnsYODhJqClcCOIwjrLaZ75d6a3U/y5ngZP7o4k+oLnhbs5bmq8nmyJu05ulXGfNYXYiaRpI7r4BdR+DW4G6MeCsLbbKe126ChpWhsUDAxo/PxRIZryWDqJu2eWaVUfLjhGeFlk85Msj94DIa0ckOLLN586ofLmMDDIwPvK1XZhMdEDySOhDetmedQngDggY6oGqt0phcIQGyYw1xHBal8A5BDvgzxCLoQPWzMU1rkig3ZiHOzoeOEr6JvQepXskIxwQ74RjgiUEQ5so30QA0aAhZKLByr58SGkiBzojUUA5Mz0lHx4oU0XZtDRnAWhkiHRByxI1FAuTM/UU7twhvHkgGQTNDhJr0K0UsQ1QUsYRqILZRzQqvnh4q9njGqr54hromxFspjHhyQsRMzN1yiTAckLo8hQkYOCizhQytBGRyTqpYeAJLJEMk4B4968Wlp1GE9kL3xmRrSWt4nGgTR6RwrfSLyOZE9+rWkgKeIPifkHgUbSEtjdE35MmN7QZRbrZIY9/cOPBPVWUC2FW6sZUw+b1HyTwdzaV0PYaF8FmnY/X+0uwRzG63VcrY0xSDTAHQLqmws7Z7JKWklrahzQTxxutVe+LjHA2Fjx0nKtrs/Gu5/SX/AIqnka1shDH77QdHYxn1K42uH/iu5/SX/iqbHo570WNgJepi7pa1rzpk6LxdnXAKTBPBeDSfWu+hB46404LrHkh2bPmVRfZB6crjDD3NHyj6zp6lyqKF80zYWNy97g0DqTovp/Z+2Q2exUdviaAIImtOOZxqfWclU9XPEen3G1c5PGGVvPKURS8SrHAK9ujhhZfQi35zKx2+w8CmmZw/dKsnsaeQUboIz3KOj2CVifKKt8x6FDvlcrd1Ow8kPJStJ4LsNBZTKiSXKHklOqtX0rRnghpaZo4DKlZIeCrfKUM+TRWUkDegQ0kLeiJJkZRWyShCSyqzlhb0QcsDeiNAPBVSvPJBSuKt5IQOSBmYOiNAvBUzO45QE5znRW08Y10QMzB0RIFlLO0nKFIOVZVDBqgH6OKYgGRkFNLeqeSonSHOgUnHjJJEx0Qd6L+IBTI3EO8UsjgcHGqTfc5xc4+k45JKv1z6khElhlxQyxiVmWgAce9dHq7vZJdmI4I42sqGt1ONSuTQzbh01wjY65/AO4jHBWlJNLIJb01bS0lWZp6ZtQwAjs3HAK3Xk4e2Sw1TmjANY7T/AEMXLJKtjo93dAeOfXxXS/JW7e2ZqT/+672GJGqlmJMFuc/2rZnae5nOvnL9PWqTnxV9tTE9+0l1lGN1lU4HXqT7lREYKnsiZepnmhuASTnOoxyRTnU4pd0Ru7be+VnTHTCFccABJnKlPAJodiqTz3a63Rn02wu7Y54N3cu/Fd2guIY1pJOFxrycBoulZU9mC9sAjaAccSMn6h966ZTvAY3ee4loA0OngvN+JXPz+ldjY0dKlVlmobWjdBJUsdUx+oKz4qWiRoLwBhE01WHaFjsdcYCpxuZM9Oki732OHHCjfIBoXZ6AIJ0jpHta1wAPE9E5x3OzZv8ApOd6RbxwnK3Ijy8E7pWY44UbpW8yEC+Vz6jzaJ4a45Ljx3f6r00jIf0T3tmc0aj3rvNY1Vkss0f8QQcsrTnBzhRPmbM4ebOhLNQ52/8AJKGd2jn7uN9jjgyA6D1LlYwnWh75QUPI8c1HJD5vM5jXAs47zjphCS1ERleIaqN258vPJGrGD0J8D5ZBnA4oWRwxnKFqK4b/AOixK9w5OAHqQLquXXeicHHvyESsIdYTLIM8UDNIATkpkzp3t9Jp17kHI2VwGScgI1MBwJJcEZyq+YjqiXP3IvTcAeeVVVNUxpw30vBNUhbiQ1JwCqqWTDtFPLUSOcScY6IGVxJ1KctwHHA7tMuTJHDOUzPekyjwQLvEuORolyU0ZTsJ9T7CpoUHBTg/GgTQO/614AkjvVlNix5kLmjOF1nyT/svU/TXewxcjXXPJP8AsvU/TX+wxLteYkx5MPtMQ3aa6E53vOH4+tULteXFXe1WfjNcuWal/wCKpSCO4qx2RE/UxHDlvHhzC8I3Y4JWkh4dkZHBWEdfH5kYXQjeL98vwM6DQeClJMA2vkloW1Jub3DO52YHd8pb2ajc1xeR6XBYvyPVjaee4sI9F/Z/mumSmNzyAM5XlfEIp6iRsaWyUIJdjLyudFJkaDOqmbdQGbj98tA1c1X8VNTvcY5omOzwJCl+CadjCyNjQ08sKgq32LctTDiSMjV3OoqG7jHOhjzrji7xKhfcKnfDxI4OYMNd0WtfaYd3Rg07kFVWeKRuHN07kWGHG6p7FDDdxAJHkHtSCGuB4IGousslvNKGjJ/vHtB3neKufgeGKfEo9EnTPALT0Fvo4aBsbYY9BxxxKZXHqeCLbYQ3xk5tT3MUjWmSIuLcho4YS020VTCJGRsDw872CCd1bOv2coJt57oWh3EnOMrMVVrMO9HBFgZ0wix08nKcJoFqr3U1lKYGQ9m53yn5zoqeOnkp5d50BfjXU6FWooq2Ju6GDIOckZKEfQ1Zc5zy89ylMjCXABMJ2f2h2A9x4BRvuD3lrnlxLeQCPfSTNZwJPPJQzqGUjOSPFMTFtogkrql7cEYHIYQktRKdDlWHmbw3+73iefRRSW8jPAdUxCW0U8znuaS92fBAyNcRneKu5KQgHmEFLTjB5J8WKbRTyM6nRCSAZ0VnNT95QksbTpngrEWJkCYTmxlxUojCkGnBHkWRdnhR8yicaEofnqn08sCY5sT3DLWkgcSAldFIwAuaQDwyFJE9x9He0PLkrw2iU2UXEyN3GO3WtLtevDorsYZQhszzm7jiMg46cF1ryT/svU/TXewxcmkBDjldZ8k/7L1P01/sMSLliIUeTCbVn/xJc8u1FU/0cd5VUS10Oow7PHqMKz2oc0bV3MO4GpfnqPS5Kqdq7ke9WFwdL1Mi0BTs6dyXTtMgadCvDO7u8nHguBNt5M52R19XHvEPdGHD1H+q6XT3Aum3X+srjGyFaLdtHTulJEb8xu8CPfhdeAie3fie12Rpgry3isXHUdS7o3ND0zpw+xdGYOw9hwRrjqjqatilbqcEccrIec1FPIQRnphSxVcrnuLHbudcd6zo24Hz0vUjaNIdqCCEyUM3ToMrNx3CrY30sY7k2S7O3wMk56p/nJorLSTT5LOqhjJ3X4IKbBKaUbrXbzOnRV4r3vd6QGnA5UwqYg3eJ8VHWs5Q7y3jDDZatj2nn1AVNUvhJJIwnSVlO8kscCe5AzvjcdSQic2+SFDA30HOOAfWopQB4qCWqERwDkKN1WJAeWFKIcSGolLXY3W68yEI+RzuOAn1EjCcuc7RCSSNPycEdUxAtEvbADDhp3KGZzCDqoXS4Qs1QOOfuTosS4jpi3BVdUEDTGU99SHZ1Qk02M9U9MW0CzniMYVdPjVFSyHJygp3ZToC5EW8QlEijyvcU0Am3/RIUXNezyHErysUrlirBzDh2QEV548xFhc7HTOiE1GF7OVcT2Ejjk5Of6rrPkn/AGXqfpr/AGGLkncuueSkAbMVODn+2u1/0MSLvSFDkwG1bS7aq5kA6VL8n1qtikd2T2BoJcflEahWG1jsbVXPH+Jf+KEpaiGmppXh8jareAYGtG6WEHeyeOeCsRex03uwV8bmnUa55KRsTxrjgkEhklDnYACJqZ4nf+XYWMwMgnOTzUrAANvGKcOaQCx2hHcul0QmipoJ2zPjZK0PY9urXAj8VzFxyMronk+vEU9tktNVhwidvMDhkbp6eBWR4rX1Vqa7Gl4db0zcH3NBDcZXMIma2bT904JUDb/TQvLH5a4Hg4YwrCSy0dS8uaTE7q13D1Ktnt0zd+OVjKqMaE4w5ebSj3N5NMtKa6003Gpj7m5yUYwQTx7zXBw6jgsmyw0EjWkSvhkPDjgpws9wpnF9Fcd8N0c3OcIuiD4YDRpZIjkNwMctVA6J2CN8eGVlpnbQQS4fHv8A/ONQoZ9oLlSu3Z6dw00yNEaqb4YDZp5YzHktIB7ihJHSEn9I4d2VmxtXVZOGNaemOKR209V+8zXjpzTFTMBtF8+Le+U/JQ74njIy7Hcqc7TlrsviIPUqN+0pdrrnkjVcxbLKWFwOu9r1Q7o3juQhv5c3BjKHfen8A3GUahIWw2QO4ZQc0buROqjdcHu1aELLVyu8OibGLFsV+hIyhpXYzkqOaokI4gYQckjidXJ8YiZMfK8cSQhZXtPApr3KMg8cKxGIiR4uC9lNGqc1hJRgHm9eKcvEDOnBeVqCwhMnlnglCQgjGhGn1pQmpgtC9RjHgut+Sf8AZep+mu9hi5IMnQDK635J/wBl6n6a72GJdvpJjyc/2sc7403NuTgVTzjPeqdxDjngSeSutqAPjbdMgH+0v09aq5oHQloewtOAcHoeCsJbAz9TIRxGuE8ZJ3QcjwUopJDD2zW+hkgH6veoSHNxlTgER28xxY7QjiDyR1nuLrbcoqnXcDsPA5tPFAEgknVLgniNAglFTi4vhhRk4tNHZYKqSGGOcFs9M8BzHgnhyRsdXTzvyycRucPkuH5rHbAX6Ocmw1TwI3nNMXjI72fmFqLnsy9x7SkcQBrjjr3LyWo0zpscWejp1EbYp9x09NK1pDWOIBzkDOEM3O9vtd2coHHBaSFWzS3u2PaN9zgOqki2kn392tibw4lvFI8t9ixlloXPnex3bO7RvAnp38in+ZyNDnOeyffJyx4BHqQU1bSsaCactB1DmO0QE13cyFzqcloPAB34LlF9gcZLaWmhyc26nOB/w8fflA1HmrRl1ra4DQjfaAPBVVP8L3J5/SzbveSArNlijABqqpxPNoKZ6XuwXFLkgEVgeQ3e83e7gJG6D18FMyzUUzSYZ4ZnjoAkktltaMdlIO8ZOUHLa4GkSUk7oXDUEEhMUosVKP6kslPTuaYpImk8C0x6oQW+kjkazzVjHO4HdTzdbjSyYrGsniOhkjHpDvRBq+3aDgdxwnRx7iJJoEmtdK5pAbh3UclWyWeEklz3YVs9+cgOyUJLKMkDXrqnpIrtsoK+2Pgh32O38HhjVVk0M0Th2zN0HmQtLNMQ0FwIyVX1MrSCHYI/5k5C22Usoje0DO6Qod0bwGCdEfUHOm63HLRG2CwVN8qwxoIjzjDflPOmQOQ0OSToO/QFnUksvgW9yogo55phDTwPme46NY0uJ9QVozZu6TejFCxzxoQ1weR47ucLplvstps1XHZ39kK+SAyU/bt/QOcSQBjOXkY569McFLBVXp9tG/5zP5vXSwVkdugayRgA9DczxbwJPHXHiiN8p7wW36kuKXLOUz7L3SF+66FoceDXuDCfAOxlVk9NNSyuiqInwyNOC2Ru6R6iu21M21MjLRRx0j+3fC6Wte6nY9oBcGtByQM8yAc68EFW22y7S19bbKOnIkgcGumbHmnc8DJAwcsPHUYzg8eBdHVzjvZHb9BbrT9LOOAd6TCudorBNY6t0UjXCPewM4LmcdD1OBkEaH6wKfK0oyjKKcXlCXlPDPLrnkn/AGXqfprvYYuRjU8Mrrnko/Zep+mu9hiG30krkwG1TyNrLnroKl/4qsbIH53uIGh96sdrMfGu6af/AJL/AMVU9q/cEZPoAk4+r3BWFwBL1MtrNQS3GqZTxOY1zjgb7gB96jukPY1Uscrg6UP9Ig6Hqg4p+yG8HkHPDu8UktR2jick9/VHlYwCMkDMM3NTjXPVRtGTjqlLsnPDRSMppZInStY7cbgE9M8EHJwscz2TCUSOEgIIcNMELsexO2cN/pRSVhayvibry7QfxDv6rjBADiO/mi6dzqSeOopars5WYc1zSQWlIv06ujh8jarXW8n0DU0jJ26uDs/xDKp6mxB2jqdhGdMKj2U28jurG0dcWxVg0GuBL3jv7lrxVhw0fg9/Jeds07hLD2NeF7ayjMyWGj9KOd/YPxluDohYqG3Uz8HMzhwwVrpTHOAJo2yAdRlCGkoxndp2Nz0CU6pY2Y+N67ldTva+MuwYoW8hzPin11xgoKVr9zBcPRASzUZmGDIWBp0aPk/Uq24U9Q9gY+JkzQNNSMJag0w3KMnyCy7RSSg43WgaBQfCrpNHta4FBTUgbp2EjD0DlB2G47eZDI494TVFBPp7BksjZBlmBnTBQMruxqWyNPDiD+SkENUSH9nunlvaBP8ANN4ZnlB7mpkYFeckiBtRHO525GS8cOic6J+ASADz00KJBhgZuxtACDmrBrjVWoxRSnLL2B5oRnOfUOCBmY1vHVS1FWeQKrKipccpySFPIoiNRUxwRAb8jg0eJXWrNs9NS7JSutkrqerlhzTSO9EgcWjXhvYyf83cuX7MRGovcYd/CQO4u9EH/wDpdMuLbVdL4bYJbvTvmkbBP2P/AJeQNwMEE6a+jkDiUi9Oc4wXHL/Y6OEm2MqbvUUNlo33wx3C5yFtTS0z4uyNJ0c/GN4+oZIPiGsjvF0e6ouVzqt443aeB5ja3u04fUT1OUNU09ZNdZrjVwMDpZd+mLpWgNjb8gbuddN3/wCFXVK+SqNZSxwwyxDca975jlw1ySADvD1I4wcnxsaTdWnqjjDk+e/7A8EdbQHtaW61TcZH6WTtIycZwWO9WoIIyrGhpGVdpa1lPBZxIDFPNS4BkaTkGNw4AnrrroiaHZxlbTxU7GxttzNd9hHp5cSWtA4DUa6cBorerqqehrY4G7pihiAZC1vySdGgDqfy705U7bsz7bup8GZ20sFNcLI97t7EEeHbnpOLBx48SPlDvGOZXB5YnQVElO/BfE8tdjqF9NSuyD5y9gmmz+j3s4A/dHXA495K+etq2Mj2ilLGBm80BwHNzfQJ9ZZn1pWgl0WzpTyluhdqzFSKgcV13yUDGy9R9Nd7DFyaIZeMAZz4rsHkzZ2ezczcYIqnZ/7GLWtj8GSvHk5ztUCzau6P61D8ZGeZCpiABxzhaDaeAu2jub8gf2l+BzPpFUckYGOZKfjZES9TGDG6Wkt65/JREHGcJx6pqFgnvDPrUsb3AbodpzCjwQ7BylcMah2RhQmcyQsJG9g44FIHtHDOg6prZHBpbk4SBzQ05GTyKLJB4PIcHNJaRzBWwsW3dRRwxxXGXt2Z3Q7GXtHU9VjjgngkKRbXGxYkhlc5QeUduortTV9OJqadr2n+F35KTz3U4eDj61xSkrKqjk36aZ0ZJ5HQ+K0lv2zIcI66DOdC+PX14WZZo7I7w3L0NRB+rY6I6qJGTj16KJ9QQPk8e9Z6jvdLUtxTVrJM/uOOHD1FEPq3tZkNPq4Ko1JbSQ5NPhlhLPpkt9SBlqmk8EH59O54DnFreZxlQVNTIHkRv329SMLuTg7szJqTug8ghalgjGhQYrZg7Di4N8VHPWEjA49SmpL2FybGyucc4CElc7GrgFFPUuAy6THrVZUVzD8lxJ7k2MG+ELlJIJnkaAfSVdJMM6JGONQXZdjdaSE6hoJrjWMpYAN5wJLnHRoAyST0AV2FGFmRXdmXhFzsYyee/sdG3LY2Fz3HRrMEEEnxAHrXZII7HJcG1zLYx1Vvb4mEQDyevHOVgLC2ms5dS0zJDE/HbTcHzkHQdw7h15rbW2pmfusp6SeHTJwwtznq48PXhYXiN81anVF4XLNOOkddf9R7vsF2O1xBglr5O1jp3PbA1zcEem4HTjkDAHrV9VUzxs9VRMgbLJJC8NikcGbxI0aSOHTKoqyChoRSTVlZDTSyyEYkOGSPLdBvciCAd4fmsvdbhXW264nguAhDj+lke7MgxoGv13RzwD48gNKu9OtPBXq07utxlL+C52dq5dj9nKmGtEMdTJOXxxOmDt0EAZJGc8OA1VCLpU3q9wQRTO/SSh88ztDuN9J+ByG6MdeA4aIWzPrJRWsitTq3ziMtMszSGxc8l7tPv5KyoqSey2j4Usk1Ldapj8VjqaQPMTAM7jNDkE8TxIGg6L8yUsJbGlfXptOptvqm+Pb/AKgix19jvd8nrmWWSKrc/t2VG+ZGhpBw4kHDCdfR71yja2Rj9opGscH7rQ4kfxPy8j1F2PUuq7RXW10FjmuENB5pPWwHtSyNsUhjzxPTe0xnXUaaFcTfK6pq5ah4w6V5ecdSco9HHrtlYuOPsYtjxFILpJmwyhz2b4ByQea615M5RLs9UvAx/bHaf6GLj73AklowOmV1nyUfsvU5/wAa72GLVtfwYK8eQLaLZz+yT3cvH6WqmAHPSRw/JYKrja1x3eA6rUbSXaYXGsot8iOOplOM9XuKydRJvk4VpfLWSZ+pgjuaWARmVvanDM+ljjhLg4xy4p80cEbIzHL2hczLgBjcPTvSgCLq5vAHCbyJ717Omq8e/IQNk4PfUnmJ4duubunAOp5HgmA+A7ypacb0g0Urc5i1FJLTENkAyWh2hB0OoUJGPDgtDcLbTwWeCqZWsklkyHRA6s8Vn3nhoBhTNYITyT9rTtpnxlhdNvAtkDtAOYxhDhwzkj6knLgk56pbkFg8XEnwRMFyrabHY1UrR0Dzj6kMvaevH1Jb35JTwWg2kubRgzBx/wCZgTn7RV4DTvwvJGThh07lUY0Xt0bpJdqDw6pbrj7BKcvcsX36uf8AvRjwYoJLnWSD0piAemAhNOaTJXdMV2Jy2SPc5wDnPLiepyU0Hw9aQJQjQLFBxqMqenqKilm7elnkhkaPlxvLXD1hQceJ1TsY1705IFk89zudRpNcaqQf80zj+JR2z20FXYqkSMle5m9nAOSw4xkZ+8c/qKqiRnQadDrhNS51wkmmtmEpPOTsD7lbdrhBUS3TzbsgIXtyOycx/wAvBIyxzgMa66HHVXlLBXs2yiEQqI7VTUjIoj2hMcmGnjh3H0gPSaeHJcGhmmp379PM+J503mOIOFa0+1l6gjEQmY8DQHd3D9bcE+srOekshtXLb2Y7zE95I67A+8V9wuNPdaSZ9muLpI2iSQAwNbo0hvEAgZ8cFVkd6o9laaepnuVPV1E7WQiSJm5EGxg4OmS92uuM8uA1XN6rae/zUw3ntZHJkBxZvk+Bdkj1KlmkqKqTtKiZ8rsYy9xOi78JOW1j29kd5iXBZbRbR1O0NYZHl3Z5zrjLjjiencOXjkmtaNxeY1jQc54ckq0q61CKSEOWXuez0XXPJR+y9T9Nd7DFyPC655J/2XqfprvYYot9J0eTA7WSubtRcmjlUv8AxKqZXMDSGkuJIwRwxjX18F3yaw2aoldNPaaGWR5y576Zji49SSEz4tWH5kt32VnuRKx4JkstnACXAYTTwX0D8W7D8yW77Kz3L3xbsPzJbvsrPcocyMHz+eA8EmdfevoH4t2H5kt32VnuXvi1YfmS3fZWe5D1k4Pn7THepGPDM6AkjHHgu+/Fuw/Mlu+ys9y98WrD8yW77Kz3KVZgjBwcyB8Ty6TBHyW9UMePHgvoH4t2H5kt32VnuSfFqw/Mlu+ys9ymVjZyR8/ggaEJWO3Xh3ondOQHDIOF3/4tWH5kt32VnuXvi1YfmS3fZWe5B1k4Pn/id78Eg1OMr6B+LVh+ZLd9lZ7l74tWH5kt32VnuUdR2DgsccboXkvPag4aANCOeqiczdx17wvoAbOWJvCy28eFKz3JXbO2N5y6zW93jSs9yb1LHBGNz58e0MOMg6DUJg1K+hPi1YPmO3fZI/cvfFmwfMdu+yR+5Jctwkj58GPHw5JwX0D8WrB8x277JH7l74tWH5kt32VnuUxkQ0cKt1I2rqmRveGBzgN48AjL5bIrbWSU8c8dQ1h/vIzoV2tuztjacts1APClZ7krtn7K/wCVZ6B3jTMP5KyrF08A4PnwggpcZC+gPi3YfmS3fZWe5e+Ldh+ZLd9lZ7kpzJSPn3lhOYPSwTp3Lv8A8WrD8yW77Kz3Jfi3YR/6JbvsrPchUtycHForc2S0y1JqI29njEZOp8Aqd2clfQXxdseMfA1Bjp5qz3JPi3YfmS3fZWe5MlPPYhI4AYy0AngRkapGhpcA44bnUgL6A+Ldh+ZLd9lZ7l74t2H5kt32VnuQ9ZOD5/IaOBJ9WF1vyT/svU/TXewxaX4t2H5kt32VnuRdJQ0lBEYqKlhpoy7eLIYwwE9cDnoEFkso5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data:image/jpeg;base64,/9j/4AAQSkZJRgABAQAAAQABAAD/2wBDAAoHBwgHBgoICAgLCgoLDhgQDg0NDh0VFhEYIx8lJCIfIiEmKzcvJik0KSEiMEExNDk7Pj4+JS5ESUM8SDc9Pjv/2wBDAQoLCw4NDhwQEBw7KCIoOzs7Ozs7Ozs7Ozs7Ozs7Ozs7Ozs7Ozs7Ozs7Ozs7Ozs7Ozs7Ozs7Ozs7Ozs7Ozs7Ozv/wAARCAFaAPwDASIAAhEBAxEB/8QAHAAAAQUBAQEAAAAAAAAAAAAABAECAwUGBwAI/8QAThAAAQMDAQUDBgoHBQYGAwAAAQACAwQFESEGEjFBURNhcQcUIoGy0RUWMlV0kZShscEjNTZCUpPhJDNUcoIlQ1Nic5ImNEVj8PFEZKL/xAAbAQACAwEBAQAAAAAAAAAAAAACAwEEBQAGB//EADIRAAICAQMCBAQFBAMBAAAAAAABAgMRBCExEkEFEzJRIjNxkRRSYYGhIzTB0bHw8RX/2gAMAwEAAhEDEQA/AIblc7hHdKtjK6pa1s7wGiVwAG8dOKF+Frl84VX853vXrqf9r1v0iT2ihFkSk8vc+j001+XH4VwuwX8LXL5wqv5zvevfC1y+cKr+c73oReQ9T9xvk1flX2C/ha5fOFV/Od7174VuXzhVfzne9CL3Nd1P3J8mr8q+xZ0dVdauYRsr6rJ/953vVxcaG7U1IyQV1TkN9L9K73qkttzko52u3jujktBddpu1omNYcOc1d1PuzOvrmrYqEFj6GbddLm04Nwqv5zvek+Frl84VX853vUEsz5nbzzlMXdUvcvqmvvFfYK+Frl84VX853vXvhW5fOFV/Od70InukDmNbugY5jmu6pe5Pk1/lX2CPha5fOFV/Od7174VuXzhVfzne9CLy7ql7neTV+VfYL+Fbl84VX853vXvhW5fOFV/Od70IvLuqXud5NX5V9g5l5uUZz59UH/NK4/mkfeLk92fP6keErh+aCXl2X7neRVz0r7BfwtcvnCq/nO96X4WuP+Pqv5zvehY2b+cEDAzqU3gu6n7neTVnHSvsGi7XE8K+p/nO9698LXH/AB9T/Od70IyR0bt5p1ScVHU/cjyK8+lfYL+Fbj84VX853vXvhW5fOFV/Od70IkU9UvclUVflX2NDaPhKsnAfcKjd/wCuferm80dXDTh8VbOwhvKYjP3rHUVZJSTB7DwVjdL3LVMbHnTdH4Lup43M+3SydycUsfQEluNzjdg3Cp9U7vemfCty+cKr+c73oQnJ1SgKOqXuX/JrXMV9gn4WuXzhVfzne9e+Frl84VX853vQxamkKep+53k1flX2DBdbkf8A1Cq/nO961+yVRPUWuV9RNJK4TkB0ji443W6arDMcWPDhxBW22OcXWmYnnUO9lqfp23YZHjNcI6VuMUt0ZK6/ret+kSe0UIjLs7N1rBgaTye0UGkS5ZsUfKj9EeT43MaTvt3hjhnCYvKBrPFeXl5cceTnPLgATwTV5ccEUFMKyvgpnP3BNI1m90ycK2ulgprbeo7fJWOYxxw6V7RgdOGfvVNSzupauKoYAXRPDwDwJByrSv2idcbhFWzUFMJGO3nBoI3z36psHDp35M/UQ1DuTrfw4ffv2Cb5sp8A21tRU1QkllfuxMYNCOpPgjX7DZoGTRVZMrqft91zMNx0yq+57X1l2oZKSrp4HNL96NwBBj7gobntRcLlTQ02/wBhDHH2ZZE4gPHejcqt9inGnxBqKcsPLy/02wMuNl8xtNvrhKX+eAndx8nGFZN2Na5rac1oFe6n84EO5pu9M9UFJtLLNZI7VNRU8jIm7rJHZ3m9471J8cK/zQR9lAagQ9iKrdPaBnTouTqyG4a9xST3Tfdft+y9gih2Shq7fQzOrHslrS5rBuZa0gE6n1IP4uOFkqri6cZp6jsd0DIdqBnPrU1BtnX2+hp6OOCB0UOch7SS/PU+5DP2kqHWmotwgibFPL2pIBy3UHA+pc3VjgGNXiCk8vbPv2yXkvk8ljjM4rAYRAZCcahwGcKpg2dhZb6esuNW6DzrPYxxxl7nY5nCmO3Nz7SU7kfZywiIxkktGNN4a8VFb9rqqhpYIH0tPU+bZ7F8oO8wHkETlTnZARq8SUfiln90UJG64jocahW9VYhSWWG4OldL24y3sgC1vc450KqpZDLM+QgAvcXEDvVm7aCYWd1sgpoYIpMdq5gO8/HikxcN8mlfG99Hl++5by7DYoBNFVky+b9vuuZhuOYz1TKfY3zvZr4Vp6kuk7Mv7Et444qvue09xuUMUBeYIWR9mY4nEB470XS7a3Gj7COGKBsEMXZ9juZDu8nim9VOeDM8nxFQXxb5zz/H7kFJs7F8DtutxrRS08jt2MBhc5xTqPZyCqsVRdPOJC2KQsDWtGvQ6lLR7WVNLQvopKSmqacvL2xytJDMnOB3KGk2klpbfPQGippYJ5DIQ8HQ92vJQpVDJV655ee/usYKQJTql55TgBhVsm1kYlHFKQm8Fx3I9wLDhwIPemrznuccuOSm5XYOSFW22M/VEv0g+y1YlbbYz9US/wDXPstVjT/MMfxv+0f1Rkrr+uK36RJ7RQqKuv64rfpEntFCpUuWatPyo/RHl5eXkI0vLTshd7xC2eGJkUDxpLM7dB8Oath5O5WD9PeKSP8A+d+FJtZcpLZYLOY3ljDSN9AHAJ3R0WLG0FZKN5pYB/lK06dGrFlHlLPEtVKT6XhfQ1/xAZJllNe6WabHosHM+orJVFPLSVMlNO3clicWvaeRCktN5uE19pDEJH9lKHO7Nug8VZ+UMtg2xO7gGeCORw6HUfkk6ihVvC7FnQ6+129FrymUicyMvJxyGeKYOCcMk4AJ8FSPQt7CL2pRMdtr5iBHRVDyeGInHP3IiCmdb69jLlTSQ892RpBK7DW4p2x4Ty/YrzokRlzfTvqiaYYYg1AcJdSTPLyVrHPdutGT3JCMHCkI8vLZbO2SgoLWy93aITmQ/wBmgPA95CJk2l2fuDnUlxttOIs4EkWAWetWIaeUo5Mi7xaELOiMW0u/+vcwi8FdbU2NljrYjBJ2lJVN34HHjjmPw+tXFFsdaY7dTz3e5vgmqWCRjIwMAEZ5gparlnBZn4hRGqNjez42MclBWyfsPQ1QLbVemTSgEtjkbqfWPcs+yx1TmSlzd10Ti17TxBGhQSg48k1a6i30v77AEbmh4LxkcwkcRnTRSQ0dTUzGKngkmeP3WNLj9yNOzV7azfNrqcf9MqFFvhD5W1RfxSS/crSvNSyRyQyFkrHMcOLXDBCblC0M5WUTBrOyLi70s6DHFQleJyvAZXI5LA1eTyOi8whrgSMjoeanJOdhoW32OGLRJ3zn2WrGOIJJAx3LZbGnNol+kH2Wp+m+YY3jW+kf1Rk7r+uK36RJ7RQiJuX62rvpMntlDoJrEmjU07zVF/ohEh4JUZbrTXXaYw0NO6Zw444DxPJAk28IZOcYR6pPCNDsvtUy5V9usFxtsM+AY46guwWgN0GMa8MLObURCG8Txhu6GyEADktHadhb3a9oLdcHxRPZFO0ybj8lreByPXyVVt3E2PaCqLeb8/WtfRZVqyt9zx9/lec/KeU9yfybV0dJfZmS47N0RdqOGAtFXXrZuesfVT2WnqJn8ZJnDeP15WI2OhFTtVT07i4MlaWu3Tg4U+1tkpLLdZoKffcdDvPdniMpsoKWpcHw/wDv+Cs4xbT7mtp7zszNWQUTbFSg1Dt30SCfwS1W1tusk8lNRUNLSdm4t1b6R+pYXZZpftXQAcnrYbc7JU9OZrxvF8k0uA08G51S51xhf0Pdbfyc2tot8/qyGo8pUzY3Ht2t6bsXvViyD49bKUdVPWxU08Ep7SV40x05d31LmlMGtuNNvgOaJm5B4cV1ja+CC27LM80i7FhkDjuDjop1VcYyUYrb6nL+nOLhs87FM3Ya1xelUbRRuaOIZGM/iVK3Y/ZydhmhvMoiiduy7wGSe7TT71hHXi4EHLnx68CwAoi1T3Gsd8G2yMvqZnGR8jznCieiUIdTawWnrNU93Y/4/wBGzNn2O/u21NZE7h2mf6KnvuyVRbRHUUTzXUkxAZJGMkE8AQFnbhT3S2Vj6eue8St1PpHBWr2A2nlpp5bdUPzG6Nz49790gcEFulgq/MTygqtZqKn1KXV+jC9uvOaKyWwxxPjhZThhbjVhxzXNnytI3WHee44AHEla+6bV1Mkzo6hz5gTnBdp9SrKe60sdbC+G3wtkMrRvFg4ZVqrzqqn8K+5Vittzd3HZie+bL2WKWtio/NgXSSSjJwRwCrts5IoqKigpqgTeZwBhlbzIGFZ7eSXB9JRut9JJMOz3vQwA3PVc1rKutmPZ1TyCP3BwCTpalZJPPAMHJxWXtv8AyXOxtwfFtRDV1krzDDG7J44JW4js1FcKma40d1caOSV0lUx41bnXAPLXquU0dPc6redQUk0jQd0uYea2dtdWWbYx9PUxPgkml9IP44Gv5hdq1Bz2eW3jBOJZzF4LS5bYUtnj83tscdJCOBa3L3d//wBqjb5Rax0m9HVzHxAI+pZ2ipRfdoIKeok3YpH5eSceiOS1u02zezzKNotBAqY+O4NCPFHKNVU1W1lkdKzv3DqTaO1bVFtvvEEYlkG7HUMGHA/kialmy1kqDQvtQnkhA3pJHfKPXVcv33wS77Dh0bsgjuW9uezIv9hbtA6qfvOhDhGOvDXql6iqFVi9n9/5DUnFYUml7ZfP7BUm01gpWl0VloW7o/5XH6sKd942dbEyrNkpxNI0FwkwGg+C5fMHQ7wHyhwU9TBJAGNnqXTTOAJB4AEZ0Vl6SvqUckb85f3f+zosFVs3tNL8HPooaSqeP0UsGNT6li6+mkoLhPRTDEkDy09/f6+KTY6GWr2uoWQZPZv33uH7oTtsrlFVbdXEwODmMe2Mkc3NaGn7wQs7V0xjJqPY0fDtRKu3y28poHytrsZ+qJfpB9lqxA1AK2+xn6ol+kH2WqtpvmF7xr+0f1Rkbkf9q130mX2yhkTch/tat+ky+2UMgt9bNLS/Ih9EeW/ratmymz9JQ0/6KWaISzvb8onp+SwB4LZXumk2x2eprhbHh9TTRiOohB1BHHT703TdPV8XH+DL8Yy1BP0/57FXYdr64bSU29I4QPJEjS4uyOqB2vrRVXKSQkZe4vI6Dkqdkd0o6gtjoqhsw0y2Mn71bWjY283yq362N1NTD0pJXniPFa+aK5+ZF9tkjB43LbyYWwzXSW7zehBCNxjnaAk/1wofKE9/xgqGvxxBB7saILaza+kpKeCwbNPApKWRr5Z2f717TkAdwIB7/wAbbbiIXi30W0lCO0gqIh2m7runmD4HT61Xrs/rKcvf/AKT68vhozmzEzKfaailkIDQ/GSuk+UOqa23wRB41JeRnkBxXIWTxse1+8MtOcEq3kuly2iDaKkie84AfKSTho/JWtRWlZ5je22f2JlHMk12KrexKx/R4P3rs81VcnS2WKK2srLbUsa2peRkwuwMHHTjyXF5wynm7GaTJafSwNV0DY3a+ortoaegbLJ5r2ZaGv5lDrFlqa4/8BtjlbdjP7YwthvlS1oAAkIAHLl+SN8mQb8bTvHXsThD7cAi/VQI/wB6T95Vds5cnWi9w1rS0buhDjgEIowctKkg2uqJqfKZAwXUSAamIErJ7PNMm0NLEDjtCWk+IVptdforrUGUPYS7GQ05DQOWUmwFtkrb58JFhFNRsL948yNUEv6elcZ98/yzoNxS/Ql2v2Tp9np2OjmlmdMwuLn+PBZiM4qYD0lb+K1O1O0nwq4sqG70rchgAwGgrLxBpniL3BrWvBJT6Iz8hqRMc4+Lk7lc5RFsk+Tn5u0fWAuJVzt6rf3YH3LpFJf5dpNlrpTxxtApGhrC3PpALmUri+VzjzKRotpST5SS/wCQK49Kefc3ewV5hsezNXUSRl5fUhvcDjmg9o9p332nlBawMppA1pZwOQfzCqLRVbtmq6FxAY6QS5JxjAI/NF7G2GXaCkujGaMIG47q4f8A2k2Qdbc5dpbfQNRgpdTM/T1UlHIZoWtMgGBvBXFHYdpr/GJY5YuzcM6vwB+Sp62lntlU6mrIzG9pxqNCiaO+vooixpY4d7les6rIqVMkjml3J6rZWsoyRV3CnYAQHFnpjU4XUaWhNr2CNI+VshbAcOHB3RcmifdNpKxlJSh0m87XA9Bq121ctZs9bbdQyTPmfFBjhnXKz7lJzjCU8v8A4BmurH3MTXD9M/Oi3dp2StW1dho5Z6kwVYZundPpOA7lz+Seaolc90U0j3anDCtbsAK+faqlM9PPHBDG7d3mFrRorOq6XGLUt0TJvpeB1XtDs9sNBVUNga+quwJifNJGQ2JwyCdeJHTgsDRdpNUGV5LnPJc5x5koy/7tXtbd3tIe19bNuuB0I3zgqejpRE3KyrJJbGpoNM5NTC2jDQtvsZ+qJfpB9lqxIW22M/VEv0g+y1L0/wAwueNf2b+qMpXgOu9aCcDzmXX/AFlCuADiAcjqibj+ta36TL7ZQyXb62aOl+TD6IQjIQzK642esFZbamSCUc2nRw6EcD60Sk7HtjugZJ5IYS6XkK+lXQ6WFnyq7RMZuupre6T/AIpp/S/HCpbvtntFfYjBWXB/YnjFEBG0+IHH1p8tvY5x0SMtzAeCs+csGIvC8S2RV0lE6VwyFq7FtNV7LMfSTU4rLdKcyUzzjB6tPIoWnjbA4ODeGqmuD/hB285oBxjASfOfV+han4enDpwWTtofJ5UO7WazVzJDqWtYwjPjlS0/lPtVsqYobXYBFRZxM55HaObj93GgWOntZzoFGy1E8U9WRMx+HTbw8myk202KppHSUmz1TUSOOXOlLWa+rJWr2QvDLzA66MslJbKKJ+62eSQuc4890YH1/iuRm0nOgXRrbTTv8mVPDRMdLNDUO3msOoOSfVx+9FGUG+CvqNLOuK6s77FXt46KovEtVTneheRh3U41Wct1HDX3ampqhxbHIS0uBxg44omotW0E0mZqCV55ZcDhNgtd9p5mystj94cM4K1VZUqvLU19RKWDY0vk5skPa1dRcnVcNMwySRsO8cDXgAgIfKhaaOc0FLZnR2h0bo3kEdq4nn0xjOiP2HhuME10qbtE6GI0pyXkboAByuX01J25OFmzlu23n9SaqXbNwN26HydXJxmZdpqNz9SyaN+R9Wi8NndiJP7vaqJvi4j8ViZbW4cAoDb5OiFW44b+7LT0Vq/8R1S1XLZfYi21crLxFchNgCCJwc53I+rxQVXshQbSE3HZe5QvbJ6ToSRvMPeOIXNxQSZ4FSGklhdvwucw9QcFSrel5T3F/hLVubpvkwvpOKiphii/eccaD60m0u0lJsvZ49ndm6kOqMtfU1cLs7pByGtI4nPH+umCkdWyNLHzzOaeTnkheho3vcMhFK2Ut5PJ0dLOUsM3FL5RLZdaVtPtXaO3eBg1VMAHHxaefrThcfJnD+kEFfKR+52Y1+vRZQ20FnDVDutjs6BKVkSzLw6xcZNbX+UmGjpjS7L2ttACMGolAc/HcBoPvQ9v8qF2p6NlPX0NHc+zGGS1LCX47zz8VnI7Yc6hFC3N3eCh2RWwUPDJSW6NDJ5VaxgHYWC0xuPMxE/gQgqvyobR1UEkMQpKUSN3S6CHDgO4knCqfgxqVtsb0UKyK4JXhcu6BLcxxk3jkk8SVdt0ChhpmxcApyCOKROXUzd01PlQ6WLlbbYz9US/SD7LViFtti/1PL9IPstTNP8AMM/xv+0f1RlbgP8Aatb9Jl9sochE1+t1rfpMvtlQSNMZ3XDBCVb8xl/TP+jD6IiXgSDkaFeXkBaEShKlXEHs6LwKUAlIRhcQeJykCXGU4RuPALjthEjL1drK5z7ZWSQb/wAoNwQfEHRER0cj+RRTbM+YYLUcMp5RU1KrnBxkVo8pG14bu/CA8ewZn8E9vlH2wIx563x7BmfwVmzZuAavLG+JUgtNshI7R4x4K7HzJcI83OimPsZ25bXbUXikfSVde90Emj2MYGbw6HA4KC2Uco4tK1DorNGflt/7glFfaYRgFh/1f0Ry0901wHp7KqZZRVike9waBqeqjfSOaSC3grf4XtfUff7kgudsdzb/AN2PyS/wNy7Gr/8ATqKY0xH7qaYOrVeirtj/APeN/wC4Jf8AZ7/kyD6whekuXYYvEaHyUMVHE+VokG60nU9FJU0sEE5bCd9g4FXfmVM/5MoHjoon2ne+Q4O8CkypsjyhsNTQ5ZTKXCTA6Kyktcjf3Shn0cjeRSmmi5GyEuGDYSpxjc3km4woGZPLy8vDQriQqhoZa2YRxjJKsb1Y56LEhb6O6PwSWO8GhqWl4aW/5QrraXaRlRG2OMNzujkOi7Cw/czLbdQtRGMY7GLIwttsX+p5fpB9lqxckhkdk49QW02L/U8v0g+y1P0/rEeNf2b+qMxWBpu9bvO3R5zLr/rKFeST1RFf+ta36TL7ZQ5SbfmMv6b5MH+iG7pTyQWBu6ARz6rzRlP3O5LyObIgO5KRk6KTcJUkdM550C7JDkkRxlwa5o/e0KkZTOkOgVnS2skbz9BzJU1RW0FtZ6TgXjlz+pWKtPZa/hRQu11df1AoLS9+pGAjPNaSlbvTSNwO9UtZtLUTZbA3s29TqfqVRLPLO7elkc89XHK1qvDkt5syrdfbP07Gmmv9BACIW9oR/CPzKrp9paqQERsawd+qo3Txt4vHq1StdJJ/dU8r/Bpwr8aaq+EUZ2N+qQbJc62T5VQ8f5Tj8EM5znnLnEnvOUvmtcWh3m4YDze8BL5lU/vVFMz1kpnXFCfOrXcYvJ3mb8a10I8GlKaQ/wCOj/7Su82IP4iv3GLyf5nJjSsgPiCkNJVDg+B/g7H4rvNiSr633GryUwVbeNM53+Qh34KN0nZkiVj4yOTm4RKcWMVkXwyZk0sXyJHN8Cp2XKrZ/vi7/MMoMPa7g4FOU4TC2LaLaKpYAHgOHcfejY79SyNAmjA8Rj8FnF5Knp658oOM5x9LNrTvs1VTu3nlsnI4yPuQU1qDsuiIe3q3VZhrnNOWkg9QUXBdaqAjD94Drx+tUrPDoP0stVa62t7vIbLRPYeCHdG5vEI+nv8AHL6NQweJ96L7Kjq25ieGk8nH81m26KyvfGTWp8ShPaWzKMaFPlldK7J6AfUMI6otskZ+SgnROadQqbTRpRnCe6GAbxwOK2+xzCy1TNcMEVBz/wBrViNQttsYSbRKT/iD7LU7T/MMjxvP4R/VGUuH60rfpMvtlRMblE1zc3Ks6+cy+2VE1uEm5/Gy9p3/AEIfRCtjOQANSpWwuzgjVOhY57hgFW9NRADtZjgdSlxjKTwgLblBZYJT290hGhRUslHbIt+VzSQg7rtBFStMFKA53A66Dx9yyktXUV05LQ+eTu4D3La03h6iuq0wtRrpT4eEXFw2inqCWU/6Ng/e5/0VG+o35MZdK88mjJKm8zZGA6tnz/7cZwB4lRy3iKjidHSRtjBGpA1PrWopKKxBGPPVRXG44UtW/V+5Ts6vOT9SaWW6F2Z55JiO/A+pUtTdJZXH0igX1D38ThLlKTKstROXc0hu9LAcU9PGwjmBk/Wh6m/Tb26JM6Z0OVny93DKTOn5oMiW2+SzkvMzv3j9aidc5nfvH60DyXgC4gDJUZODDXykH0j9aaK+X+IqMU8+BiF3jupPNphxjcu6l7nYZO24TcSSQOKc26TA6OKGMUg0LSB4JmHB2TkFdmLOwy0ivczCPSPfqjYtopMbrzkcwdVnjg8/FJnCnCOyaqO4W+ocBNTs1OpZofuU3m9M/Pm9U5jv4Zdfv/oslDUSQTMljdh7HBzT0I1RM11qqmrlqp5S+WZ5e93DJPFSpNcDI2zi9maJ8NRC3eki3m/xMOQmNe1/AqrpL3NER6RVpHcaKtI84jw7+NmhTI2vuWoar8w5eT/NZN3ep5BUN/h4OCiDwTjgRxB4p8ZKXBbjZGXDHJ8c0kJzG8tTF5EGW9HfZYgGTDeb36hWbJKKvaCxwY48idPrWVTo5Hxu3mOIKq3aSuztgfXfZU/hZfVNufEeGi0+xzSy0yg/4g+y1ZCivj4wI5wHM6Hh/RbjZuSGW3PfDnddKSQeRwFl/hJUzz2G6/Wq7SuL5yjJVYzcqv6TL7ZSxwF5GNVJLEX3Krx/iZfbcrBjYqOAyykDAzqs51ysuaXuaiuVVEW/ZCwU8VJF2sxAA1wVnr1tG+Z/YUxODp6PE+CHud3qLvM6GlO7A35TzoP/AJ3KsfU09vy2Eh0p4yuIB/otuiiFC95HnNVrep7knmuGdrXSbjf+E06+sqCe8Mjb2VO0RMHJoVNVXCSdxJcdULvucdSVaW7yzHstlN7lu6tM5biMd+p9JR1cJY5z3ROYHatHL70LST9lIHaHBVpe73LdRE+UMBYwM9FuOCcsYFdylqITBJuOLScAndcCNRniPFQhpccAZPcpHa8ArS07OVVfuyvBhhOoceJ8Peq9k4wWZBQi5PCKdrHSO3WNc5x4ADOVbUmzdXOGumIhB5HUrWUVkgo2Yhi3erzq4+tGdhgafis2ery/hLkdP+Yz0GzdJDq5pkI/iKKNBFGMRxtb4BWZixk8OSikiw3j+SS7W+WM6EisdSDmAh5KQcchWT4908f6oWTOQMaFcpndJWyUzUJLSg8FbPiIycod8IcjUwHEppKfB4ZUDoRyKs5oTnQIOSM5yE2NjFuCBXNLcAj1hNIU571G5meCfG33FuHsM5Z6cU9kpbwOEgDfS3iQQPRwM5KURuMZkDSQPlEDh4p63AYfTXaWJwO8frVzDcqWuaG1LfS5PboVmqamkqpmxRN3nuOABxJU00M9BUOjmb2b2HBaW41HLCJQfJyk4vY0kkEkLd9p7aL+JvEeITAQ4ZByqygvMkUnHToOCt2CCtb2lO4Ry82fuu9yZG3G0i/Vqc7TGLyTUOLHtLXji0pVYyXU87nl0DYL9RzfSXey1c/XQNgv1HN9Jd7LVX1PyxGo+WCfo4ZauolIDRUzHJ/6jll7pc33Z59N0VG0+Bk/on7QVr5LjV0rzuwRVMpIzq8l5Ovdqs1XXPe9Fo9EDACp1VRrba5YGp1cpJRXZE9ddGxs7GBoYwcAFSSzukcSdU18rnkgnITE0zXuLjIzlPZnfG6cHkUwOx3pWkghMTBaJnM7N5YSMjmDkJSHuwA1xJ0AxxURzvYIweYW/wBkNmZaSEXCqi3pZNY43HRo6nv/AAS7740x6mHXU7HhEOzux4jDKy5Bpkdgxwu/d8e/uWrbRtA15dFOWTO9IsAPIDmlMTi1r9zJI4Z4LAs1Dtl1SNSFSgsIg82a5ugGB0UE1O2NnDxyji1zA0brWjnzUUgd2Z3gNRpyyl9YWCvcxjRvvxgcsoKqcCWns3hhOjiOKMmidutcG5xqQSvVUjqljRgBrf3c8UakiHErnCMjdzxUMsAIDc68QMoialG+C3Tu6JBFuDU5djCNSQLQA6md1GFC6mxnOPUrB4OCEOThMTQtorpYWknGvcEBNBnkrd7QHEjmhZQMlMTFtFLLTkHgoDHqrSYICQbpTUxbITGCMFRuL4w5oJDXcQCps58U1xBGCnQm4gNZI4Z308okjcWuacghOqaqWqkMkzi5x4knUqItw7BOiTGFdU21sKxgXJ4hFUta+B4wcaoReCHBxraauguEYjnO7IPkvHEJ0kb4X7kg15EcCstBO6JwIK0dvuUdVF5vU6jkebSjhJxLNN7g8PglXQNgv1HN9Jd7LVgZYnwP3H6g/JdycFvtgv1HN9Jd7LUWoadeUW72nXlHNNrKlzdo7jGDwqZPaKzrnEnJVxtcCdrbmM4HnL/xVOcdErBmS5GpfFKNdOPcl06a5UpAnsYODhJqClcCOIwjrLaZ75d6a3U/y5ngZP7o4k+oLnhbs5bmq8nmyJu05ulXGfNYXYiaRpI7r4BdR+DW4G6MeCsLbbKe126ChpWhsUDAxo/PxRIZryWDqJu2eWaVUfLjhGeFlk85Msj94DIa0ckOLLN586ofLmMDDIwPvK1XZhMdEDySOhDetmedQngDggY6oGqt0phcIQGyYw1xHBal8A5BDvgzxCLoQPWzMU1rkig3ZiHOzoeOEr6JvQepXskIxwQ74RjgiUEQ5so30QA0aAhZKLByr58SGkiBzojUUA5Mz0lHx4oU0XZtDRnAWhkiHRByxI1FAuTM/UU7twhvHkgGQTNDhJr0K0UsQ1QUsYRqILZRzQqvnh4q9njGqr54hromxFspjHhyQsRMzN1yiTAckLo8hQkYOCizhQytBGRyTqpYeAJLJEMk4B4968Wlp1GE9kL3xmRrSWt4nGgTR6RwrfSLyOZE9+rWkgKeIPifkHgUbSEtjdE35MmN7QZRbrZIY9/cOPBPVWUC2FW6sZUw+b1HyTwdzaV0PYaF8FmnY/X+0uwRzG63VcrY0xSDTAHQLqmws7Z7JKWklrahzQTxxutVe+LjHA2Fjx0nKtrs/Gu5/SX/AIqnka1shDH77QdHYxn1K42uH/iu5/SX/iqbHo570WNgJepi7pa1rzpk6LxdnXAKTBPBeDSfWu+hB46404LrHkh2bPmVRfZB6crjDD3NHyj6zp6lyqKF80zYWNy97g0DqTovp/Z+2Q2exUdviaAIImtOOZxqfWclU9XPEen3G1c5PGGVvPKURS8SrHAK9ujhhZfQi35zKx2+w8CmmZw/dKsnsaeQUboIz3KOj2CVifKKt8x6FDvlcrd1Ow8kPJStJ4LsNBZTKiSXKHklOqtX0rRnghpaZo4DKlZIeCrfKUM+TRWUkDegQ0kLeiJJkZRWyShCSyqzlhb0QcsDeiNAPBVSvPJBSuKt5IQOSBmYOiNAvBUzO45QE5znRW08Y10QMzB0RIFlLO0nKFIOVZVDBqgH6OKYgGRkFNLeqeSonSHOgUnHjJJEx0Qd6L+IBTI3EO8UsjgcHGqTfc5xc4+k45JKv1z6khElhlxQyxiVmWgAce9dHq7vZJdmI4I42sqGt1ONSuTQzbh01wjY65/AO4jHBWlJNLIJb01bS0lWZp6ZtQwAjs3HAK3Xk4e2Sw1TmjANY7T/AEMXLJKtjo93dAeOfXxXS/JW7e2ZqT/+672GJGqlmJMFuc/2rZnae5nOvnL9PWqTnxV9tTE9+0l1lGN1lU4HXqT7lREYKnsiZepnmhuASTnOoxyRTnU4pd0Ru7be+VnTHTCFccABJnKlPAJodiqTz3a63Rn02wu7Y54N3cu/Fd2guIY1pJOFxrycBoulZU9mC9sAjaAccSMn6h966ZTvAY3ee4loA0OngvN+JXPz+ldjY0dKlVlmobWjdBJUsdUx+oKz4qWiRoLwBhE01WHaFjsdcYCpxuZM9Oki732OHHCjfIBoXZ6AIJ0jpHta1wAPE9E5x3OzZv8ApOd6RbxwnK3Ijy8E7pWY44UbpW8yEC+Vz6jzaJ4a45Ljx3f6r00jIf0T3tmc0aj3rvNY1Vkss0f8QQcsrTnBzhRPmbM4ebOhLNQ52/8AJKGd2jn7uN9jjgyA6D1LlYwnWh75QUPI8c1HJD5vM5jXAs47zjphCS1ERleIaqN258vPJGrGD0J8D5ZBnA4oWRwxnKFqK4b/AOixK9w5OAHqQLquXXeicHHvyESsIdYTLIM8UDNIATkpkzp3t9Jp17kHI2VwGScgI1MBwJJcEZyq+YjqiXP3IvTcAeeVVVNUxpw30vBNUhbiQ1JwCqqWTDtFPLUSOcScY6IGVxJ1KctwHHA7tMuTJHDOUzPekyjwQLvEuORolyU0ZTsJ9T7CpoUHBTg/GgTQO/614AkjvVlNix5kLmjOF1nyT/svU/TXewxcjXXPJP8AsvU/TX+wxLteYkx5MPtMQ3aa6E53vOH4+tULteXFXe1WfjNcuWal/wCKpSCO4qx2RE/UxHDlvHhzC8I3Y4JWkh4dkZHBWEdfH5kYXQjeL98vwM6DQeClJMA2vkloW1Jub3DO52YHd8pb2ajc1xeR6XBYvyPVjaee4sI9F/Z/mumSmNzyAM5XlfEIp6iRsaWyUIJdjLyudFJkaDOqmbdQGbj98tA1c1X8VNTvcY5omOzwJCl+CadjCyNjQ08sKgq32LctTDiSMjV3OoqG7jHOhjzrji7xKhfcKnfDxI4OYMNd0WtfaYd3Rg07kFVWeKRuHN07kWGHG6p7FDDdxAJHkHtSCGuB4IGousslvNKGjJ/vHtB3neKufgeGKfEo9EnTPALT0Fvo4aBsbYY9BxxxKZXHqeCLbYQ3xk5tT3MUjWmSIuLcho4YS020VTCJGRsDw872CCd1bOv2coJt57oWh3EnOMrMVVrMO9HBFgZ0wix08nKcJoFqr3U1lKYGQ9m53yn5zoqeOnkp5d50BfjXU6FWooq2Ju6GDIOckZKEfQ1Zc5zy89ylMjCXABMJ2f2h2A9x4BRvuD3lrnlxLeQCPfSTNZwJPPJQzqGUjOSPFMTFtogkrql7cEYHIYQktRKdDlWHmbw3+73iefRRSW8jPAdUxCW0U8znuaS92fBAyNcRneKu5KQgHmEFLTjB5J8WKbRTyM6nRCSAZ0VnNT95QksbTpngrEWJkCYTmxlxUojCkGnBHkWRdnhR8yicaEofnqn08sCY5sT3DLWkgcSAldFIwAuaQDwyFJE9x9He0PLkrw2iU2UXEyN3GO3WtLtevDorsYZQhszzm7jiMg46cF1ryT/svU/TXewxcmkBDjldZ8k/7L1P01/sMSLliIUeTCbVn/xJc8u1FU/0cd5VUS10Oow7PHqMKz2oc0bV3MO4GpfnqPS5Kqdq7ke9WFwdL1Mi0BTs6dyXTtMgadCvDO7u8nHguBNt5M52R19XHvEPdGHD1H+q6XT3Aum3X+srjGyFaLdtHTulJEb8xu8CPfhdeAie3fie12Rpgry3isXHUdS7o3ND0zpw+xdGYOw9hwRrjqjqatilbqcEccrIec1FPIQRnphSxVcrnuLHbudcd6zo24Hz0vUjaNIdqCCEyUM3ToMrNx3CrY30sY7k2S7O3wMk56p/nJorLSTT5LOqhjJ3X4IKbBKaUbrXbzOnRV4r3vd6QGnA5UwqYg3eJ8VHWs5Q7y3jDDZatj2nn1AVNUvhJJIwnSVlO8kscCe5AzvjcdSQic2+SFDA30HOOAfWopQB4qCWqERwDkKN1WJAeWFKIcSGolLXY3W68yEI+RzuOAn1EjCcuc7RCSSNPycEdUxAtEvbADDhp3KGZzCDqoXS4Qs1QOOfuTosS4jpi3BVdUEDTGU99SHZ1Qk02M9U9MW0CzniMYVdPjVFSyHJygp3ZToC5EW8QlEijyvcU0Am3/RIUXNezyHErysUrlirBzDh2QEV548xFhc7HTOiE1GF7OVcT2Ejjk5Of6rrPkn/AGXqfpr/AGGLkncuueSkAbMVODn+2u1/0MSLvSFDkwG1bS7aq5kA6VL8n1qtikd2T2BoJcflEahWG1jsbVXPH+Jf+KEpaiGmppXh8jareAYGtG6WEHeyeOeCsRex03uwV8bmnUa55KRsTxrjgkEhklDnYACJqZ4nf+XYWMwMgnOTzUrAANvGKcOaQCx2hHcul0QmipoJ2zPjZK0PY9urXAj8VzFxyMronk+vEU9tktNVhwidvMDhkbp6eBWR4rX1Vqa7Gl4db0zcH3NBDcZXMIma2bT904JUDb/TQvLH5a4Hg4YwrCSy0dS8uaTE7q13D1Ktnt0zd+OVjKqMaE4w5ebSj3N5NMtKa6003Gpj7m5yUYwQTx7zXBw6jgsmyw0EjWkSvhkPDjgpws9wpnF9Fcd8N0c3OcIuiD4YDRpZIjkNwMctVA6J2CN8eGVlpnbQQS4fHv8A/ONQoZ9oLlSu3Z6dw00yNEaqb4YDZp5YzHktIB7ihJHSEn9I4d2VmxtXVZOGNaemOKR209V+8zXjpzTFTMBtF8+Le+U/JQ74njIy7Hcqc7TlrsviIPUqN+0pdrrnkjVcxbLKWFwOu9r1Q7o3juQhv5c3BjKHfen8A3GUahIWw2QO4ZQc0buROqjdcHu1aELLVyu8OibGLFsV+hIyhpXYzkqOaokI4gYQckjidXJ8YiZMfK8cSQhZXtPApr3KMg8cKxGIiR4uC9lNGqc1hJRgHm9eKcvEDOnBeVqCwhMnlnglCQgjGhGn1pQmpgtC9RjHgut+Sf8AZep+mu9hi5IMnQDK635J/wBl6n6a72GJdvpJjyc/2sc7403NuTgVTzjPeqdxDjngSeSutqAPjbdMgH+0v09aq5oHQloewtOAcHoeCsJbAz9TIRxGuE8ZJ3QcjwUopJDD2zW+hkgH6veoSHNxlTgER28xxY7QjiDyR1nuLrbcoqnXcDsPA5tPFAEgknVLgniNAglFTi4vhhRk4tNHZYKqSGGOcFs9M8BzHgnhyRsdXTzvyycRucPkuH5rHbAX6Ocmw1TwI3nNMXjI72fmFqLnsy9x7SkcQBrjjr3LyWo0zpscWejp1EbYp9x09NK1pDWOIBzkDOEM3O9vtd2coHHBaSFWzS3u2PaN9zgOqki2kn392tibw4lvFI8t9ixlloXPnex3bO7RvAnp38in+ZyNDnOeyffJyx4BHqQU1bSsaCactB1DmO0QE13cyFzqcloPAB34LlF9gcZLaWmhyc26nOB/w8fflA1HmrRl1ra4DQjfaAPBVVP8L3J5/SzbveSArNlijABqqpxPNoKZ6XuwXFLkgEVgeQ3e83e7gJG6D18FMyzUUzSYZ4ZnjoAkktltaMdlIO8ZOUHLa4GkSUk7oXDUEEhMUosVKP6kslPTuaYpImk8C0x6oQW+kjkazzVjHO4HdTzdbjSyYrGsniOhkjHpDvRBq+3aDgdxwnRx7iJJoEmtdK5pAbh3UclWyWeEklz3YVs9+cgOyUJLKMkDXrqnpIrtsoK+2Pgh32O38HhjVVk0M0Th2zN0HmQtLNMQ0FwIyVX1MrSCHYI/5k5C22Usoje0DO6Qod0bwGCdEfUHOm63HLRG2CwVN8qwxoIjzjDflPOmQOQ0OSToO/QFnUksvgW9yogo55phDTwPme46NY0uJ9QVozZu6TejFCxzxoQ1weR47ucLplvstps1XHZ39kK+SAyU/bt/QOcSQBjOXkY569McFLBVXp9tG/5zP5vXSwVkdugayRgA9DczxbwJPHXHiiN8p7wW36kuKXLOUz7L3SF+66FoceDXuDCfAOxlVk9NNSyuiqInwyNOC2Ru6R6iu21M21MjLRRx0j+3fC6Wte6nY9oBcGtByQM8yAc68EFW22y7S19bbKOnIkgcGumbHmnc8DJAwcsPHUYzg8eBdHVzjvZHb9BbrT9LOOAd6TCudorBNY6t0UjXCPewM4LmcdD1OBkEaH6wKfK0oyjKKcXlCXlPDPLrnkn/AGXqfprvYYuRjU8Mrrnko/Zep+mu9hiG30krkwG1TyNrLnroKl/4qsbIH53uIGh96sdrMfGu6af/AJL/AMVU9q/cEZPoAk4+r3BWFwBL1MtrNQS3GqZTxOY1zjgb7gB96jukPY1Uscrg6UP9Ig6Hqg4p+yG8HkHPDu8UktR2jick9/VHlYwCMkDMM3NTjXPVRtGTjqlLsnPDRSMppZInStY7cbgE9M8EHJwscz2TCUSOEgIIcNMELsexO2cN/pRSVhayvibry7QfxDv6rjBADiO/mi6dzqSeOopars5WYc1zSQWlIv06ujh8jarXW8n0DU0jJ26uDs/xDKp6mxB2jqdhGdMKj2U28jurG0dcWxVg0GuBL3jv7lrxVhw0fg9/Jeds07hLD2NeF7ayjMyWGj9KOd/YPxluDohYqG3Uz8HMzhwwVrpTHOAJo2yAdRlCGkoxndp2Nz0CU6pY2Y+N67ldTva+MuwYoW8hzPin11xgoKVr9zBcPRASzUZmGDIWBp0aPk/Uq24U9Q9gY+JkzQNNSMJag0w3KMnyCy7RSSg43WgaBQfCrpNHta4FBTUgbp2EjD0DlB2G47eZDI494TVFBPp7BksjZBlmBnTBQMruxqWyNPDiD+SkENUSH9nunlvaBP8ANN4ZnlB7mpkYFeckiBtRHO525GS8cOic6J+ASADz00KJBhgZuxtACDmrBrjVWoxRSnLL2B5oRnOfUOCBmY1vHVS1FWeQKrKipccpySFPIoiNRUxwRAb8jg0eJXWrNs9NS7JSutkrqerlhzTSO9EgcWjXhvYyf83cuX7MRGovcYd/CQO4u9EH/wDpdMuLbVdL4bYJbvTvmkbBP2P/AJeQNwMEE6a+jkDiUi9Oc4wXHL/Y6OEm2MqbvUUNlo33wx3C5yFtTS0z4uyNJ0c/GN4+oZIPiGsjvF0e6ouVzqt443aeB5ja3u04fUT1OUNU09ZNdZrjVwMDpZd+mLpWgNjb8gbuddN3/wCFXVK+SqNZSxwwyxDca975jlw1ySADvD1I4wcnxsaTdWnqjjDk+e/7A8EdbQHtaW61TcZH6WTtIycZwWO9WoIIyrGhpGVdpa1lPBZxIDFPNS4BkaTkGNw4AnrrroiaHZxlbTxU7GxttzNd9hHp5cSWtA4DUa6cBorerqqehrY4G7pihiAZC1vySdGgDqfy705U7bsz7bup8GZ20sFNcLI97t7EEeHbnpOLBx48SPlDvGOZXB5YnQVElO/BfE8tdjqF9NSuyD5y9gmmz+j3s4A/dHXA495K+etq2Mj2ilLGBm80BwHNzfQJ9ZZn1pWgl0WzpTyluhdqzFSKgcV13yUDGy9R9Nd7DFyaIZeMAZz4rsHkzZ2ezczcYIqnZ/7GLWtj8GSvHk5ztUCzau6P61D8ZGeZCpiABxzhaDaeAu2jub8gf2l+BzPpFUckYGOZKfjZES9TGDG6Wkt65/JREHGcJx6pqFgnvDPrUsb3AbodpzCjwQ7BylcMah2RhQmcyQsJG9g44FIHtHDOg6prZHBpbk4SBzQ05GTyKLJB4PIcHNJaRzBWwsW3dRRwxxXGXt2Z3Q7GXtHU9VjjgngkKRbXGxYkhlc5QeUduortTV9OJqadr2n+F35KTz3U4eDj61xSkrKqjk36aZ0ZJ5HQ+K0lv2zIcI66DOdC+PX14WZZo7I7w3L0NRB+rY6I6qJGTj16KJ9QQPk8e9Z6jvdLUtxTVrJM/uOOHD1FEPq3tZkNPq4Ko1JbSQ5NPhlhLPpkt9SBlqmk8EH59O54DnFreZxlQVNTIHkRv329SMLuTg7szJqTug8ghalgjGhQYrZg7Di4N8VHPWEjA49SmpL2FybGyucc4CElc7GrgFFPUuAy6THrVZUVzD8lxJ7k2MG+ELlJIJnkaAfSVdJMM6JGONQXZdjdaSE6hoJrjWMpYAN5wJLnHRoAyST0AV2FGFmRXdmXhFzsYyee/sdG3LY2Fz3HRrMEEEnxAHrXZII7HJcG1zLYx1Vvb4mEQDyevHOVgLC2ms5dS0zJDE/HbTcHzkHQdw7h15rbW2pmfusp6SeHTJwwtznq48PXhYXiN81anVF4XLNOOkddf9R7vsF2O1xBglr5O1jp3PbA1zcEem4HTjkDAHrV9VUzxs9VRMgbLJJC8NikcGbxI0aSOHTKoqyChoRSTVlZDTSyyEYkOGSPLdBvciCAd4fmsvdbhXW264nguAhDj+lke7MgxoGv13RzwD48gNKu9OtPBXq07utxlL+C52dq5dj9nKmGtEMdTJOXxxOmDt0EAZJGc8OA1VCLpU3q9wQRTO/SSh88ztDuN9J+ByG6MdeA4aIWzPrJRWsitTq3ziMtMszSGxc8l7tPv5KyoqSey2j4Usk1Ldapj8VjqaQPMTAM7jNDkE8TxIGg6L8yUsJbGlfXptOptvqm+Pb/AKgix19jvd8nrmWWSKrc/t2VG+ZGhpBw4kHDCdfR71yja2Rj9opGscH7rQ4kfxPy8j1F2PUuq7RXW10FjmuENB5pPWwHtSyNsUhjzxPTe0xnXUaaFcTfK6pq5ah4w6V5ecdSco9HHrtlYuOPsYtjxFILpJmwyhz2b4ByQea615M5RLs9UvAx/bHaf6GLj73AklowOmV1nyUfsvU5/wAa72GLVtfwYK8eQLaLZz+yT3cvH6WqmAHPSRw/JYKrja1x3eA6rUbSXaYXGsot8iOOplOM9XuKydRJvk4VpfLWSZ+pgjuaWARmVvanDM+ljjhLg4xy4p80cEbIzHL2hczLgBjcPTvSgCLq5vAHCbyJ717Omq8e/IQNk4PfUnmJ4duubunAOp5HgmA+A7ypacb0g0Urc5i1FJLTENkAyWh2hB0OoUJGPDgtDcLbTwWeCqZWsklkyHRA6s8Vn3nhoBhTNYITyT9rTtpnxlhdNvAtkDtAOYxhDhwzkj6knLgk56pbkFg8XEnwRMFyrabHY1UrR0Dzj6kMvaevH1Jb35JTwWg2kubRgzBx/wCZgTn7RV4DTvwvJGThh07lUY0Xt0bpJdqDw6pbrj7BKcvcsX36uf8AvRjwYoJLnWSD0piAemAhNOaTJXdMV2Jy2SPc5wDnPLiepyU0Hw9aQJQjQLFBxqMqenqKilm7elnkhkaPlxvLXD1hQceJ1TsY1705IFk89zudRpNcaqQf80zj+JR2z20FXYqkSMle5m9nAOSw4xkZ+8c/qKqiRnQadDrhNS51wkmmtmEpPOTsD7lbdrhBUS3TzbsgIXtyOycx/wAvBIyxzgMa66HHVXlLBXs2yiEQqI7VTUjIoj2hMcmGnjh3H0gPSaeHJcGhmmp379PM+J503mOIOFa0+1l6gjEQmY8DQHd3D9bcE+srOekshtXLb2Y7zE95I67A+8V9wuNPdaSZ9muLpI2iSQAwNbo0hvEAgZ8cFVkd6o9laaepnuVPV1E7WQiSJm5EGxg4OmS92uuM8uA1XN6rae/zUw3ntZHJkBxZvk+Bdkj1KlmkqKqTtKiZ8rsYy9xOi78JOW1j29kd5iXBZbRbR1O0NYZHl3Z5zrjLjjiencOXjkmtaNxeY1jQc54ckq0q61CKSEOWXuez0XXPJR+y9T9Nd7DFyPC655J/2XqfprvYYot9J0eTA7WSubtRcmjlUv8AxKqZXMDSGkuJIwRwxjX18F3yaw2aoldNPaaGWR5y576Zji49SSEz4tWH5kt32VnuRKx4JkstnACXAYTTwX0D8W7D8yW77Kz3L3xbsPzJbvsrPcocyMHz+eA8EmdfevoH4t2H5kt32VnuXvi1YfmS3fZWe5D1k4Pn7THepGPDM6AkjHHgu+/Fuw/Mlu+ys9y98WrD8yW77Kz3KVZgjBwcyB8Ty6TBHyW9UMePHgvoH4t2H5kt32VnuSfFqw/Mlu+ys9ymVjZyR8/ggaEJWO3Xh3ondOQHDIOF3/4tWH5kt32VnuXvi1YfmS3fZWe5B1k4Pn/id78Eg1OMr6B+LVh+ZLd9lZ7l74tWH5kt32VnuUdR2DgsccboXkvPag4aANCOeqiczdx17wvoAbOWJvCy28eFKz3JXbO2N5y6zW93jSs9yb1LHBGNz58e0MOMg6DUJg1K+hPi1YPmO3fZI/cvfFmwfMdu+yR+5Jctwkj58GPHw5JwX0D8WrB8x277JH7l74tWH5kt32VnuUxkQ0cKt1I2rqmRveGBzgN48AjL5bIrbWSU8c8dQ1h/vIzoV2tuztjacts1APClZ7krtn7K/wCVZ6B3jTMP5KyrF08A4PnwggpcZC+gPi3YfmS3fZWe5e+Ldh+ZLd9lZ7kpzJSPn3lhOYPSwTp3Lv8A8WrD8yW77Kz3Jfi3YR/6JbvsrPchUtycHForc2S0y1JqI29njEZOp8Aqd2clfQXxdseMfA1Bjp5qz3JPi3YfmS3fZWe5MlPPYhI4AYy0AngRkapGhpcA44bnUgL6A+Ldh+ZLd9lZ7l74t2H5kt32VnuQ9ZOD5/IaOBJ9WF1vyT/svU/TXewxaX4t2H5kt32VnuRdJQ0lBEYqKlhpoy7eLIYwwE9cDnoEFkso5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data:image/jpeg;base64,/9j/4AAQSkZJRgABAQAAAQABAAD/2wBDAAoHBwgHBgoICAgLCgoLDhgQDg0NDh0VFhEYIx8lJCIfIiEmKzcvJik0KSEiMEExNDk7Pj4+JS5ESUM8SDc9Pjv/2wBDAQoLCw4NDhwQEBw7KCIoOzs7Ozs7Ozs7Ozs7Ozs7Ozs7Ozs7Ozs7Ozs7Ozs7Ozs7Ozs7Ozs7Ozs7Ozs7Ozs7Ozv/wAARCAFaAPwDASIAAhEBAxEB/8QAHAAAAQUBAQEAAAAAAAAAAAAABAECAwUGAAcI/8QATRAAAQMCBAIECQkFBgQGAwAAAQACAwQRBRIhMQZBE1FhcQcUFiJVgZGy0RUjMjZydJOUoTVCUrHBMzRigpLhF0NU8CQlREWisyZTZP/EABoBAAIDAQEAAAAAAAAAAAAAAAIDAAEEBQb/xAAxEQACAgEDAgQEBgMAAwAAAAAAAQIDEQQSIQUxEzJBUSIjM2EUFUJxgZFSobE0wfD/2gAMAwEAAhEDEQA/AA8WxTEY8XrGR19SxjZ3hrWzOAAzHQaoP5YxT0lV/ju+KXGf23XfeH+8UCtcEtqPSuMcLgM+WMU9JVf47viu+WMU9JVf47vig1yLCB8OPsGfLGKekqv8d3xS/LGKekqv8d3xQS66mEWoRXoWVLX4xVzthixCrLnGw+fd8VdYth2PYdRRVBxGqIDPPtM7e57e5UOHYpUYfUslY8kNOrb7rS43xkavD44oAWvkZqerUhRrlYQMo8rbFYMx8r4p6Sq/x3fFKMYxT0lV/ju+KFfK+U5nuLj2pqvCD8OHsGfLGKekav8AHd8V3yxinpKr/Hd8UGlLrtAsBbn1qbUXsh7BfyxinpKr/Hd8V3yxinpKr/Hd8UGuVYRNkfYM+WMU9JVf47viu+WMU9JVf47vigkqmEVsh7BrcZxRpuMRqjbrmcf6pHYzihN/lGqHdM74oNcrwi9sfYM+WMU9JVf47viu+WMT9JVf47vig2tzX1A0vqkUwitsV6B3yxifpGr/AB3fFd8sYn6Rq/x3fFAtcWm4OqUKYXsWtj9EG/LGKekav8d3xSfLGKekqv8AHd8UGSm3UwipRh7GiwU4riVY2N2J1IZuf/Em/wDNX/EeGV1LStmpsRqGFrRceMEX071haOrloqhs0LrOarLGcfqcRa2JxAYGtuBzNgqceU0Ds+JNYwDPxXFWOs7Eqr1VDj/VN+WMU9JVf47viggnK8IYq4y9Ao4xig/9yq/x3fFd8s4p6Sq/x3fFCkJpaptQMqkvQMGMYof/AHKr/Hd8VtuDameqwiV9RPJM8TkB0ji4gZW6arz5hLXAjcare8Dm+DTHrqXe61KtS2mTVxiqcpGPxr9t133h/vFAo7GtcardtKh/vFAooeRG19kcnNLQfObcW60xKjKTOXLlyhGInFxIAPLZIuUKQVh1K2txGnpXPyCaRrC7qubK4xbh6kwzHYsOkrXRscbPmkaLA8tif1sqOkqXUdXDUsAc6F7XgHYkG6tcQ4ldiWJw182H0okjdmcGAgSHt1QvOeBU1Y55j2wF49wiOH8LZUVNWJJ5ZMsTGN0I3uT3I5/AAOHtmhrCZnU/T5XMs23VfrVbivGdbjNBJR1lNTuY5+aNwaQYuwf7qLFOLMSxSlhpc/i8McfRlkTiA8dqBKfAqMNQ0ssjxTAhh+DYdiDZS/x0Eltvo2t8VaN4JY5raV1flxF1N4w2HJ5uXqv1oCTimWbAYsImoaaRkLcscjgcze0a7qTy1xDxMRdDB4wIegFVlPSBnVdXiZco6jGArD+DoKzDqCZ9Y9k1cXNYBHdrSATqeWyBHDLhgNXiTqgXpqjoC1ouHagXv61Ph/HGIYbh9PQxU9O6GC9w9pJeD1/7IR3E1ScGqMLbTwthqJulJAN26g2HZoqxMFR1Cb5NBN4NpIozOKzNCIDITbUOAvZU9PwzBHhtNWYlWOg8bv0EccZe51uZUx4+xUySnJF0csAhMRvlFgRmGu+qhw3jOsoKSnp5KSmqvFb9A+UHMwHlopiYKjqMcszzhlcRrobK7rOHm0eAwYk6V83Ti7TC0FjD1ON9D6lTSyGaZ8rgAXuLiBtqVbP4jmGCvwqnpYKeGW3SuYDmfbvRvPGDRNWPG3+S6m4BHyeJoqx3TeLeMFrmebbmL9aipuCG1nCwxemqnOl6Iv6Et3tuAq7FeLMSxWCKAyGnhZF0bo4nENeO3rRlLx3idH0EcENO2nhi6IQ5NHDrJ3QbZ4EqrU44fJBR8MwfIrcXxSu8UppHZYw1hc5x9SdQ8MU1Xw/U4t4zIWwyOYGsaNQNjqQuouMqqkoH0MlHS1NMXl7I5Wkhlzew12UNFxRLSYdPQGhpZoJ5DI5sjToezXkrxMKVV7b/AH9/QoQlOu6VKm4N0Ye421kt1xSFWE/hHEFpsRY9qQlNLiTuT3pLqsi3YOW84G/Ys33h3utWDC3vA/7Fm+8O91qVb5DJrfoMx2M/tuu+8P8AeKCRuM/tuu+8P94oJXX5EafRHLly5GTByUAnZctn4OsIgxGrq6iqY10MDQNes3+CptJZYNko1xcmYsjVOEb3bNce4L1E8T8I00rmUGFGreDYupqMG/rNrqVvGTv/AE3C9YR2taxKlal34/kyfiZPtA8pdDIwXcxzR1kEIikwyvrgXUlFUTgbmKIuA9i9Uo+I4MdrvkXFsGdTeMRkxtlcHB9tx2FdifEU+GYgcGwPCY530zGmS7xGxgOwAVeMsZ9P3B/Ezzt28nlsuEYnB/a4dVx/bhcP6LqfCcSqv7vh9TL2shcf6L0xvFvEDB89wy13bHVN+C5/FuPyjLTcNhjv4pqkWHqQfiYYzuX9hePd/j/s8+k4Wx6KB0z8KqQxouTk1t3bqoXqI4r4goq2lOK0+HimmlEbmQl2dtzYHU2WS8ItFBhnFZEIDW1UQmLRycSQf5XR13Rs7PP7B13zc9tiwZtcuaC82AuTyXJ5rOXLlxUBbOCVNS3ULTHJU1H0uDVlXSPqomAxs/VWOUljkCaWhwLhccwuvqkOhsUisvcOXBNSgqFqQ+zchJd519B1qMpbrgoVJ7hll1k+y4aEEi/YqwKdfIgW94H/AGLN94d7rVhDqSbWW74G/Ys33h3utSrvIZtcsUGOxn9t133h/vFBq14naBxFWAC3nA//ABCqlKnmCZojzFMRcuK4Am9htqmFZFW+8GrulosapQfPfG0tHqcPgsCEZhePVvDuINr6PK42yvjds9vUUMllC74OdTSNTguNRUmE0VIH/PEFuQWuDmIV4ZpTu93tUHEVPRPpMCxCGggpqmuqY5ZDG0X1bcgm2u6mf9M968R1inwbFJN/FlgaeasjnBVY46WFkOIR3MtJK2VpG9gdR7EWZ2VXFeKVETszJIYHNI5gtunVcInpnxnmCFTcKNmbJiAnJzRBkXqbcD9LI9Lfu6dbW+6/9tBSh8xSNAHO6z7VznuykkkgDrQlRWdFVw07cuaQ65iijsQuG1JJN9mO4Zm66tnxKfxSnpZHVLJGZGsaXC+YEXPLRaHjLg2s4q4oopIninpoafLPOddcxIDRzPxU3ADv/NsaaTpaAgepyK4nxqsqMRGAYTL0UpZnqqkbws6h2le70dcKNPHbwsZefujk3TnO7bHugMYdwVwiwMq3MqqocpPnXn/KNAldxXwu9mWbAqhsX8b6JuVVz24Zw7AZIKcSTHeaTVzjzNzskoOI/HpeicQHEXy9ncQss+qrDlXByiu7GrT58zeSzdxLwZC1tNT4c2phLMzjDShzWg9d9UxmE8E8UB8OH5YKrLf5sOY5v+U6FMgpaWnqZKuGIRzSNyuLdAe2yz9e1lfxNSw1DyxhEmYsOQ2Avv6kVHVarbNsU0sZ/ot6Zx5Umi+HgwwuL+8YtL7Gt/mnf8POHZwYKbFpDPa4+dY4j/KAq+HA8AnbmZFNMBzdM5OmwDCs8b4icPEZvnieQ93Zc7IvzjTbtu5/0X4V2M7mHf8ADnAYAGVOLSiQ6f2jG/oQmT8FYvQxCmwetjnpZjZxl80xjr03CgGAYIAc1G6Zx3fJIST+qGp8WxLAKt+E4W4zMqxanbKc3QPvqdeVrp2n6nTfY4Qlz9+xHHUQWVLP7lkzwfYFh8Qfi2KuLzvmkbE0+3X9Upwrwdt8w1cBdtfxp3xshWYHRB/TYiX4lVu1klmcSL9g6kyrqMGoQY5KClvzaIhp3pE+r079kcyf2J4VsuZTZYN4c4FpIn1slXHNBoNanMGn/LrdNbwxwTjV4cLrGsnIu0RTkn2O3VZTUWA4hJHUR0jY3MdmAj0Bt1jYrsR6GlxbDZ6eCKFzKuPWNgaSC62tkdfVKrLY1rOX7+hTqsSclNmQxXD5cIxSfD5yDJC61xs4bg+xDXV54TpBDx08N/fp43Hv1H9FRMf5h0Bvz6l2oSyjXp7d8UxyS6S65Fk1b+Bbrd8DfsWb7y73WrB2W84G/Ys33l3utSrvIYNc26TM8UfWOr72+6FUq24o+sdX3t90KoVU/TRoh5UcUl7JySyaW0ICntgfUuEUbHPc7ZrRclMsvQ/B2ymosBxPGTF0k8BcO3K1uaw70MnhCbLXVDOMljxOzopuGaW1sjibfZYFFPI2Jr5HmzW6koXxrFeI6+gxWqgpqalp2udG1shLnZhzUONsq5qN7KSJ0jrEnL+i8f1bbdqK64te3+wNMnCvnuHRStniEjQcrhpcWXQU0NN08kd887gXDuFlWcNVLqjCGskBEkDjG6+/Z/NWNXL0VLI8b20XGtrnRbKn+DT3WTM4lPNNi7KiMfNUsrHPPVdwAWsfuVmKGDE67Caymp8OuysmY/xmR+UBrDoAOfP2rUyts/KSCQOS6nVKoVU1QT5S5F1SbbyM4DdlxvGero4ST/qQGCSmqp6zE3fSr6lzweeUGwH80yTCBCZ6mnxWspTK0B7IXZQ62gv7U7h9zfkKnjabmIva7vDitOq1dc9Ao1vnhP8AoVCrFrk/UgrIflLiDD8OIuyWZocOto8536BaLj+mhho6HEI2htTDUsja4aXad29ypIJo8O4uw6tqSGwF74y87NLm2BKseJ66LG+IaHC6aUSQUbvGKlzDcBw+iL/97rd09QjoU32w8iLdz1ERXDK4jqVThWEUeNcXOpq5jnxtpnPAa8tN81twe1Wr3ZnE9aAw+vpsE4qZWVsoigfBIwvPIghy4nRmlq8L2Zq1GfCeO52FQtpn4jSMvkpax8bLm5y8tUFjMohxGikmd8wJWhwO1kdhbzUyYnWsikZBU1bpInSNIzA80LxBSS1MDOip3VBa9rujaLl1jqPYmWxh+aOL7N/9QUcutZDpcSpI2OeZGgDZo39ioqOvc7Hoq+WNzaY54mSkebnOtr92i0OB4Dw3jYqJPFK6ldSECajlmOVtxfTnbTrR3FMtNRUlLw5RYRBO2pYSyN7sjGBvPTW+q6en6VXTucpZynz7fcyy1Tc1BIFZI2QXaQVWVmBPqaplZBUxNmYSejqIg9jr9YPwVRU0WOYLCKiWWJ8YNjleSWDrJtt7UfPJjeG0ja2pZE+lIBEsczXgju0JXOo0Gpon4unkpYNMpxaxIjmw3HKapkq6ekpCHMs6Oldlbf8AiDTz7k/hmkqMexuGOuqWQGmkErqeTMJH21FgRtfdXVNI+SnjmcMpkaHC3UVW43Oaaooq9lhPTTMc1w3Lb6ju1T9Lr426pK6tb3xkGyt+G1FmQ8IdTUVPhArunjMfRFsbAebQBY+u9/WgovoBajwtQsZxRRzMteemDnjncEgH2W9iy8f0AvVV9hWk8g5cE5pABuAbj2JEw2nLecDfsWb7y73WrBrecDfsWb7y73WpdvkMuu+iZricA8SVYJsMzdf8oVSQATY3HWrXij6x1n2m+6FVKU/TRrgvgQllxSpurjYC5TS5PAl1ufBvVxTMxTBZHhrquLNGCd9CHW9oWF5pj3TQvbNTyvilYbtew2IPYUEllGS6Lshg3kMfEFDSxULcGqnPpwWOe2LM12ulj1Jk1fi8Mbm1eGVULSNX9A4W9YWLk474vaAz5aqcrdrBt/ba6Ip/CZxdTPv8o9KP4ZYmuH8rrjz6XppycnHl/cz+LcuMGioZJ+Hg7x6J4NdEKiNpBBBzEZT22sUS5nEOLwubTYTOY3DRxZkHfdyoIvC7xLHEWyxUM8lzllfDq3usQFUVnH3FeIS9JJjE8VjcNgsxo9n9Uc+n0WW+LKPJXjW4xg2dNJiuFQfJHiU8tXDIWgMic4FvIjkjo8K4vqrWoTCDzfIxtvZqsW/wocXmlEHj7GkC3SiFuc+uyoanHscriTU4rWS33Dp3Eey6kunaeU3OUctk8a1/Y9Sk4ZxmMZ6/GcPpW8+knJt7bBRS4dVcKtZK+dtZh9Sc/jMQ81jz19h5FeSmOV7sziXHrOq1vDXHmI8PxmiqqdtbhjxZ1M/90c8vw2TJaGl1uvbwylO5Pd3N0JqKugMczY5I3jVjjulidhuGU5ipWxU7HG7rOuXevdUzKvgbFLy0WNz4O52roJmXa09l7j2FNkHBVL59ZxbLVN/gporE+wFcb8otinXGz4WO/EwfLXJdUdfFWukEINozYk80PjFAyrijc4D5qRr9eoHX9LpYcHpcQp24pwVVRzRPaBNSSSWeCOeux701uB8S1kt6zLhtPHrJPLI2zR2AHX16JK6TfTqFKl8L1DWqrceWNn4po3SFofmYNG+cNVAeKqZt8mhta4eg8R4z4Z4ciiw/B8OpsakYSZqqoYLE9htr/JAO8Ldcz+64DhcI5fNk/wAiFvXRqG8tvIj8TLso8Gr4cqW0nDnEWKVBdFBK20cj9MxyEadepAVjxdYY5gL9iWygnsyheScRcb45xPG2CtmZHTtNxTwNysv1nmVrcO45wTHsLpsO4qE9NVUzQ2Kuiub6WubbHQX0I7l05VJ1OtdsY/1gzptWeI0XtdiEFLFmkaJY3aO1FrdqBgh4aY8Tilu4HMGucXMB7tlH8m8NVLSRxvSuh0L2SNa1xF+8a6dSHreLPB2ytljZg1VM1hs2WC7WP7QMw/kuVp+l2UwajY037GqWpi3wizq+I6SMk6uIGg+iFFhlFU8R1zKyqZ4vhVMRJJM/zWuDdbC+/aVSSeEPh3DzfBuE43P/AP2Vb8xB7tf5rO8Qcc47xKzoKqcQ0vKmgblZ6+Z9afpumVUT8TOZATvnNbUsIn404hbxJxZLVwEmmiAhg7Wi+vrJJUUP0AqqipiXXIVu0ZWgLtQWEaNPDbEVKkSkW3Fkw1I5bzgb9izfeXe61YJbzgX9iTfeXe61Kt8pj1r+UZvif6x1n2m+6FVWVrxP9Yqv7Q90Krc0tJa4WI5IqPpo6Va+Wv2GJLapy5MFuORlkttNUtlxUKUcckL6VjzeyZ4lGeSJC4qsIjiu7QG6gYeS5tCxvJGWunCJztgqwhTjHOcATqNh5BK2jY3krOOgkf8AulHU+CzSmwYT6lHtQtuBSNpm8mrpKLpG2yrX0/C1Q+3zRHforCLhYMI6V8YA3GZZ56uiHmkg1OGMHmU2ESXJa0qD5Knv9Ar1scOUY+nO3uAunDAcMbu9x7mrHPqejT8wqUIt8I8nhpK+ikEtLLNBJydG8tPtCWtxLHa+PoK3Eq2pjH7ks7nN9hK9WdgWFuFjn9igdwvhTjfM4epK/NdH/kJlS32R5RBh0sh+ifYjG4S4DVq9Obw1hwFmTW72pr+GYT9CZhTodR0j/WHGG3ujziLC29I0P81pOp6guxDDYmSuZA7pGDZ1t1v5OFZD9DI7ucgJ+Gp2XvE72LXDUUT4jJDfgxjB52+heDsljoXO5LYzYI9pN2FCPw58f7qYooUqoZM+3DiiI6BrdwrJ0Lm8kwgjcI1FDo1QRHHG1gsAnrlyIcgiio5q6pbBAwl7lZ4/gFVhb2ySM+bLGi/bYBM4fxx2FV7JXta6Mb+aLrQcX8XNrYmU9Oxt8oJJaDYEA81OcrHYFymppJcGHW94F/Ys33l3utWEc8vNz/Ky3fAv7Fm+8u91qVb5TNrfpGb4lDTxJV5jYXGtv8IVT3q14n+sdX9pvuhVKKn6aOjW/lo5KSC0CwuOfWkS2TQ0siLkuW6mipnSEWBUKawiJt7EAb76KaOlfIdArjDsCmqHANYStLS4HS0gBqHB7h+41ZNRrKdOszkKlaksIylHgcs7gGsJPYFf0vCwjAdUPbGOo7q5E4jbkhjbG3sGqhkkDRmkeAOtxXm9R16T4pQjZKXcSGgw6mHmxGV3W7QKcTljcsLGRD/CFXSYrRxf84OPU0XQ0mOsb9CB3e42XJldrdS/VlfKh3ZcOlkd9J5PrTVn5OIng2HQt7yShncSSf8AUMHcxXHpmsn+lgPV0R9TULlkXcTOBsao/wCkLhxK4mwqXHnsEz8m1f8AiD+Op9zXLlk28TOH/qT62hTx8SuP/Ojd3tQS6Tq4/pCWspfqaVcqSLiEO3bG7udZFx4zA/6TXN/VZZ6O+vzRY2N9cuzLEEjZPE0g2eULHWU8ujZW36jopln+KIzhkjpBILSxseO0IeWhoJx50RjP+HZSLlpq1uoq8smC64sCfw3RSwvyyFz7eaqCs4emhJvGR6lrE8SvAte46jquvR162PFiyC62uzPOpsPkjJ80oV0Tm7hekzUlJUg9JFkcebVU1vDWYF0BDx2brvafqunv4zh/cFylHujE6hOkkdK7M7ewHsFlZ1eESwuN2kWVe+BzDqF1E0+wcZbiMBb3gcFuDTAixFS73WrBkWW74G/Ys33l3utS7fKZ9asUmZ4oP/5HV/ab7oVUNVa8UfWOr+033QqpXR9NGytfChQDewGqe2N2bKQQRyToYnSOFgVf4VgktXIDlvzJPJNlOMFmT4HucY8lfR4a+Zws0n1LV0HD8VMwSVZy9TRuUdDDS4ZH83lLwPOkOwVXW47G0u6H5x3N7voheZ1fV52S8LSrP3Mttu7mTwi3dO2KPJE1sUY6viqyoxmmiuGEyu/w7e1ZbEeIGkkzTGQjZo0A9Sz1ZxE9xs02HUFmp6Nde9+okc6zXQhxWjZ1fEUgv86yEdTdSqSp4hhuXPcZHf4nXWPnxGaQ7nXtQb5nuvdy7lPTNNT2jl/c51mqtn3Zp5+JHm4YQB2Kvmx2Z51efaqbMdDc3SanVdCMYx4SM7bfcsTikjzq8prsQc7S5GmlygPUl0y63zfojyUEGumJ1cT3lcayTLcOI9agNupJb9VRROKyUfvHQpzcQmH7x9qGskcLm4FgqaCLFmLzRutn9hRkPEMzLeefaqEaJTodLoeGWbCm4ncSA6xV1RcTM0AlLOy+i83DyX5mjKSdA3YJ7aiSM6ErLboqLV8UUOhfZB8M9ipMebKBmyv7QbFWcNXDP9B+vUd14xTYxNC4eeVoKDidws2Q5h2riajoMJc1PH7m6vqEl50emrlm8O4iZI1oEgI/hcf6q9grYZwLHK48ivO6jR3ad4mjp1XwsXwsnShxabg2SLlkHCyNiqG5Z4w7t5qqreHmStLoDm7OatEoJBuDZdLS9T1GnfDyvZi3Wu6MLWYVJC43aRbsWp4JYWYPM0/9Q73WqwmihqW5Z2C/8QUuFUbaKnfGwgtdIXAjuHwXqtN1OrVx2riXsYtZu8LDMHxP9Y6v7TfdCAhgdK4ABWvEEJk4kq7D95vuhWmCYM17TPNZkLNXOK6KuhVQpSfGDepqNaG4LgRmtJIMsbd3FW9bitLh0Pi8A1H7rdz3lV2LcQsjjMFGRHCzTN8Fh8Tx/LmbG467nmVw5q/qMufhr/6c+7Uxh92XuK4/e/TSA9TGnQLKYhxBJKSGu07FVVdaZm3zOL8xvc6W5f1QRcSdV1dPpa6I4gjk2XTseZMJlq3zOBdftsog5okvqW9qjCcwZnALdEQyacskdmjGUHkmOYBGBc577dQRcVPA4xjpHWcPOOX6P66pH0js2WNpc86BrRcprTByAW7UtzzTyy1+xJlSWsBp5FzgxhmUWBvfmexM315IiOiml2ZYdZRLMNt9M+xJldBd2NjTN9kV47E4gW3uVYmkhH7p25FMdTi2n8kv8TEP8PIBsuI3tzT5Y3tFr6dgUBLxzRq9MW6miQtFri/amkapolI3TukDhYpisiwdrRPQmnbWMNY+aOA3D3QgZ7WOguh3b8+y6f5pAtfbVNI60WSvUaE4SOAHKw5JLdaTS39VCw6lxGSEizjdaTC+JnMID33CxieyRzCNUqcIzW2Syi4ycXlHseGY9HOwDPmHUTqFdRyMlbmY4ELxWgxWWneCHFbXBuJQ8ta91jtdeb13ReHOj+jqafXfps/s265D01XHUNFiLnq2KIXmJRlF4kuTrJprKORdJ/ZH7SERdJ/ZH7S6nSP/ACl+zMet+iUE2HNqcdq55SGQsIL3nloFV49xEwx9BB83TM0awH6XaV3F+OmmqJKJpDQw5iBzJ5led4hiT5nHU+1ekhVPUYlZ5V2Riv1LSUUFYnjL5XFrXXHYqN0pe67iSO9NJLyTvZNsPWumo4RzW8ikg8rdZXHkuFydr96TbdGUO1b2XHXyTmkkgJgF1JGCHDW3amxBYfh9Q2Cdj3sDw03ynYovF69tZXuqIIm04OoZFoG9yrQ0NdbNc9Y5q4oMILwJqgaWuGfFVbfGqOZBVUytliJVx0ck2tsresqwgpoogPMzEcyrB0WZ1gAGjay4xgbhci3UysOpXpowBnEjYWULmnclFua47CwUToTzSEx7iCHfrUT3It0RChdH2I00KcWAyHsQ0lupWD47C5CGfGCb2GqdGSESQEUy6JfDzCHc0hNTTESTRweQntlB0KiSJik12FvkKyh2WztSNexc6JzXljmlrhuHaKBkhbpuiDIXnOXEuJ3K0wmpdxbTRJPQzU8cbpYyxsgzNcQbEIZ1ifNFkRNWTTxMjkeXNYLNB5BDlHPHoUjg4ghE09W+F4INrIUdSUFCEbbA+I3RlrHuuFvaDEY6qMHMDfmvEYpnRuBBWpwPiB0MgDiANrclyeodMhqVuXEvc16fVSqeH2PU0XSf2R+0qTDcRjq4QQ4H+iu6T+yP2l53ptU6tZsmsNJnS1c1OjdE8e4+qXN4ur2A2s5nuNWVc7NvvfrWh8IH12xEf4mf/W1Z7LYA5dCvZ0xfho4k38TGgkXANrrk4DzrE6c7apLapjTAOzebY+pcSSdd+1IQnBpO2qnLLOFxqnsve6S3m9quMBwnx6fpXtPQxnXqcepVZNVRcpFwrdk1GPqF4NhLpC2ombe+rR/VX0kfRRdZRjIRGywFrJjozIdRovOW6iVs9zPRU6eNUNqAWU5c250TjTBu4RuTJa4TZmhzQOY1KV4jbG7EivfE0G1lE6EI2YZjeyhe0W0ujUhbQG+EHcId0I9aNkabIdwuU1NiZICkguNRdDSQ20AsrFw1UEjQQSmxmxMooq5WW2CEkadbhWkrABqg5GjVaYSM04leRqkKke3W6jIWhMzNYETmOLT/AETbJVaeOwIRoQCE0hNY62+ylA1Fwbc7LVCW5CmtpHZdbmnlgLrNRbKFvRtdmDnOvdvUmKGSsgPrUkUpY64NkQ6kNuQ0THQSMZnFwNr/ANEWzBWTS8P48+nkAc6997816rglU2soBKw3Ga36BeDQPbGHEl4d+7bbtuvXfBxUGp4clc7dtS5v/wAW/FYb9PDerccodC2W1w9Dz7j1t+NcRNubN/sNVA/pOgYHh3R65er1LUccRZuMK82Bu5nuNWffEAzrB5LXSn4URc/MwWMsLgHg5edlxi6SYsga525AAubDU/oE98drkWsO1ROJvvZG+wJHbVStaCNdHJouHX59ycL3v1oEsEbJoac1ErIYxme91h2r0TDcPZRUsdPGNGjU9ZWa4Qw/pal9W9ukQys+0f8Av9VtmMDcuvNcDqeozPw16Hf6ZRiHiP1GujtodgomtF9VO5pLzc807olyM4Os0DOjBNyonNA0RjmX0AKgkY4aW9iJMCSAnsBvdQOjACNMemqgkj0uE2MhEkBPbdDvaQdUa4aIeRt09MQ0BSX6kO8bo2QWCDkBJ0Nk2IqQHLpe6AmdcENRlROLmNjRfrKDkdzIFudlrgmZJsG/dUJ3RJFxooCFoTM8kNXLiNVyIA4Iymki6B7Xtu/90oPmnsdlcCjrltlkGSygmIDN23Wk4ew5mJYjHTPla0OOruSzQcA4kC3O3UjaStfTuD2PIcNiF0a2kZzVcU4BDg1V0McokH8QWfxKlbT00QZUtlD25yxpPmHqPanVGKvq8pnkeSAbuvfuVZUzXcQHXCZKSwUDFxDrEm3UvWvBWb8MVHZWO9xi8jcSbm69a8FBvwvU/fXe4xYrvKMh3KDjGHNxRXOINrt2+wFnp4/O0AGnJb7ijDXHEJarLpIdD3C39FjqyHo3lbdPGMqY49gLMqbKV7MpOiHkb+9e6OnZodEK+L5sOzA3JuOpLksFg4Gu6MpW0+cdNnyg65epDMHnaDVEUsLqiqihGhkeG+0pbaissiWXg9C4do202EwC1s4zuuOvX+VlaWDrW1H+6fHBkgaGNsNAB2KRkdiD2LxFs3ZNyfqe1qgoQUV6EQjs4XUhj0uFMIwbaJxZfqSsMLKBWsJNyE18QGtrosssh5R+inOQWAObdgNiL9YshpojlveysJNQhJtu5Oi2JkivkFtEM8IybmhJFpiZ5IEmvbSyDcLA3IJKLmBcLA2QMxa0W3PWVoiZ5Ak7Wm/mgkIZ8Zcw2bYAWRTiLkgWKiOYk639a0x4M0lkrHCxXPCmdGc5uo5AtCZnwQlNsnpLI8gNCAJV1kqhWCRpu0Jc1gRdMj1BTiFtrllZM8lhjmykm2mvInRRuNyutpv6kiNtlYJAI+geXOIkDhlbbQjW9z7F6x4J/qvU/fXe4xeRar13wT/Vep++v9xiTa/hCisBvEtc0nxY2vGT+uv9Vha593/FXnFdS6PHaoXOhFv9IWYnfmbmL7knZdHSxUaIv7AWvM2gSaV7WuY15DH2zNB0NtkHI4Blud+SIlcL66oZ+XPodDzKXJ8lDGjUnsVtw5TmXGqQkCwkB36tVVuYWEAjkCrjhbTH6XvP8isuoeKZfsxunWbo/uj0tpJYAOSexutkxh371K3Q6heJR7NjwEtrbpWC5T3s7EQpsidqNEO6JxF7IhkZbICLgW1vzKSbzQQELLTK6VutkHO0A2urGUaa89CgZIg0fSuUUWDIr5QhJRYEo6UboOUaFaYMzSK6XS5tqEBLvci6spG6E22QMrFrgzNNAL0y4AcVNI2ygedLde60LkzMjeNEJIi3tyt70LIE2AqRAuXc1yaKOXLkh2UIPh1dbrRTaYOy/ONue/RCw6O9SOpJGNlaZB5oOq20djLZ3B5YeizZjcg2BCgKuMcqaSqqQ+jgMEeUAMJvqqfmmyWAEzl654J/qvU/fX+4xeR6c1654Jxbhep++u9xiRb5Rke5UcSxx1PFtXBLUMgaLHO/a+QFZWY+flBvy0VvxrLbi7EG63BZ7jVnHzEkG+y11WfJivsDNfGzpHG9rbdaZ9OwLtB+i5wc5txcqK5a642VMEl+lz2Vlw68R45Ruvu+3t0Vc7KWt6NrtvOv1qWilMFVFMP+W8O9hSro7q5L3QdUttkZfc9ajs7W++6nynnyQkDwbEahwuCimO7V4fse1ZMwEkWClNzvyQ/TBrQbkC+tt0UTtci9tVeRMu43Np2qGUZjdSu2UMps3XRR9iRBn2yOB35KtluSbiyPkIQc79LBVAuQBLuhJbEoqocAbDci6GcQNbanRaoGaQJKBYj2oCZtkfIEHM260xM8gCQIZ7b6IuUWQr91pizPMhlOVoAQj3aohztTqN+agcLt1FjdPjwZ5A53XJSNUmyYLOSEruaQq0Dkki3PcpbqKPQXTi4k361sq4iZ59znPJNzcpDd2tuxckFvUmtgJHC99F694LYjDw1UtJB/8Y43H2GLyOItEgLtrr2bweSUknDsho2vDRUESZyPp5GXt2bJdq+XkOPc8+48eW8aYhruWe41Z4HMepXvH9/LXEO9nuNWea0uNhurp+mip+ZhMdRJAHhkhGYFptzB3UJcToNQdUuQtGa5/wB03Me8AWF+ScAFuqWMiYyI5vNBJLbEO56qSnfEyJ2YEyaZbbDvQAPnbWUrDpzuomUemcPVoqcJp33u5rcju8aK2Elj37LD8IVwimlopHgCXz2DtG/6fyWvY8vFiQCDuvHa2l1XSXoev0dytpi/UPZoAdlKHi9kGZH2ubepI6axLmkEdqx5NLQa6UNaLqF0uYXfrdRPmjc3Q6qBzzlvuB/NTlgPg6U20CrZ3SA+b7VJLVZZOiF7u6idEJK50TiZNjtZPhFoTKeSMtcHXBu7W1+5C1Ms0UNyASApxVQkEBxFt9EHU1ALS0OB15HWy0RTz2ETaIxK6VmZzQ09V1C83CiNTlBsbgnq1UkjwYw4+1P2tCMpgU2hshnlpu3MMyIqA4tOU6233sq0Rhl7m7utaILgzzfJFUANsCNlC5/m7qWd25KFLloiuDNJ8ipOabmXAkpmBeRyQ/zXAc0oF3K0uSn2JGjze1I7QkWt3pSkK2JYQhvkS6W3XpdIuVkwKAvW/BR9V6n76/3GLyO9r9ui9c8E/wBV6n7673GILfKXHuYjwgkeWleNL3Z7jVnWPMbw9p1B0Wg8IH12xDvZ/wDW1Z4dSlPkRJ+ZkrpXzPL3XJJJOikha0nK51mn6R3soOkJYGX0GwXXc3TXtTxZMGAS2cfNJ5KaSls0vY4Obew6/Yoc4JaA7MGga2tbnZW01bROwuKOGlcyoa67pS+4dtpZGkmUV1NNLS1DJo9HRuBBW8ocVjqI2SNdYOGywDpDlIuLE9SMwytML+ic6zHHTsK5ut0yujn1Rv0epdMsejPSYZw9u6cb5srd+tZukr3xkAnuN0ZFiZc7MD3XXnJ6eUW8Hoo6iMki2ZIDo7TrCjmlYNhv2Id1YHOvfcJHPDxcJWzHLDcsoHmP0gHdyEqJHAakkA8+aJmOpQcrxYgrTAzSGAtPLQqKpgjeWuGhBTQ/KSLqOWQgZswI6k5J5EtpohkcBI4C9+sBR9NoQSCOpPLwdwoHNYL5bJqXuJZG+VlzZpBQE5u/NmRFQ4N6kC9pewm9gtEIruZpyZFKdVA4p5UblpSMjeRBqnjRMCuuHOHqjHqsMYHdGHWOXd50u0HbY3JOg9gMk1FZfYiKynp5qqYRU8L5ZHGwaxpcT7Fa0/DGJyuIbC1z+bWvDyO/Ley9Pw7A8IwSqjwZ3RCvkgMlP0zfmHOJIAte7yO31W2U0FVjT8MGfxmfxeulgrI8OgayRgA8zJfduxJ31t35Y6mUnmtcfcOUFjDPK5eGsUgeA+BrXcmveGE9wda6rKiCemlMVRC+KRuha9paR7V7XUzcUyMwijjpH9PJC6Wte+nY9oBdlaDcgX5kA312QVbhuC8S19bhlHTkSQODXTNjvTueBcgWN2HfUWvY77FsdZZH6kePsA6ovszxxcrfiHh6owKsMT2uLC6wvu062Bt2C4I0PtADoqGSrkDIxmcQTa/UunW1Yk48piJcPDBRdpBt26i69b8FH1Xqfvr/AHGLAwYRNVxkRQl2QaloXovg0p3U3D9VE4EEVjtD9hiu+DjAkXyYTjmB8/HGJNYWgtyuOZwGgjb1rNWDSQRdaDj6/lviNr7s9xqz7QcwIHPYoKfpoufmZzQ29zqOzRPDA5pOua4sLXuiIKKSUOLW3yi5AGwXSQuADiLXNhqn7WAC/RO/sSvc4OsXE3115pXAsuLnayjvr3KiDg47lE08rGtcHRhxcLA6+brug9lI0ltiLepUmUy6o6246J5AP7pujWVBYb7jYrOtm8y1hce1HU1W0tDJHDMdiViv0680TXTe1wy8FaS025H2I2OocW5ma9ioQCx2Zt7HcI2CfK0WXLtrWODp03Sb5DZqvKfOCAqK0G4aCpZJBI45rIWVjShhGK7jJyk+xC6pN903xgbOUcjbHRQPJtsStO1MyOckEOlHWoXzW5ocucToSOxMdnKtQQDsY58t3XNj3qGR4tyASEdZuopBpbkmKKFuTIi7W6YTcpxCamiCSngfVVMVPGLvleGt7yV7dgfDc1FwhKcLldBVyw3p5T5pA3G+xdue/sC8p4Rpunx6IEaBpAPUXeaD7XL1TEW4VimOHDBLi1M+aRsE/Q/3eQNsLEE6a+bcDdYtSpTnGtdu7/gZDCTYypxeoocFo344Y8QxOQtqaWmfF0RpbbOktbMfULkHvDWR4xib3VGJYnVZjbLTwPMbW9mm3sJ6zdDVNPWTYrNiNXAwOllz0xdK0BsbfoDLfXTL/wBlXVK+SqNZSxwwyxDI173zG7hrckAHMPUrjByfbg6bdWnqjjDk+/r/AADwR1tAelpcVqm2uPnZOkjJtexY71aggi6saGkZV4S1rKeDBxIDFPNS2BkaTcGNw2BPXrroiaHhxlbTxU7Gxtw5mudhHn3cSWtA2Go102Git6uqp6GtjgblMUMQDIWt+iTo0AdZ/p2pyp45Zzrbtz7GZ4zwGmxDBXvOa0EdnFnnOyDffcj6Q7R2leNxtbSOdCXgyxvcx1uVjZfQ0pzX8ZewTTX+bzXygfujrsN+0lfPnFOWHiKQxsDA5oDgObm3YT6yy/rQ9Nt8K2dK5XdC7lmKkaLhziQYL0h6Nj87SPOF1seA6nxvCayewGetebD7DF414y4aAler+Cp5fwzUuO/jrvcYuvqJpwM0FyYbj4243xGxI1YD/oaqiigMkgAbmJ0AAvdW3H/12xD7TPcagcMr2UDnuMbXvykNdcgsP8QtzCrTY2RyFZ5mXMNDTS1kVPTmRhIDZOkFiHcwjuJ+F2YKYc0oLZAD5puQFn2YlI6pM7pHOlc7MXuNyT13UuI4xNWAGWQuyiwF1u3L3FYKeoaG6Ic6OsppnZikb0ID+lLs1vNy237VlYQ17Y/MEZLjlu6/WmX3XEgkm2nVdIgbLwPBv1IiCllqJhCwNzl2UAuA1QgPtRuGiIzt6Z2Vl/OI3AVx5ZTRNBWy0vmSDOzq5j1qxgqoZh80/Xm1yAxkUcda8UErpIB9FzhYlVrXWcCDayzXaaMnxwaKtRKHD5NQdRY6d6icwgaH2qmjxGoj0L8w6ii2YpE4WkYWlYJUWRNsb4SJpGEqFzcvPRc6phePNlA7zZRuf2gjvVKMvUjcfQa8/wAIULgeZUplaOpQulb2e1Es+wt4GO0CgeVI+Rp2UYAKdCEmKlNIZYuKe2HQF3sTgL6AImioZq+rZTQgZ3gkkmwYALkk9QGq0xqxyxDlnhFvwZFLJjzehZ5rGFz3HZlrEXPLUAetexQR4HJiDa5mGMdVZs4mEQDyeve91gcC8Xwgmlp2SGJ9uml2dOQdL9Q7O3mtrhtTM/KynpJ4dLmzC0m/W47euxXnupaizxk6otpep1IaN11/MfLC8DwuIMEtfJ0sdO57YGubYjz3A6b3AsB61fVVM8cPVUTIGyySQvDYpHBmYkaNJG3VdUVZBQ0IpJqyshppZZCLSGzJHlugzciCAcw/qsviuIV2G4raeDEBCHH52R7ryC2ga/XKOdge/kB0a70608CKtO7rcZS/0XPDtXLwfw5Uw1ohjqZJy+OJ0wdlBAFyRe+2w1VCMUqcaxuCCKZ3zkofPM7Q5G+c+w5DKLdew20QuDPrJRWsiwp1b4xGWmWZpDYudy92n68lZUVJPguEfKmCTUuK1TH2rHU0geYmAXyM0NwTudyBoOpfiSlhLg6V9em06m290329v/kEYHX4HjeNz1zMFkiq3P6dlRnMjQ0g2cSDZhOvm9q8o4tkY/iKRrHh2VocSOt93keovt6l6rxFiuF0GBzYhDQeKT1sB6UsjbFIY77nqzaWvrqOorxN8rqmqlqH2DpXl5t2m6PSLdZKxdu39HFs4ikO7yvXPBP9V6n7673GLyUgBoIcCTe4HJeteCf6r1P31/uMXSt8omJh+P8A67V9yN2e41ZwG3NaPwgE+WuIDtZ7jVnmOsxwuQDv/upQ/lolnmYrXu2BSiWzwXecByUZAFrG67cJ25gYFc/OSduwJOSTuXWsTdC3kvBy7UC65dmvv1aISzk4SOGxsEyxS3tbKrTZMEkkgfazbWbrre5UYdbZKGOc1zw0lrdz1JNCqk2ysDi8uNyPZouLrm5J9aYuQ5LHtIzag27FYUtLLXsbFT0+Z7ASS0akb6qsujKDE6rDpDJSyujcWlpLeo7o4NepTRFIwsc5rmnTQdhUJKWSQyOLnHUprgW2uCLi4uOSCb9i0OB572SApoOqeYyIRLmZYuLct/OGl726lIsjLTBH0Udax9dE6WEHzmtNifWm1FQ+lrDPQyS05ucjo3lrgO8IGGRsbje9iEstS+RrWX81u2i05TjgD1HT4lilTfpsRq5B/jmcf6o7h7iGrwGqEjJHmO997lrrbjr7RzHqIqd0rSA4GwOuoOyyyrhJOLXDGKTXJ68/EsN4uEE8uKeLdDaGRtx0TmP+lYkXY5wFtddDbrV7SwV8fGUQiFRHhVNSMiiPSExyWad7O384DzmnbkvBoqiaCUyQSvheb6xuLdOpWlPxZjNPEIxMx7QLA5Mh9rLE+srnvSThxXLj2Y7xE+WuT12nfjFfiGI0+K0sz8GxF0kbRJIAYGt0aQ3cAgX77FVkeN0fCtPPUz4jT1dRO1kPSRMyRBsYIB0uXu11tflsNV5nUcW41URmIzMaHbnLnPtdcj1KpllnqpRJUyySuta73XKpaSc8xsfHsieIl2LPiLiOp4hqy+S/R3v52hcbWuersGw9ZJq2gAJWty6BcujCCgsIS3nlir1zwUW8l6i3/Wvv/oYvIwbL1zwUW8l6m3/Wu9xiu3ykj3MRx8G+XNfnJDczL5d/oNWcLyb3GpN7r6DqMEwmrndPU4XRTyv+lJJTsc495IUfk3gPoTDvyrPggqltgkXPmTPn71rtF9AeTWA+hMO/Ks+CXyawH0Jh35VnwRbysHz/AGvquPUvoDybwH0Jh35VnwXeTeA+hMO/Ks+CLf8AYrB8/W1Ughc5me400tfVe++TeA+hMO/Ks+C7ycwIbYLh/wCVZ8FFJexOTwF0bmGzuQTCvoI8O4Gd8GoPyzPgk8msB9CYd+VZ8FHIiPn0AFKQvoHyawH0Jh35VnwSeTWA+hMO/Ks+CHeXg+fxvokte5svoLyawH0Jh35VnwXeTeAgEfImH6//AMrPgq3EwfPiXkvoLyawH0Jh35VnwSeTWA+hMO/Ks+Cm4mD5+OoSb9q+gvJrAfQmHflWfBL5NYD6Ew78qz4KZJg+fLW2KVfQXk1gPoTDvyrPgu8msB9CYd+VZ8FMkwfP38l17FfQPk1gPoTDvyrPgk8msB9CYd+VZ8Fe8mD5+vquAubL6B8msB9CYd+VZ8Evk1gPoTDvyrPgq3EwfPtkp0OhX0B5NYD6Ew78qz4LvJrAfQmHflWfBVuJg+fuS5fQPk1gPoTDvyrPgl8msB9CYd+VZ8Fe4mD59T8uQ3cQdjYHde/eTWA+hMO/Ks+CXyawH0Jh35VnwU3EwfPxdcm69c8E/wBV6n76/wBxi0nk1gPoTDvyrPgjKShpKCIxUVLDTRl2YshjDAT12HPQIZyyi0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2209800" y="2590800"/>
            <a:ext cx="2895600" cy="738664"/>
          </a:xfrm>
          <a:prstGeom prst="rect">
            <a:avLst/>
          </a:prstGeom>
          <a:noFill/>
        </p:spPr>
        <p:txBody>
          <a:bodyPr wrap="square" rtlCol="0">
            <a:spAutoFit/>
          </a:bodyPr>
          <a:lstStyle/>
          <a:p>
            <a:r>
              <a:rPr lang="en-US" b="1" dirty="0" smtClean="0"/>
              <a:t>OR</a:t>
            </a:r>
            <a:r>
              <a:rPr lang="en-US" dirty="0" smtClean="0"/>
              <a:t> set of </a:t>
            </a:r>
            <a:r>
              <a:rPr lang="en-US" i="1" dirty="0" smtClean="0"/>
              <a:t>Blastoff! Readers </a:t>
            </a:r>
            <a:r>
              <a:rPr lang="en-US" sz="1200" i="1" dirty="0" smtClean="0"/>
              <a:t>(</a:t>
            </a:r>
            <a:r>
              <a:rPr lang="en-US" sz="1200" dirty="0" smtClean="0"/>
              <a:t>Earth, Jupiter, Mars, Mercury, Neptune, Saturn, The Sun, Uranus and Venus)</a:t>
            </a:r>
            <a:endParaRPr lang="en-US" sz="1200" dirty="0"/>
          </a:p>
        </p:txBody>
      </p:sp>
      <p:pic>
        <p:nvPicPr>
          <p:cNvPr id="26" name="Picture 25" descr="cover_image"/>
          <p:cNvPicPr/>
          <p:nvPr/>
        </p:nvPicPr>
        <p:blipFill>
          <a:blip r:embed="rId8" cstate="print"/>
          <a:srcRect/>
          <a:stretch>
            <a:fillRect/>
          </a:stretch>
        </p:blipFill>
        <p:spPr bwMode="auto">
          <a:xfrm>
            <a:off x="2819400" y="3429000"/>
            <a:ext cx="1028700" cy="1323975"/>
          </a:xfrm>
          <a:prstGeom prst="rect">
            <a:avLst/>
          </a:prstGeom>
          <a:noFill/>
          <a:ln w="9525">
            <a:noFill/>
            <a:miter lim="800000"/>
            <a:headEnd/>
            <a:tailEnd/>
          </a:ln>
        </p:spPr>
      </p:pic>
      <p:pic>
        <p:nvPicPr>
          <p:cNvPr id="27" name="Picture 26" descr="cover_image"/>
          <p:cNvPicPr/>
          <p:nvPr/>
        </p:nvPicPr>
        <p:blipFill>
          <a:blip r:embed="rId9" cstate="print"/>
          <a:srcRect/>
          <a:stretch>
            <a:fillRect/>
          </a:stretch>
        </p:blipFill>
        <p:spPr bwMode="auto">
          <a:xfrm>
            <a:off x="3962400" y="3429000"/>
            <a:ext cx="1022985" cy="1323975"/>
          </a:xfrm>
          <a:prstGeom prst="rect">
            <a:avLst/>
          </a:prstGeom>
          <a:noFill/>
          <a:ln w="9525">
            <a:noFill/>
            <a:miter lim="800000"/>
            <a:headEnd/>
            <a:tailEnd/>
          </a:ln>
        </p:spPr>
      </p:pic>
      <p:pic>
        <p:nvPicPr>
          <p:cNvPr id="31" name="Picture 30" descr="cover_image"/>
          <p:cNvPicPr/>
          <p:nvPr/>
        </p:nvPicPr>
        <p:blipFill>
          <a:blip r:embed="rId10" cstate="print"/>
          <a:srcRect/>
          <a:stretch>
            <a:fillRect/>
          </a:stretch>
        </p:blipFill>
        <p:spPr bwMode="auto">
          <a:xfrm>
            <a:off x="5105400" y="3429000"/>
            <a:ext cx="1026795" cy="1314450"/>
          </a:xfrm>
          <a:prstGeom prst="rect">
            <a:avLst/>
          </a:prstGeom>
          <a:noFill/>
          <a:ln w="9525">
            <a:noFill/>
            <a:miter lim="800000"/>
            <a:headEnd/>
            <a:tailEnd/>
          </a:ln>
        </p:spPr>
      </p:pic>
      <p:pic>
        <p:nvPicPr>
          <p:cNvPr id="37" name="Picture 36" descr="cover_image"/>
          <p:cNvPicPr/>
          <p:nvPr/>
        </p:nvPicPr>
        <p:blipFill>
          <a:blip r:embed="rId11" cstate="print"/>
          <a:srcRect/>
          <a:stretch>
            <a:fillRect/>
          </a:stretch>
        </p:blipFill>
        <p:spPr bwMode="auto">
          <a:xfrm>
            <a:off x="685800" y="4876800"/>
            <a:ext cx="962025" cy="1247775"/>
          </a:xfrm>
          <a:prstGeom prst="rect">
            <a:avLst/>
          </a:prstGeom>
          <a:noFill/>
          <a:ln w="9525">
            <a:noFill/>
            <a:miter lim="800000"/>
            <a:headEnd/>
            <a:tailEnd/>
          </a:ln>
        </p:spPr>
      </p:pic>
      <p:pic>
        <p:nvPicPr>
          <p:cNvPr id="38" name="Picture 37" descr="cover_image"/>
          <p:cNvPicPr/>
          <p:nvPr/>
        </p:nvPicPr>
        <p:blipFill>
          <a:blip r:embed="rId12" cstate="print"/>
          <a:srcRect/>
          <a:stretch>
            <a:fillRect/>
          </a:stretch>
        </p:blipFill>
        <p:spPr bwMode="auto">
          <a:xfrm>
            <a:off x="1752600" y="4876800"/>
            <a:ext cx="990600" cy="1285875"/>
          </a:xfrm>
          <a:prstGeom prst="rect">
            <a:avLst/>
          </a:prstGeom>
          <a:noFill/>
          <a:ln w="9525">
            <a:noFill/>
            <a:miter lim="800000"/>
            <a:headEnd/>
            <a:tailEnd/>
          </a:ln>
        </p:spPr>
      </p:pic>
      <p:pic>
        <p:nvPicPr>
          <p:cNvPr id="39" name="Picture 38" descr="cover_image"/>
          <p:cNvPicPr/>
          <p:nvPr/>
        </p:nvPicPr>
        <p:blipFill>
          <a:blip r:embed="rId13" cstate="print"/>
          <a:srcRect/>
          <a:stretch>
            <a:fillRect/>
          </a:stretch>
        </p:blipFill>
        <p:spPr bwMode="auto">
          <a:xfrm>
            <a:off x="2819401" y="4876800"/>
            <a:ext cx="914400" cy="1295400"/>
          </a:xfrm>
          <a:prstGeom prst="rect">
            <a:avLst/>
          </a:prstGeom>
          <a:noFill/>
          <a:ln w="9525">
            <a:noFill/>
            <a:miter lim="800000"/>
            <a:headEnd/>
            <a:tailEnd/>
          </a:ln>
        </p:spPr>
      </p:pic>
      <p:pic>
        <p:nvPicPr>
          <p:cNvPr id="40" name="Picture 39" descr="cover_image"/>
          <p:cNvPicPr/>
          <p:nvPr/>
        </p:nvPicPr>
        <p:blipFill>
          <a:blip r:embed="rId14" cstate="print"/>
          <a:srcRect/>
          <a:stretch>
            <a:fillRect/>
          </a:stretch>
        </p:blipFill>
        <p:spPr bwMode="auto">
          <a:xfrm>
            <a:off x="3886200" y="4876800"/>
            <a:ext cx="990600" cy="1295400"/>
          </a:xfrm>
          <a:prstGeom prst="rect">
            <a:avLst/>
          </a:prstGeom>
          <a:noFill/>
          <a:ln w="9525">
            <a:noFill/>
            <a:miter lim="800000"/>
            <a:headEnd/>
            <a:tailEnd/>
          </a:ln>
        </p:spPr>
      </p:pic>
      <p:pic>
        <p:nvPicPr>
          <p:cNvPr id="41" name="Picture 40" descr="cover_image"/>
          <p:cNvPicPr/>
          <p:nvPr/>
        </p:nvPicPr>
        <p:blipFill>
          <a:blip r:embed="rId15" cstate="print"/>
          <a:srcRect/>
          <a:stretch>
            <a:fillRect/>
          </a:stretch>
        </p:blipFill>
        <p:spPr bwMode="auto">
          <a:xfrm>
            <a:off x="4953000" y="4953000"/>
            <a:ext cx="990600" cy="1219200"/>
          </a:xfrm>
          <a:prstGeom prst="rect">
            <a:avLst/>
          </a:prstGeom>
          <a:noFill/>
          <a:ln w="9525">
            <a:noFill/>
            <a:miter lim="800000"/>
            <a:headEnd/>
            <a:tailEnd/>
          </a:ln>
        </p:spPr>
      </p:pic>
      <p:sp>
        <p:nvSpPr>
          <p:cNvPr id="44" name="TextBox 43"/>
          <p:cNvSpPr txBox="1"/>
          <p:nvPr/>
        </p:nvSpPr>
        <p:spPr>
          <a:xfrm>
            <a:off x="457200" y="4114800"/>
            <a:ext cx="2209800" cy="369332"/>
          </a:xfrm>
          <a:prstGeom prst="rect">
            <a:avLst/>
          </a:prstGeom>
          <a:noFill/>
        </p:spPr>
        <p:txBody>
          <a:bodyPr wrap="square" rtlCol="0">
            <a:spAutoFit/>
          </a:bodyPr>
          <a:lstStyle/>
          <a:p>
            <a:r>
              <a:rPr lang="en-US" dirty="0" smtClean="0"/>
              <a:t>2 copies of each title</a:t>
            </a:r>
            <a:endParaRPr lang="en-US" dirty="0"/>
          </a:p>
        </p:txBody>
      </p:sp>
      <p:pic>
        <p:nvPicPr>
          <p:cNvPr id="29" name="Picture 6" descr="http://ecx.images-amazon.com/images/I/51ttlW5VfvL._SX258_BO1,204,203,200_.jpg"/>
          <p:cNvPicPr>
            <a:picLocks noChangeAspect="1" noChangeArrowheads="1"/>
          </p:cNvPicPr>
          <p:nvPr/>
        </p:nvPicPr>
        <p:blipFill>
          <a:blip r:embed="rId16" cstate="print"/>
          <a:srcRect/>
          <a:stretch>
            <a:fillRect/>
          </a:stretch>
        </p:blipFill>
        <p:spPr bwMode="auto">
          <a:xfrm>
            <a:off x="6400800" y="4191000"/>
            <a:ext cx="1060174" cy="1219200"/>
          </a:xfrm>
          <a:prstGeom prst="rect">
            <a:avLst/>
          </a:prstGeom>
          <a:noFill/>
          <a:ln>
            <a:solidFill>
              <a:schemeClr val="tx1"/>
            </a:solidFill>
          </a:ln>
        </p:spPr>
      </p:pic>
      <p:sp>
        <p:nvSpPr>
          <p:cNvPr id="36" name="TextBox 35"/>
          <p:cNvSpPr txBox="1"/>
          <p:nvPr/>
        </p:nvSpPr>
        <p:spPr>
          <a:xfrm>
            <a:off x="6477000" y="5334000"/>
            <a:ext cx="914400" cy="369332"/>
          </a:xfrm>
          <a:prstGeom prst="rect">
            <a:avLst/>
          </a:prstGeom>
          <a:solidFill>
            <a:schemeClr val="bg1"/>
          </a:solidFill>
          <a:ln>
            <a:solidFill>
              <a:schemeClr val="tx1"/>
            </a:solidFill>
          </a:ln>
        </p:spPr>
        <p:txBody>
          <a:bodyPr wrap="square" rtlCol="0">
            <a:spAutoFit/>
          </a:bodyPr>
          <a:lstStyle/>
          <a:p>
            <a:pPr algn="ctr"/>
            <a:r>
              <a:rPr lang="en-US" dirty="0" smtClean="0"/>
              <a:t>1 copy</a:t>
            </a:r>
            <a:endParaRPr lang="en-US" dirty="0"/>
          </a:p>
        </p:txBody>
      </p:sp>
      <p:pic>
        <p:nvPicPr>
          <p:cNvPr id="45" name="Picture 2" descr="https://www.rainbowresource.com/products/011801.jpg"/>
          <p:cNvPicPr>
            <a:picLocks noChangeAspect="1" noChangeArrowheads="1"/>
          </p:cNvPicPr>
          <p:nvPr/>
        </p:nvPicPr>
        <p:blipFill>
          <a:blip r:embed="rId17" cstate="print"/>
          <a:srcRect/>
          <a:stretch>
            <a:fillRect/>
          </a:stretch>
        </p:blipFill>
        <p:spPr bwMode="auto">
          <a:xfrm>
            <a:off x="3276600" y="838200"/>
            <a:ext cx="1132661" cy="1126998"/>
          </a:xfrm>
          <a:prstGeom prst="rect">
            <a:avLst/>
          </a:prstGeom>
          <a:noFill/>
          <a:ln>
            <a:solidFill>
              <a:schemeClr val="tx1"/>
            </a:solidFill>
          </a:ln>
        </p:spPr>
      </p:pic>
      <p:pic>
        <p:nvPicPr>
          <p:cNvPr id="46" name="Picture 4" descr="http://valuedminds.com/wp-content/uploads/Its-Disgusting-and-We-Ate-It.gif"/>
          <p:cNvPicPr>
            <a:picLocks noChangeAspect="1" noChangeArrowheads="1"/>
          </p:cNvPicPr>
          <p:nvPr/>
        </p:nvPicPr>
        <p:blipFill>
          <a:blip r:embed="rId18" cstate="print"/>
          <a:srcRect/>
          <a:stretch>
            <a:fillRect/>
          </a:stretch>
        </p:blipFill>
        <p:spPr bwMode="auto">
          <a:xfrm>
            <a:off x="4648200" y="685800"/>
            <a:ext cx="1165411" cy="1386839"/>
          </a:xfrm>
          <a:prstGeom prst="rect">
            <a:avLst/>
          </a:prstGeom>
          <a:noFill/>
          <a:ln>
            <a:solidFill>
              <a:schemeClr val="tx1"/>
            </a:solidFill>
          </a:ln>
        </p:spPr>
      </p:pic>
      <p:pic>
        <p:nvPicPr>
          <p:cNvPr id="43" name="~PP1799.WAV">
            <a:hlinkClick r:id="" action="ppaction://media"/>
          </p:cNvPr>
          <p:cNvPicPr>
            <a:picLocks noRot="1" noChangeAspect="1"/>
          </p:cNvPicPr>
          <p:nvPr>
            <a:wavAudioFile r:embed="rId1" name="~PP1799.WAV"/>
          </p:nvPr>
        </p:nvPicPr>
        <p:blipFill>
          <a:blip r:embed="rId19" cstate="print"/>
          <a:stretch>
            <a:fillRect/>
          </a:stretch>
        </p:blipFill>
        <p:spPr>
          <a:xfrm>
            <a:off x="8712200" y="6426200"/>
            <a:ext cx="304800" cy="304800"/>
          </a:xfrm>
          <a:prstGeom prst="rect">
            <a:avLst/>
          </a:prstGeom>
        </p:spPr>
      </p:pic>
    </p:spTree>
  </p:cSld>
  <p:clrMapOvr>
    <a:masterClrMapping/>
  </p:clrMapOvr>
  <p:transition advTm="34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bp.blogspot.com/-_Ndodj6nL7g/ToHZpYG016I/AAAAAAAAAdo/s_VL7hWKcpM/s1600/One+Number+31.jpg"/>
          <p:cNvPicPr>
            <a:picLocks noChangeAspect="1" noChangeArrowheads="1"/>
          </p:cNvPicPr>
          <p:nvPr/>
        </p:nvPicPr>
        <p:blipFill>
          <a:blip r:embed="rId3" cstate="print"/>
          <a:srcRect/>
          <a:stretch>
            <a:fillRect/>
          </a:stretch>
        </p:blipFill>
        <p:spPr bwMode="auto">
          <a:xfrm>
            <a:off x="304800" y="1219200"/>
            <a:ext cx="2971800" cy="2228850"/>
          </a:xfrm>
          <a:prstGeom prst="rect">
            <a:avLst/>
          </a:prstGeom>
          <a:noFill/>
          <a:ln>
            <a:solidFill>
              <a:schemeClr val="tx1"/>
            </a:solidFill>
          </a:ln>
        </p:spPr>
      </p:pic>
      <p:sp>
        <p:nvSpPr>
          <p:cNvPr id="3" name="TextBox 2"/>
          <p:cNvSpPr txBox="1"/>
          <p:nvPr/>
        </p:nvSpPr>
        <p:spPr>
          <a:xfrm>
            <a:off x="3352800" y="152400"/>
            <a:ext cx="2514600" cy="769441"/>
          </a:xfrm>
          <a:prstGeom prst="rect">
            <a:avLst/>
          </a:prstGeom>
          <a:noFill/>
        </p:spPr>
        <p:txBody>
          <a:bodyPr wrap="square" rtlCol="0">
            <a:spAutoFit/>
          </a:bodyPr>
          <a:lstStyle/>
          <a:p>
            <a:pPr algn="ctr"/>
            <a:r>
              <a:rPr lang="en-US" sz="4400" b="1" dirty="0" smtClean="0"/>
              <a:t>Art</a:t>
            </a:r>
            <a:endParaRPr lang="en-US" sz="4400" b="1" dirty="0"/>
          </a:p>
        </p:txBody>
      </p:sp>
      <p:pic>
        <p:nvPicPr>
          <p:cNvPr id="4" name="Picture 2" descr="http://farm2.static.flickr.com/1225/1101136937_5ec68c2111.jpg"/>
          <p:cNvPicPr>
            <a:picLocks noChangeAspect="1" noChangeArrowheads="1"/>
          </p:cNvPicPr>
          <p:nvPr/>
        </p:nvPicPr>
        <p:blipFill>
          <a:blip r:embed="rId4" cstate="print"/>
          <a:srcRect/>
          <a:stretch>
            <a:fillRect/>
          </a:stretch>
        </p:blipFill>
        <p:spPr bwMode="auto">
          <a:xfrm>
            <a:off x="228600" y="3810000"/>
            <a:ext cx="3124200" cy="2318157"/>
          </a:xfrm>
          <a:prstGeom prst="rect">
            <a:avLst/>
          </a:prstGeom>
          <a:noFill/>
        </p:spPr>
      </p:pic>
      <p:pic>
        <p:nvPicPr>
          <p:cNvPr id="5" name="Picture 2" descr="http://www.metmuseum.org/toah/images/h2/h2_67.232.jpg"/>
          <p:cNvPicPr>
            <a:picLocks noChangeAspect="1" noChangeArrowheads="1"/>
          </p:cNvPicPr>
          <p:nvPr/>
        </p:nvPicPr>
        <p:blipFill>
          <a:blip r:embed="rId5" cstate="print"/>
          <a:srcRect/>
          <a:stretch>
            <a:fillRect/>
          </a:stretch>
        </p:blipFill>
        <p:spPr bwMode="auto">
          <a:xfrm>
            <a:off x="3505200" y="1219200"/>
            <a:ext cx="3352800" cy="1971447"/>
          </a:xfrm>
          <a:prstGeom prst="rect">
            <a:avLst/>
          </a:prstGeom>
          <a:noFill/>
          <a:ln>
            <a:solidFill>
              <a:schemeClr val="tx1"/>
            </a:solidFill>
          </a:ln>
        </p:spPr>
      </p:pic>
      <p:pic>
        <p:nvPicPr>
          <p:cNvPr id="6" name="Picture 2" descr="http://museumpublicity.com/wp-content/uploads/2010/12/Sam-Gilliam.jpg"/>
          <p:cNvPicPr>
            <a:picLocks noChangeAspect="1" noChangeArrowheads="1"/>
          </p:cNvPicPr>
          <p:nvPr/>
        </p:nvPicPr>
        <p:blipFill>
          <a:blip r:embed="rId6" cstate="print"/>
          <a:srcRect/>
          <a:stretch>
            <a:fillRect/>
          </a:stretch>
        </p:blipFill>
        <p:spPr bwMode="auto">
          <a:xfrm>
            <a:off x="3733800" y="3581400"/>
            <a:ext cx="2284014" cy="2148013"/>
          </a:xfrm>
          <a:prstGeom prst="rect">
            <a:avLst/>
          </a:prstGeom>
          <a:noFill/>
          <a:ln>
            <a:solidFill>
              <a:schemeClr val="tx1"/>
            </a:solidFill>
          </a:ln>
        </p:spPr>
      </p:pic>
      <p:pic>
        <p:nvPicPr>
          <p:cNvPr id="7" name="Picture 2" descr="http://www.friendsofart.net/static/images/art3/helen-frankenthaler-canyon.jpg"/>
          <p:cNvPicPr>
            <a:picLocks noChangeAspect="1" noChangeArrowheads="1"/>
          </p:cNvPicPr>
          <p:nvPr/>
        </p:nvPicPr>
        <p:blipFill>
          <a:blip r:embed="rId7" cstate="print"/>
          <a:srcRect/>
          <a:stretch>
            <a:fillRect/>
          </a:stretch>
        </p:blipFill>
        <p:spPr bwMode="auto">
          <a:xfrm>
            <a:off x="6248400" y="4419600"/>
            <a:ext cx="2381435" cy="2061243"/>
          </a:xfrm>
          <a:prstGeom prst="rect">
            <a:avLst/>
          </a:prstGeom>
          <a:noFill/>
          <a:ln>
            <a:solidFill>
              <a:schemeClr val="tx1"/>
            </a:solidFill>
          </a:ln>
        </p:spPr>
      </p:pic>
      <p:pic>
        <p:nvPicPr>
          <p:cNvPr id="8" name="Picture 2" descr="http://static.artlover.me/300/images/art3/helen-frankenthaler-wales.jpg"/>
          <p:cNvPicPr>
            <a:picLocks noChangeAspect="1" noChangeArrowheads="1"/>
          </p:cNvPicPr>
          <p:nvPr/>
        </p:nvPicPr>
        <p:blipFill>
          <a:blip r:embed="rId8" cstate="print"/>
          <a:srcRect/>
          <a:stretch>
            <a:fillRect/>
          </a:stretch>
        </p:blipFill>
        <p:spPr bwMode="auto">
          <a:xfrm>
            <a:off x="7162800" y="381000"/>
            <a:ext cx="1460947" cy="3592286"/>
          </a:xfrm>
          <a:prstGeom prst="rect">
            <a:avLst/>
          </a:prstGeom>
          <a:noFill/>
          <a:ln>
            <a:solidFill>
              <a:schemeClr val="tx1"/>
            </a:solidFill>
          </a:ln>
        </p:spPr>
      </p:pic>
      <p:pic>
        <p:nvPicPr>
          <p:cNvPr id="9" name="~PP1915.WAV">
            <a:hlinkClick r:id="" action="ppaction://media"/>
          </p:cNvPr>
          <p:cNvPicPr>
            <a:picLocks noRot="1" noChangeAspect="1"/>
          </p:cNvPicPr>
          <p:nvPr>
            <a:wavAudioFile r:embed="rId1" name="~PP1915.WAV"/>
          </p:nvPr>
        </p:nvPicPr>
        <p:blipFill>
          <a:blip r:embed="rId9" cstate="print"/>
          <a:stretch>
            <a:fillRect/>
          </a:stretch>
        </p:blipFill>
        <p:spPr>
          <a:xfrm>
            <a:off x="8712200" y="6426200"/>
            <a:ext cx="304800" cy="304800"/>
          </a:xfrm>
          <a:prstGeom prst="rect">
            <a:avLst/>
          </a:prstGeom>
        </p:spPr>
      </p:pic>
    </p:spTree>
  </p:cSld>
  <p:clrMapOvr>
    <a:masterClrMapping/>
  </p:clrMapOvr>
  <p:transition advTm="41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ainbowresource.com/products/011801.jpg"/>
          <p:cNvPicPr>
            <a:picLocks noChangeAspect="1" noChangeArrowheads="1"/>
          </p:cNvPicPr>
          <p:nvPr/>
        </p:nvPicPr>
        <p:blipFill>
          <a:blip r:embed="rId3" cstate="print"/>
          <a:srcRect/>
          <a:stretch>
            <a:fillRect/>
          </a:stretch>
        </p:blipFill>
        <p:spPr bwMode="auto">
          <a:xfrm>
            <a:off x="1219200" y="2286000"/>
            <a:ext cx="3427851" cy="3410712"/>
          </a:xfrm>
          <a:prstGeom prst="rect">
            <a:avLst/>
          </a:prstGeom>
          <a:noFill/>
          <a:ln>
            <a:solidFill>
              <a:schemeClr val="tx1"/>
            </a:solidFill>
          </a:ln>
        </p:spPr>
      </p:pic>
      <p:pic>
        <p:nvPicPr>
          <p:cNvPr id="1028" name="Picture 4" descr="http://valuedminds.com/wp-content/uploads/Its-Disgusting-and-We-Ate-It.gif"/>
          <p:cNvPicPr>
            <a:picLocks noChangeAspect="1" noChangeArrowheads="1"/>
          </p:cNvPicPr>
          <p:nvPr/>
        </p:nvPicPr>
        <p:blipFill>
          <a:blip r:embed="rId4" cstate="print"/>
          <a:srcRect/>
          <a:stretch>
            <a:fillRect/>
          </a:stretch>
        </p:blipFill>
        <p:spPr bwMode="auto">
          <a:xfrm>
            <a:off x="5029200" y="533400"/>
            <a:ext cx="2689411" cy="3200400"/>
          </a:xfrm>
          <a:prstGeom prst="rect">
            <a:avLst/>
          </a:prstGeom>
          <a:noFill/>
          <a:ln>
            <a:solidFill>
              <a:schemeClr val="tx1"/>
            </a:solidFill>
          </a:ln>
        </p:spPr>
      </p:pic>
      <p:pic>
        <p:nvPicPr>
          <p:cNvPr id="1030" name="Picture 6" descr="http://ecx.images-amazon.com/images/I/51ttlW5VfvL._SX258_BO1,204,203,200_.jpg"/>
          <p:cNvPicPr>
            <a:picLocks noChangeAspect="1" noChangeArrowheads="1"/>
          </p:cNvPicPr>
          <p:nvPr/>
        </p:nvPicPr>
        <p:blipFill>
          <a:blip r:embed="rId5" cstate="print"/>
          <a:srcRect/>
          <a:stretch>
            <a:fillRect/>
          </a:stretch>
        </p:blipFill>
        <p:spPr bwMode="auto">
          <a:xfrm>
            <a:off x="5181600" y="3962400"/>
            <a:ext cx="2252869" cy="2590800"/>
          </a:xfrm>
          <a:prstGeom prst="rect">
            <a:avLst/>
          </a:prstGeom>
          <a:noFill/>
          <a:ln>
            <a:solidFill>
              <a:schemeClr val="tx1"/>
            </a:solidFill>
          </a:ln>
        </p:spPr>
      </p:pic>
      <p:sp>
        <p:nvSpPr>
          <p:cNvPr id="7" name="TextBox 6"/>
          <p:cNvSpPr txBox="1"/>
          <p:nvPr/>
        </p:nvSpPr>
        <p:spPr>
          <a:xfrm>
            <a:off x="533400" y="914400"/>
            <a:ext cx="3962400" cy="830997"/>
          </a:xfrm>
          <a:prstGeom prst="rect">
            <a:avLst/>
          </a:prstGeom>
          <a:noFill/>
        </p:spPr>
        <p:txBody>
          <a:bodyPr wrap="square" rtlCol="0">
            <a:spAutoFit/>
          </a:bodyPr>
          <a:lstStyle/>
          <a:p>
            <a:pPr algn="r"/>
            <a:r>
              <a:rPr lang="en-US" sz="4800" b="1" dirty="0" smtClean="0"/>
              <a:t>New Texts</a:t>
            </a:r>
            <a:endParaRPr lang="en-US" sz="4800" b="1" dirty="0"/>
          </a:p>
        </p:txBody>
      </p:sp>
      <p:sp>
        <p:nvSpPr>
          <p:cNvPr id="8" name="TextBox 7"/>
          <p:cNvSpPr txBox="1"/>
          <p:nvPr/>
        </p:nvSpPr>
        <p:spPr>
          <a:xfrm>
            <a:off x="1371600" y="5943600"/>
            <a:ext cx="3429000" cy="381000"/>
          </a:xfrm>
          <a:prstGeom prst="rect">
            <a:avLst/>
          </a:prstGeom>
          <a:noFill/>
        </p:spPr>
        <p:txBody>
          <a:bodyPr wrap="square" rtlCol="0">
            <a:spAutoFit/>
          </a:bodyPr>
          <a:lstStyle/>
          <a:p>
            <a:pPr algn="ctr"/>
            <a:r>
              <a:rPr lang="en-US" dirty="0" smtClean="0"/>
              <a:t>1 copy of each title</a:t>
            </a:r>
            <a:endParaRPr lang="en-US" dirty="0"/>
          </a:p>
        </p:txBody>
      </p:sp>
      <p:pic>
        <p:nvPicPr>
          <p:cNvPr id="9" name="~PP826.WAV">
            <a:hlinkClick r:id="" action="ppaction://media"/>
          </p:cNvPr>
          <p:cNvPicPr>
            <a:picLocks noRot="1" noChangeAspect="1"/>
          </p:cNvPicPr>
          <p:nvPr>
            <a:wavAudioFile r:embed="rId1" name="~PP826.WAV"/>
          </p:nvPr>
        </p:nvPicPr>
        <p:blipFill>
          <a:blip r:embed="rId6" cstate="print"/>
          <a:stretch>
            <a:fillRect/>
          </a:stretch>
        </p:blipFill>
        <p:spPr>
          <a:xfrm>
            <a:off x="8712200" y="6426200"/>
            <a:ext cx="304800" cy="304800"/>
          </a:xfrm>
          <a:prstGeom prst="rect">
            <a:avLst/>
          </a:prstGeom>
        </p:spPr>
      </p:pic>
    </p:spTree>
  </p:cSld>
  <p:clrMapOvr>
    <a:masterClrMapping/>
  </p:clrMapOvr>
  <p:transition advTm="193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121921"/>
          <a:ext cx="8991598" cy="6583679"/>
        </p:xfrm>
        <a:graphic>
          <a:graphicData uri="http://schemas.openxmlformats.org/drawingml/2006/table">
            <a:tbl>
              <a:tblPr firstRow="1" bandRow="1">
                <a:tableStyleId>{5C22544A-7EE6-4342-B048-85BDC9FD1C3A}</a:tableStyleId>
              </a:tblPr>
              <a:tblGrid>
                <a:gridCol w="795717"/>
                <a:gridCol w="3928682"/>
                <a:gridCol w="1524000"/>
                <a:gridCol w="2743199"/>
              </a:tblGrid>
              <a:tr h="986989">
                <a:tc>
                  <a:txBody>
                    <a:bodyPr/>
                    <a:lstStyle/>
                    <a:p>
                      <a:r>
                        <a:rPr lang="en-US" dirty="0" smtClean="0"/>
                        <a:t>Week</a:t>
                      </a:r>
                      <a:endParaRPr lang="en-US" dirty="0"/>
                    </a:p>
                  </a:txBody>
                  <a:tcPr/>
                </a:tc>
                <a:tc>
                  <a:txBody>
                    <a:bodyPr/>
                    <a:lstStyle/>
                    <a:p>
                      <a:r>
                        <a:rPr lang="en-US" dirty="0" smtClean="0"/>
                        <a:t>ELA Standards</a:t>
                      </a:r>
                      <a:endParaRPr lang="en-US" dirty="0"/>
                    </a:p>
                  </a:txBody>
                  <a:tcPr/>
                </a:tc>
                <a:tc>
                  <a:txBody>
                    <a:bodyPr/>
                    <a:lstStyle/>
                    <a:p>
                      <a:r>
                        <a:rPr lang="en-US" dirty="0" smtClean="0"/>
                        <a:t>Science Standards</a:t>
                      </a:r>
                      <a:endParaRPr lang="en-US" dirty="0"/>
                    </a:p>
                  </a:txBody>
                  <a:tcPr/>
                </a:tc>
                <a:tc>
                  <a:txBody>
                    <a:bodyPr/>
                    <a:lstStyle/>
                    <a:p>
                      <a:r>
                        <a:rPr lang="en-US" dirty="0" smtClean="0"/>
                        <a:t>Resources</a:t>
                      </a:r>
                      <a:r>
                        <a:rPr lang="en-US" baseline="0" dirty="0" smtClean="0"/>
                        <a:t> and Suggested Instruction</a:t>
                      </a:r>
                      <a:endParaRPr lang="en-US" dirty="0"/>
                    </a:p>
                  </a:txBody>
                  <a:tcPr/>
                </a:tc>
              </a:tr>
              <a:tr h="5596690">
                <a:tc>
                  <a:txBody>
                    <a:bodyPr/>
                    <a:lstStyle/>
                    <a:p>
                      <a:r>
                        <a:rPr lang="en-US" dirty="0" smtClean="0"/>
                        <a:t>1</a:t>
                      </a:r>
                      <a:endParaRPr lang="en-US" dirty="0"/>
                    </a:p>
                  </a:txBody>
                  <a:tcPr/>
                </a:tc>
                <a:tc>
                  <a:txBody>
                    <a:bodyPr/>
                    <a:lstStyle/>
                    <a:p>
                      <a:r>
                        <a:rPr lang="en-US" sz="1200" b="1" dirty="0" smtClean="0"/>
                        <a:t>RI 3.1 </a:t>
                      </a:r>
                      <a:r>
                        <a:rPr lang="en-US" sz="1200" dirty="0" smtClean="0"/>
                        <a:t>Ask and answer questions to demonstrate understanding of a text, referring explicitly to the text as the basis for</a:t>
                      </a:r>
                      <a:r>
                        <a:rPr lang="en-US" sz="1200" baseline="0" dirty="0" smtClean="0"/>
                        <a:t> the answers. </a:t>
                      </a:r>
                      <a:endParaRPr lang="en-US" sz="1200" dirty="0" smtClean="0"/>
                    </a:p>
                    <a:p>
                      <a:r>
                        <a:rPr lang="en-US" sz="1200" b="1" dirty="0" smtClean="0"/>
                        <a:t>RI</a:t>
                      </a:r>
                      <a:r>
                        <a:rPr lang="en-US" sz="1200" b="1" baseline="0" dirty="0" smtClean="0"/>
                        <a:t> 3.2 </a:t>
                      </a:r>
                      <a:r>
                        <a:rPr lang="en-US" sz="1200" baseline="0" dirty="0" smtClean="0"/>
                        <a:t>Determine the main idea of a text; recount the key details and explain how they support the main idea. </a:t>
                      </a:r>
                    </a:p>
                    <a:p>
                      <a:r>
                        <a:rPr lang="en-US" sz="1200" b="1" baseline="0" dirty="0" smtClean="0"/>
                        <a:t>RI 3.4 </a:t>
                      </a:r>
                      <a:r>
                        <a:rPr lang="en-US" sz="1200" baseline="0" dirty="0" smtClean="0"/>
                        <a:t>Determine the meaning of general academic and domain-specific words and phrases in a text relevant to a grade 3 topic or subject area. </a:t>
                      </a:r>
                    </a:p>
                    <a:p>
                      <a:r>
                        <a:rPr lang="en-US" sz="1200" b="1" baseline="0" dirty="0" smtClean="0"/>
                        <a:t>RI 3.5 </a:t>
                      </a:r>
                      <a:r>
                        <a:rPr lang="en-US" sz="1200" baseline="0" dirty="0" smtClean="0"/>
                        <a:t>Use text features and search tools to locate information relevant to a given topic efficiently. </a:t>
                      </a:r>
                    </a:p>
                    <a:p>
                      <a:endParaRPr lang="en-US" sz="1200" baseline="0" dirty="0" smtClean="0"/>
                    </a:p>
                    <a:p>
                      <a:r>
                        <a:rPr lang="en-US" sz="1200" b="1" baseline="0" dirty="0" smtClean="0"/>
                        <a:t>SL 3.2  </a:t>
                      </a:r>
                      <a:r>
                        <a:rPr lang="en-US" sz="1200" kern="1200" dirty="0" smtClean="0">
                          <a:solidFill>
                            <a:schemeClr val="dk1"/>
                          </a:solidFill>
                          <a:latin typeface="+mn-lt"/>
                          <a:ea typeface="+mn-ea"/>
                          <a:cs typeface="+mn-cs"/>
                        </a:rPr>
                        <a:t>Determine the main ideas and supporting details of a text read aloud or information presented in diverse media and formats, including visually, quantitatively, and orally.</a:t>
                      </a:r>
                      <a:endParaRPr lang="en-US" sz="1200" baseline="0" dirty="0" smtClean="0"/>
                    </a:p>
                    <a:p>
                      <a:endParaRPr lang="en-US" sz="1200" baseline="0" dirty="0" smtClean="0"/>
                    </a:p>
                    <a:p>
                      <a:r>
                        <a:rPr lang="en-US" sz="1200" b="1" baseline="0" dirty="0" smtClean="0"/>
                        <a:t>W.3.7</a:t>
                      </a:r>
                      <a:r>
                        <a:rPr lang="en-US" sz="1200" baseline="0" dirty="0" smtClean="0"/>
                        <a:t> </a:t>
                      </a:r>
                      <a:r>
                        <a:rPr lang="en-US" sz="1200" kern="1200" dirty="0" smtClean="0">
                          <a:solidFill>
                            <a:schemeClr val="dk1"/>
                          </a:solidFill>
                          <a:latin typeface="+mn-lt"/>
                          <a:ea typeface="+mn-ea"/>
                          <a:cs typeface="+mn-cs"/>
                        </a:rPr>
                        <a:t>Conduct short research projects that build knowledge about a topic.</a:t>
                      </a:r>
                      <a:endParaRPr lang="en-US" sz="1200" baseline="0" dirty="0" smtClean="0"/>
                    </a:p>
                    <a:p>
                      <a:r>
                        <a:rPr lang="en-US" sz="1200" b="1" baseline="0" dirty="0" smtClean="0"/>
                        <a:t>W.3.8</a:t>
                      </a:r>
                      <a:r>
                        <a:rPr lang="en-US" sz="1200" baseline="0" dirty="0" smtClean="0"/>
                        <a:t> </a:t>
                      </a:r>
                      <a:r>
                        <a:rPr lang="en-US" sz="1200" kern="1200" dirty="0" smtClean="0">
                          <a:solidFill>
                            <a:schemeClr val="dk1"/>
                          </a:solidFill>
                          <a:latin typeface="+mn-lt"/>
                          <a:ea typeface="+mn-ea"/>
                          <a:cs typeface="+mn-cs"/>
                        </a:rPr>
                        <a:t>Recall information from experiences or gather information from print and digital sources; take brief notes on sources and sort evidence into provided categories.</a:t>
                      </a:r>
                      <a:endParaRPr lang="en-US" sz="1200" baseline="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ESS.8.3.6</a:t>
                      </a:r>
                      <a:r>
                        <a:rPr lang="en-US" sz="1200" b="0" baseline="0" dirty="0" smtClean="0"/>
                        <a:t> </a:t>
                      </a:r>
                      <a:r>
                        <a:rPr lang="en-US" sz="1200" dirty="0" smtClean="0"/>
                        <a:t>Describe the layers of Earth.</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smtClean="0"/>
                        <a:t>Crust</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smtClean="0"/>
                        <a:t>Mantle</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smtClean="0"/>
                        <a:t>Inner core</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smtClean="0"/>
                        <a:t>Outer 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r>
                        <a:rPr lang="en-US" sz="1100" i="0" baseline="0" dirty="0" smtClean="0"/>
                        <a:t>Day 1-Brain Pop Solar System, students take notes in their notebook. (Overview) </a:t>
                      </a:r>
                    </a:p>
                    <a:p>
                      <a:endParaRPr lang="en-US" sz="1100" dirty="0" smtClean="0"/>
                    </a:p>
                    <a:p>
                      <a:r>
                        <a:rPr lang="en-US" sz="1100" dirty="0" smtClean="0"/>
                        <a:t>Days 2-5 Focus on Earth.</a:t>
                      </a:r>
                      <a:r>
                        <a:rPr lang="en-US" sz="1100" baseline="0" dirty="0" smtClean="0"/>
                        <a:t> Teacher will use Earth as a model to take notes, use text-features, and teach the science standards over Earth.  This will set the kids up to work on their own planets the next two weeks. </a:t>
                      </a:r>
                      <a:r>
                        <a:rPr lang="en-US" sz="1100" dirty="0" smtClean="0"/>
                        <a:t>–</a:t>
                      </a:r>
                    </a:p>
                    <a:p>
                      <a:endParaRPr lang="en-US" sz="1100" dirty="0" smtClean="0"/>
                    </a:p>
                    <a:p>
                      <a:r>
                        <a:rPr lang="en-US" sz="1100" dirty="0" smtClean="0"/>
                        <a:t>Brain Pop on</a:t>
                      </a:r>
                      <a:r>
                        <a:rPr lang="en-US" sz="1100" baseline="0" dirty="0" smtClean="0"/>
                        <a:t> Earth that goes over layers. </a:t>
                      </a:r>
                    </a:p>
                    <a:p>
                      <a:r>
                        <a:rPr lang="en-US" sz="1100" baseline="0" dirty="0" smtClean="0"/>
                        <a:t>Super Teacher packet on Earth’s layers. (Have to pay for packet)</a:t>
                      </a:r>
                    </a:p>
                    <a:p>
                      <a:endParaRPr lang="en-US" sz="1400" dirty="0" smtClean="0">
                        <a:solidFill>
                          <a:srgbClr val="7030A0"/>
                        </a:solidFill>
                      </a:endParaRPr>
                    </a:p>
                  </a:txBody>
                  <a:tcPr/>
                </a:tc>
              </a:tr>
            </a:tbl>
          </a:graphicData>
        </a:graphic>
      </p:graphicFrame>
      <p:pic>
        <p:nvPicPr>
          <p:cNvPr id="3" name="Picture 2" descr="http://ecx.images-amazon.com/images/I/51zxquj1OJL._AA160_.jpg"/>
          <p:cNvPicPr>
            <a:picLocks noChangeAspect="1" noChangeArrowheads="1"/>
          </p:cNvPicPr>
          <p:nvPr/>
        </p:nvPicPr>
        <p:blipFill>
          <a:blip r:embed="rId4" cstate="print"/>
          <a:srcRect/>
          <a:stretch>
            <a:fillRect/>
          </a:stretch>
        </p:blipFill>
        <p:spPr bwMode="auto">
          <a:xfrm>
            <a:off x="6324600" y="3505200"/>
            <a:ext cx="1219200" cy="1219201"/>
          </a:xfrm>
          <a:prstGeom prst="rect">
            <a:avLst/>
          </a:prstGeom>
          <a:noFill/>
        </p:spPr>
      </p:pic>
      <p:pic>
        <p:nvPicPr>
          <p:cNvPr id="5" name="Picture 2" descr="http://ecx.images-amazon.com/images/I/51yrXsgTCML._AA160_.jpg"/>
          <p:cNvPicPr>
            <a:picLocks noChangeAspect="1" noChangeArrowheads="1"/>
          </p:cNvPicPr>
          <p:nvPr/>
        </p:nvPicPr>
        <p:blipFill>
          <a:blip r:embed="rId5" cstate="print"/>
          <a:srcRect/>
          <a:stretch>
            <a:fillRect/>
          </a:stretch>
        </p:blipFill>
        <p:spPr bwMode="auto">
          <a:xfrm>
            <a:off x="7620000" y="4191000"/>
            <a:ext cx="1219200" cy="1219201"/>
          </a:xfrm>
          <a:prstGeom prst="rect">
            <a:avLst/>
          </a:prstGeom>
          <a:noFill/>
        </p:spPr>
      </p:pic>
      <p:pic>
        <p:nvPicPr>
          <p:cNvPr id="6" name="Picture 2" descr="http://shop.scholastic.com/content/stores/media/products/64/9780531253564_xlg.jpg"/>
          <p:cNvPicPr>
            <a:picLocks noChangeAspect="1" noChangeArrowheads="1"/>
          </p:cNvPicPr>
          <p:nvPr/>
        </p:nvPicPr>
        <p:blipFill>
          <a:blip r:embed="rId6" cstate="print"/>
          <a:srcRect/>
          <a:stretch>
            <a:fillRect/>
          </a:stretch>
        </p:blipFill>
        <p:spPr bwMode="auto">
          <a:xfrm>
            <a:off x="6400800" y="4876800"/>
            <a:ext cx="1217084" cy="1333501"/>
          </a:xfrm>
          <a:prstGeom prst="rect">
            <a:avLst/>
          </a:prstGeom>
          <a:noFill/>
        </p:spPr>
      </p:pic>
      <p:sp>
        <p:nvSpPr>
          <p:cNvPr id="7" name="Text Box 2"/>
          <p:cNvSpPr txBox="1">
            <a:spLocks noChangeArrowheads="1"/>
          </p:cNvSpPr>
          <p:nvPr/>
        </p:nvSpPr>
        <p:spPr bwMode="auto">
          <a:xfrm>
            <a:off x="7696200" y="5715000"/>
            <a:ext cx="1143000" cy="762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100" b="1" dirty="0" smtClean="0">
                <a:latin typeface="Calibri" pitchFamily="34" charset="0"/>
              </a:rPr>
              <a:t>New </a:t>
            </a:r>
            <a:r>
              <a:rPr lang="en-US" sz="1100" b="1" dirty="0" smtClean="0">
                <a:latin typeface="Calibri" pitchFamily="34" charset="0"/>
              </a:rPr>
              <a:t>books- 1 </a:t>
            </a:r>
            <a:r>
              <a:rPr lang="en-US" sz="1100" b="1" dirty="0" smtClean="0">
                <a:latin typeface="Calibri" pitchFamily="34" charset="0"/>
              </a:rPr>
              <a:t>copy of each per teacher</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9" name="Straight Arrow Connector 8"/>
          <p:cNvCxnSpPr/>
          <p:nvPr/>
        </p:nvCxnSpPr>
        <p:spPr>
          <a:xfrm flipH="1" flipV="1">
            <a:off x="7315200" y="6248400"/>
            <a:ext cx="304800" cy="152400"/>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endCxn id="5" idx="2"/>
          </p:cNvCxnSpPr>
          <p:nvPr/>
        </p:nvCxnSpPr>
        <p:spPr>
          <a:xfrm flipH="1" flipV="1">
            <a:off x="8229600" y="5410201"/>
            <a:ext cx="152400" cy="304799"/>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pic>
        <p:nvPicPr>
          <p:cNvPr id="10" name="~PP581.WAV">
            <a:hlinkClick r:id="" action="ppaction://media"/>
          </p:cNvPr>
          <p:cNvPicPr>
            <a:picLocks noRot="1" noChangeAspect="1"/>
          </p:cNvPicPr>
          <p:nvPr>
            <a:wavAudioFile r:embed="rId1" name="~PP581.WAV"/>
          </p:nvPr>
        </p:nvPicPr>
        <p:blipFill>
          <a:blip r:embed="rId7" cstate="print"/>
          <a:stretch>
            <a:fillRect/>
          </a:stretch>
        </p:blipFill>
        <p:spPr>
          <a:xfrm>
            <a:off x="8712200" y="6426200"/>
            <a:ext cx="304800" cy="304800"/>
          </a:xfrm>
          <a:prstGeom prst="rect">
            <a:avLst/>
          </a:prstGeom>
        </p:spPr>
      </p:pic>
    </p:spTree>
  </p:cSld>
  <p:clrMapOvr>
    <a:masterClrMapping/>
  </p:clrMapOvr>
  <p:transition advTm="774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167640"/>
          <a:ext cx="9144000" cy="7033260"/>
        </p:xfrm>
        <a:graphic>
          <a:graphicData uri="http://schemas.openxmlformats.org/drawingml/2006/table">
            <a:tbl>
              <a:tblPr firstRow="1" bandRow="1">
                <a:tableStyleId>{5C22544A-7EE6-4342-B048-85BDC9FD1C3A}</a:tableStyleId>
              </a:tblPr>
              <a:tblGrid>
                <a:gridCol w="831271"/>
                <a:gridCol w="5080799"/>
                <a:gridCol w="1182414"/>
                <a:gridCol w="2049516"/>
              </a:tblGrid>
              <a:tr h="872656">
                <a:tc>
                  <a:txBody>
                    <a:bodyPr/>
                    <a:lstStyle/>
                    <a:p>
                      <a:r>
                        <a:rPr lang="en-US" dirty="0" smtClean="0"/>
                        <a:t>Week</a:t>
                      </a:r>
                      <a:endParaRPr lang="en-US" dirty="0"/>
                    </a:p>
                  </a:txBody>
                  <a:tcPr/>
                </a:tc>
                <a:tc>
                  <a:txBody>
                    <a:bodyPr/>
                    <a:lstStyle/>
                    <a:p>
                      <a:r>
                        <a:rPr lang="en-US" dirty="0" smtClean="0"/>
                        <a:t>ELA Standards</a:t>
                      </a:r>
                      <a:endParaRPr lang="en-US" dirty="0"/>
                    </a:p>
                  </a:txBody>
                  <a:tcPr/>
                </a:tc>
                <a:tc>
                  <a:txBody>
                    <a:bodyPr/>
                    <a:lstStyle/>
                    <a:p>
                      <a:r>
                        <a:rPr lang="en-US" dirty="0" smtClean="0"/>
                        <a:t>Science Standards</a:t>
                      </a:r>
                      <a:endParaRPr lang="en-US" dirty="0"/>
                    </a:p>
                  </a:txBody>
                  <a:tcPr/>
                </a:tc>
                <a:tc>
                  <a:txBody>
                    <a:bodyPr/>
                    <a:lstStyle/>
                    <a:p>
                      <a:r>
                        <a:rPr lang="en-US" dirty="0" smtClean="0"/>
                        <a:t>Resources</a:t>
                      </a:r>
                      <a:r>
                        <a:rPr lang="en-US" baseline="0" dirty="0" smtClean="0"/>
                        <a:t> and Suggested Instruction</a:t>
                      </a:r>
                      <a:endParaRPr lang="en-US" dirty="0"/>
                    </a:p>
                  </a:txBody>
                  <a:tcPr/>
                </a:tc>
              </a:tr>
              <a:tr h="5817704">
                <a:tc>
                  <a:txBody>
                    <a:bodyPr/>
                    <a:lstStyle/>
                    <a:p>
                      <a:r>
                        <a:rPr lang="en-US" dirty="0" smtClean="0"/>
                        <a:t>2</a:t>
                      </a:r>
                      <a:endParaRPr lang="en-US" dirty="0"/>
                    </a:p>
                  </a:txBody>
                  <a:tcPr/>
                </a:tc>
                <a:tc>
                  <a:txBody>
                    <a:bodyPr/>
                    <a:lstStyle/>
                    <a:p>
                      <a:r>
                        <a:rPr lang="en-US" sz="1200" b="1" dirty="0" smtClean="0"/>
                        <a:t>RI 3.1 </a:t>
                      </a:r>
                      <a:r>
                        <a:rPr lang="en-US" sz="1200" dirty="0" smtClean="0"/>
                        <a:t>Ask and answer questions to demonstrate understanding of a text, referring explicitly to the text as the basis for</a:t>
                      </a:r>
                      <a:r>
                        <a:rPr lang="en-US" sz="1200" baseline="0" dirty="0" smtClean="0"/>
                        <a:t> the answers. </a:t>
                      </a:r>
                      <a:endParaRPr lang="en-US" sz="1200" dirty="0" smtClean="0"/>
                    </a:p>
                    <a:p>
                      <a:r>
                        <a:rPr lang="en-US" sz="1200" b="1" dirty="0" smtClean="0"/>
                        <a:t>RI</a:t>
                      </a:r>
                      <a:r>
                        <a:rPr lang="en-US" sz="1200" b="1" baseline="0" dirty="0" smtClean="0"/>
                        <a:t> 3.2 </a:t>
                      </a:r>
                      <a:r>
                        <a:rPr lang="en-US" sz="1200" baseline="0" dirty="0" smtClean="0"/>
                        <a:t>Determine the main idea of a text; recount the key details and explain how they support the main idea. </a:t>
                      </a:r>
                    </a:p>
                    <a:p>
                      <a:r>
                        <a:rPr lang="en-US" sz="1200" b="1" baseline="0" dirty="0" smtClean="0"/>
                        <a:t>RI 3.4 </a:t>
                      </a:r>
                      <a:r>
                        <a:rPr lang="en-US" sz="1200" baseline="0" dirty="0" smtClean="0"/>
                        <a:t>Determine the meaning of general academic and domain-specific words and phrases in a text relevant to a grade 3 topic or subject area. </a:t>
                      </a:r>
                    </a:p>
                    <a:p>
                      <a:r>
                        <a:rPr lang="en-US" sz="1200" b="1" baseline="0" dirty="0" smtClean="0"/>
                        <a:t>RI 3.5 </a:t>
                      </a:r>
                      <a:r>
                        <a:rPr lang="en-US" sz="1200" baseline="0" dirty="0" smtClean="0"/>
                        <a:t>Use text features and search tools to locate information relevant to a given topic efficiently. </a:t>
                      </a:r>
                    </a:p>
                    <a:p>
                      <a:endParaRPr lang="en-US" sz="1200" b="1" baseline="0" dirty="0" smtClean="0"/>
                    </a:p>
                    <a:p>
                      <a:r>
                        <a:rPr lang="en-US" sz="1200" b="1" baseline="0" dirty="0" smtClean="0"/>
                        <a:t>SL 3.2 </a:t>
                      </a:r>
                      <a:r>
                        <a:rPr lang="en-US" sz="1200" kern="1200" dirty="0" smtClean="0">
                          <a:solidFill>
                            <a:schemeClr val="dk1"/>
                          </a:solidFill>
                          <a:latin typeface="+mn-lt"/>
                          <a:ea typeface="+mn-ea"/>
                          <a:cs typeface="+mn-cs"/>
                        </a:rPr>
                        <a:t>Determine the main ideas and supporting details of a text read aloud or information presented in diverse media and formats, including visually, quantitatively, and orally.</a:t>
                      </a:r>
                      <a:endParaRPr lang="en-US" sz="1200" baseline="0" dirty="0" smtClean="0"/>
                    </a:p>
                    <a:p>
                      <a:r>
                        <a:rPr lang="en-US" sz="1200" b="1" baseline="0" dirty="0" smtClean="0"/>
                        <a:t>SL 3.3 </a:t>
                      </a:r>
                      <a:r>
                        <a:rPr lang="en-US" sz="1200" kern="1200" dirty="0" smtClean="0">
                          <a:solidFill>
                            <a:schemeClr val="dk1"/>
                          </a:solidFill>
                          <a:latin typeface="+mn-lt"/>
                          <a:ea typeface="+mn-ea"/>
                          <a:cs typeface="+mn-cs"/>
                        </a:rPr>
                        <a:t>Ask and answer questions about information from a speaker, offering appropriate elaboration and detail.</a:t>
                      </a:r>
                      <a:endParaRPr lang="en-US" sz="1200" baseline="0" dirty="0" smtClean="0"/>
                    </a:p>
                    <a:p>
                      <a:r>
                        <a:rPr lang="en-US" sz="1200" b="1" baseline="0" dirty="0" smtClean="0"/>
                        <a:t>SL 3.4 </a:t>
                      </a:r>
                      <a:r>
                        <a:rPr lang="en-US" sz="1200" kern="1200" dirty="0" smtClean="0">
                          <a:solidFill>
                            <a:schemeClr val="dk1"/>
                          </a:solidFill>
                          <a:latin typeface="+mn-lt"/>
                          <a:ea typeface="+mn-ea"/>
                          <a:cs typeface="+mn-cs"/>
                        </a:rPr>
                        <a:t>Report on a topic or text, tell a story, or recount an experience with appropriate facts and relevant, descriptive details, speaking clearly at an understandable pace</a:t>
                      </a:r>
                      <a:endParaRPr lang="en-US" sz="1200" baseline="0" dirty="0" smtClean="0"/>
                    </a:p>
                    <a:p>
                      <a:r>
                        <a:rPr lang="en-US" sz="1200" b="1" baseline="0" dirty="0" smtClean="0"/>
                        <a:t>SL 3.6 </a:t>
                      </a:r>
                      <a:r>
                        <a:rPr lang="en-US" sz="1200" kern="1200" dirty="0" smtClean="0">
                          <a:solidFill>
                            <a:schemeClr val="dk1"/>
                          </a:solidFill>
                          <a:latin typeface="+mn-lt"/>
                          <a:ea typeface="+mn-ea"/>
                          <a:cs typeface="+mn-cs"/>
                        </a:rPr>
                        <a:t>Speak in complete sentences when appropriate to task and situation in order to provide requested detail or clarification.</a:t>
                      </a:r>
                      <a:endParaRPr lang="en-US" sz="1200" baseline="0" dirty="0" smtClean="0"/>
                    </a:p>
                    <a:p>
                      <a:endParaRPr lang="en-US" sz="1200" b="1" baseline="0" dirty="0" smtClean="0"/>
                    </a:p>
                    <a:p>
                      <a:r>
                        <a:rPr lang="en-US" sz="1200" b="1" baseline="0" dirty="0" smtClean="0"/>
                        <a:t>W.3.2:</a:t>
                      </a:r>
                    </a:p>
                    <a:p>
                      <a:pPr marL="228600" indent="-228600">
                        <a:buAutoNum type="alphaLcPeriod"/>
                      </a:pPr>
                      <a:r>
                        <a:rPr lang="en-US" sz="1200" baseline="0" dirty="0" smtClean="0"/>
                        <a:t>Introduce a topic and group related information together; include illustrations when useful to aiding comprehension.</a:t>
                      </a:r>
                    </a:p>
                    <a:p>
                      <a:pPr marL="228600" indent="-228600">
                        <a:buAutoNum type="alphaLcPeriod"/>
                      </a:pPr>
                      <a:r>
                        <a:rPr lang="en-US" sz="1200" baseline="0" dirty="0" smtClean="0"/>
                        <a:t>Develop the topic with facts, definitions, and details.</a:t>
                      </a:r>
                    </a:p>
                    <a:p>
                      <a:pPr marL="228600" indent="-228600">
                        <a:buAutoNum type="alphaLcPeriod"/>
                      </a:pPr>
                      <a:r>
                        <a:rPr lang="en-US" sz="1200" baseline="0" dirty="0" smtClean="0"/>
                        <a:t>Use linking words and phrases to connect ideas within categories of information. </a:t>
                      </a:r>
                    </a:p>
                    <a:p>
                      <a:pPr marL="228600" indent="-228600">
                        <a:buAutoNum type="alphaLcPeriod"/>
                      </a:pPr>
                      <a:r>
                        <a:rPr lang="en-US" sz="1200" baseline="0" dirty="0" smtClean="0"/>
                        <a:t>Provide a concluding statement or section. </a:t>
                      </a:r>
                    </a:p>
                    <a:p>
                      <a:endParaRPr lang="en-US" sz="1200" b="1" baseline="0" dirty="0" smtClean="0"/>
                    </a:p>
                    <a:p>
                      <a:r>
                        <a:rPr lang="en-US" sz="1200" b="1" baseline="0" dirty="0" smtClean="0"/>
                        <a:t>L 3.1g </a:t>
                      </a:r>
                      <a:r>
                        <a:rPr lang="en-US" sz="1200" b="1" i="1" baseline="0" dirty="0" smtClean="0"/>
                        <a:t> </a:t>
                      </a:r>
                      <a:r>
                        <a:rPr lang="en-US" sz="1200" i="0" kern="1200" dirty="0" smtClean="0">
                          <a:solidFill>
                            <a:schemeClr val="dk1"/>
                          </a:solidFill>
                          <a:latin typeface="+mn-lt"/>
                          <a:ea typeface="+mn-ea"/>
                          <a:cs typeface="+mn-cs"/>
                        </a:rPr>
                        <a:t>Form and use comparative and superlative adjectives and adverbs, and choose between</a:t>
                      </a:r>
                      <a:r>
                        <a:rPr lang="en-US" sz="1200" i="0" kern="1200" baseline="0" dirty="0" smtClean="0">
                          <a:solidFill>
                            <a:schemeClr val="dk1"/>
                          </a:solidFill>
                          <a:latin typeface="+mn-lt"/>
                          <a:ea typeface="+mn-ea"/>
                          <a:cs typeface="+mn-cs"/>
                        </a:rPr>
                        <a:t> </a:t>
                      </a:r>
                      <a:r>
                        <a:rPr lang="en-US" sz="1200" i="0" kern="1200" dirty="0" smtClean="0">
                          <a:solidFill>
                            <a:schemeClr val="dk1"/>
                          </a:solidFill>
                          <a:latin typeface="+mn-lt"/>
                          <a:ea typeface="+mn-ea"/>
                          <a:cs typeface="+mn-cs"/>
                        </a:rPr>
                        <a:t>them depending on what is to be modified</a:t>
                      </a:r>
                      <a:r>
                        <a:rPr lang="en-US" sz="1800" i="0" kern="1200" dirty="0" smtClean="0">
                          <a:solidFill>
                            <a:schemeClr val="dk1"/>
                          </a:solidFill>
                          <a:latin typeface="+mn-lt"/>
                          <a:ea typeface="+mn-ea"/>
                          <a:cs typeface="+mn-cs"/>
                        </a:rPr>
                        <a:t>.</a:t>
                      </a:r>
                      <a:endParaRPr lang="en-US" sz="1200" i="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ESS.10.3.1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Demonstrate how the planets orbit the sun.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ESS.10.3.2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Demonstrate the orbit of Earth and its moon around the sun.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ESS.10.3.3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Relate Earth’s rotation to the day/night cycle.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r>
                        <a:rPr lang="en-US" sz="1200" baseline="0" dirty="0" smtClean="0"/>
                        <a:t>Choose a different planet each day. You can choose to do the inner planets first and the outer planets next week or vice versa. Focus on taking notes, using the text features. You could also run it with students divided in groups and doing their own planet</a:t>
                      </a:r>
                    </a:p>
                    <a:p>
                      <a:r>
                        <a:rPr lang="en-US" sz="1200" baseline="0" dirty="0" smtClean="0"/>
                        <a:t>research</a:t>
                      </a:r>
                      <a:r>
                        <a:rPr lang="en-US" sz="1600" baseline="0" dirty="0" smtClean="0"/>
                        <a:t>. </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200" dirty="0" smtClean="0">
                        <a:solidFill>
                          <a:srgbClr val="FF0000"/>
                        </a:solidFill>
                      </a:endParaRPr>
                    </a:p>
                    <a:p>
                      <a:r>
                        <a:rPr lang="en-US" sz="1050" dirty="0" smtClean="0">
                          <a:solidFill>
                            <a:srgbClr val="FF0000"/>
                          </a:solidFill>
                        </a:rPr>
                        <a:t>Formative</a:t>
                      </a:r>
                      <a:r>
                        <a:rPr lang="en-US" sz="1050" baseline="0" dirty="0" smtClean="0">
                          <a:solidFill>
                            <a:srgbClr val="FF0000"/>
                          </a:solidFill>
                        </a:rPr>
                        <a:t> Assessment: A True Book: Mars TCR</a:t>
                      </a:r>
                    </a:p>
                    <a:p>
                      <a:r>
                        <a:rPr lang="en-US" sz="1050" baseline="0" dirty="0" smtClean="0">
                          <a:solidFill>
                            <a:srgbClr val="FF0000"/>
                          </a:solidFill>
                        </a:rPr>
                        <a:t>Earthbound Astronaut Rubric TCR</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rPr>
                        <a:t>Brain Pop has lessons/videos on each planet you can use</a:t>
                      </a:r>
                      <a:r>
                        <a:rPr lang="en-US" sz="1050" baseline="0" dirty="0" smtClean="0">
                          <a:solidFill>
                            <a:srgbClr val="FF0000"/>
                          </a:solidFill>
                        </a:rPr>
                        <a:t>. </a:t>
                      </a:r>
                      <a:r>
                        <a:rPr lang="en-US" sz="1050" baseline="0" dirty="0" smtClean="0"/>
                        <a:t>Super Teacher packet on every planet. Mercury is free.  (Have to pay for the rest of the planets. *These passages also build background for the Greek Gods in Unit 6)</a:t>
                      </a:r>
                    </a:p>
                    <a:p>
                      <a:endParaRPr lang="en-US" sz="1050" dirty="0" smtClean="0">
                        <a:solidFill>
                          <a:srgbClr val="FF0000"/>
                        </a:solidFill>
                      </a:endParaRPr>
                    </a:p>
                  </a:txBody>
                  <a:tcPr/>
                </a:tc>
              </a:tr>
            </a:tbl>
          </a:graphicData>
        </a:graphic>
      </p:graphicFrame>
      <p:grpSp>
        <p:nvGrpSpPr>
          <p:cNvPr id="7" name="Group 6"/>
          <p:cNvGrpSpPr/>
          <p:nvPr/>
        </p:nvGrpSpPr>
        <p:grpSpPr>
          <a:xfrm>
            <a:off x="7315200" y="2971800"/>
            <a:ext cx="1600200" cy="2209800"/>
            <a:chOff x="6781800" y="1659731"/>
            <a:chExt cx="1981200" cy="3064669"/>
          </a:xfrm>
        </p:grpSpPr>
        <p:pic>
          <p:nvPicPr>
            <p:cNvPr id="8" name="Picture 7" descr="cover_image"/>
            <p:cNvPicPr/>
            <p:nvPr/>
          </p:nvPicPr>
          <p:blipFill>
            <a:blip r:embed="rId4" cstate="print"/>
            <a:srcRect/>
            <a:stretch>
              <a:fillRect/>
            </a:stretch>
          </p:blipFill>
          <p:spPr bwMode="auto">
            <a:xfrm>
              <a:off x="6781800" y="1752600"/>
              <a:ext cx="762000" cy="838200"/>
            </a:xfrm>
            <a:prstGeom prst="rect">
              <a:avLst/>
            </a:prstGeom>
            <a:noFill/>
            <a:ln w="9525">
              <a:noFill/>
              <a:miter lim="800000"/>
              <a:headEnd/>
              <a:tailEnd/>
            </a:ln>
          </p:spPr>
        </p:pic>
        <p:sp>
          <p:nvSpPr>
            <p:cNvPr id="9" name="Text Box 2"/>
            <p:cNvSpPr txBox="1">
              <a:spLocks noChangeArrowheads="1"/>
            </p:cNvSpPr>
            <p:nvPr/>
          </p:nvSpPr>
          <p:spPr bwMode="auto">
            <a:xfrm>
              <a:off x="7772400" y="1659731"/>
              <a:ext cx="900545" cy="7429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100" b="1" dirty="0" smtClean="0">
                  <a:latin typeface="Calibri" pitchFamily="34" charset="0"/>
                </a:rPr>
                <a:t>2</a:t>
              </a:r>
              <a:r>
                <a:rPr kumimoji="0" lang="en-US" sz="1100" b="1" i="0" u="none" strike="noStrike" cap="none" normalizeH="0" baseline="0" dirty="0" smtClean="0">
                  <a:ln>
                    <a:noFill/>
                  </a:ln>
                  <a:solidFill>
                    <a:schemeClr val="tx1"/>
                  </a:solidFill>
                  <a:effectLst/>
                  <a:latin typeface="Calibri" pitchFamily="34" charset="0"/>
                </a:rPr>
                <a:t> copies of each book.</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0" name="Picture 9" descr="cover_image"/>
            <p:cNvPicPr/>
            <p:nvPr/>
          </p:nvPicPr>
          <p:blipFill>
            <a:blip r:embed="rId5" cstate="print"/>
            <a:srcRect/>
            <a:stretch>
              <a:fillRect/>
            </a:stretch>
          </p:blipFill>
          <p:spPr bwMode="auto">
            <a:xfrm>
              <a:off x="6858000" y="2667000"/>
              <a:ext cx="571500" cy="609600"/>
            </a:xfrm>
            <a:prstGeom prst="rect">
              <a:avLst/>
            </a:prstGeom>
            <a:noFill/>
            <a:ln w="9525">
              <a:noFill/>
              <a:miter lim="800000"/>
              <a:headEnd/>
              <a:tailEnd/>
            </a:ln>
          </p:spPr>
        </p:pic>
        <p:pic>
          <p:nvPicPr>
            <p:cNvPr id="11" name="Picture 10" descr="cover_image"/>
            <p:cNvPicPr/>
            <p:nvPr/>
          </p:nvPicPr>
          <p:blipFill>
            <a:blip r:embed="rId6" cstate="print"/>
            <a:srcRect/>
            <a:stretch>
              <a:fillRect/>
            </a:stretch>
          </p:blipFill>
          <p:spPr bwMode="auto">
            <a:xfrm>
              <a:off x="7620000" y="2667000"/>
              <a:ext cx="489585" cy="533400"/>
            </a:xfrm>
            <a:prstGeom prst="rect">
              <a:avLst/>
            </a:prstGeom>
            <a:noFill/>
            <a:ln w="9525">
              <a:noFill/>
              <a:miter lim="800000"/>
              <a:headEnd/>
              <a:tailEnd/>
            </a:ln>
          </p:spPr>
        </p:pic>
        <p:pic>
          <p:nvPicPr>
            <p:cNvPr id="12" name="Picture 11" descr="cover_image"/>
            <p:cNvPicPr/>
            <p:nvPr/>
          </p:nvPicPr>
          <p:blipFill>
            <a:blip r:embed="rId7" cstate="print"/>
            <a:srcRect/>
            <a:stretch>
              <a:fillRect/>
            </a:stretch>
          </p:blipFill>
          <p:spPr bwMode="auto">
            <a:xfrm>
              <a:off x="6858000" y="3352800"/>
              <a:ext cx="533400" cy="609600"/>
            </a:xfrm>
            <a:prstGeom prst="rect">
              <a:avLst/>
            </a:prstGeom>
            <a:noFill/>
            <a:ln w="9525">
              <a:noFill/>
              <a:miter lim="800000"/>
              <a:headEnd/>
              <a:tailEnd/>
            </a:ln>
          </p:spPr>
        </p:pic>
        <p:pic>
          <p:nvPicPr>
            <p:cNvPr id="13" name="Picture 12" descr="cover_image"/>
            <p:cNvPicPr/>
            <p:nvPr/>
          </p:nvPicPr>
          <p:blipFill>
            <a:blip r:embed="rId8" cstate="print"/>
            <a:srcRect/>
            <a:stretch>
              <a:fillRect/>
            </a:stretch>
          </p:blipFill>
          <p:spPr bwMode="auto">
            <a:xfrm>
              <a:off x="7620000" y="3276600"/>
              <a:ext cx="504825" cy="609600"/>
            </a:xfrm>
            <a:prstGeom prst="rect">
              <a:avLst/>
            </a:prstGeom>
            <a:noFill/>
            <a:ln w="9525">
              <a:noFill/>
              <a:miter lim="800000"/>
              <a:headEnd/>
              <a:tailEnd/>
            </a:ln>
          </p:spPr>
        </p:pic>
        <p:pic>
          <p:nvPicPr>
            <p:cNvPr id="14" name="Picture 13" descr="cover_image"/>
            <p:cNvPicPr/>
            <p:nvPr/>
          </p:nvPicPr>
          <p:blipFill>
            <a:blip r:embed="rId9" cstate="print"/>
            <a:srcRect/>
            <a:stretch>
              <a:fillRect/>
            </a:stretch>
          </p:blipFill>
          <p:spPr bwMode="auto">
            <a:xfrm>
              <a:off x="8229600" y="3276600"/>
              <a:ext cx="533400" cy="609600"/>
            </a:xfrm>
            <a:prstGeom prst="rect">
              <a:avLst/>
            </a:prstGeom>
            <a:noFill/>
            <a:ln w="9525">
              <a:noFill/>
              <a:miter lim="800000"/>
              <a:headEnd/>
              <a:tailEnd/>
            </a:ln>
          </p:spPr>
        </p:pic>
        <p:pic>
          <p:nvPicPr>
            <p:cNvPr id="15" name="Picture 14" descr="cover_image"/>
            <p:cNvPicPr/>
            <p:nvPr/>
          </p:nvPicPr>
          <p:blipFill>
            <a:blip r:embed="rId10" cstate="print"/>
            <a:srcRect/>
            <a:stretch>
              <a:fillRect/>
            </a:stretch>
          </p:blipFill>
          <p:spPr bwMode="auto">
            <a:xfrm>
              <a:off x="8229600" y="2667000"/>
              <a:ext cx="457200" cy="533400"/>
            </a:xfrm>
            <a:prstGeom prst="rect">
              <a:avLst/>
            </a:prstGeom>
            <a:noFill/>
            <a:ln w="9525">
              <a:noFill/>
              <a:miter lim="800000"/>
              <a:headEnd/>
              <a:tailEnd/>
            </a:ln>
          </p:spPr>
        </p:pic>
        <p:pic>
          <p:nvPicPr>
            <p:cNvPr id="16" name="Picture 15" descr="cover_image"/>
            <p:cNvPicPr/>
            <p:nvPr/>
          </p:nvPicPr>
          <p:blipFill>
            <a:blip r:embed="rId11" cstate="print"/>
            <a:srcRect/>
            <a:stretch>
              <a:fillRect/>
            </a:stretch>
          </p:blipFill>
          <p:spPr bwMode="auto">
            <a:xfrm>
              <a:off x="6858000" y="4038600"/>
              <a:ext cx="533400" cy="685800"/>
            </a:xfrm>
            <a:prstGeom prst="rect">
              <a:avLst/>
            </a:prstGeom>
            <a:noFill/>
            <a:ln w="9525">
              <a:noFill/>
              <a:miter lim="800000"/>
              <a:headEnd/>
              <a:tailEnd/>
            </a:ln>
          </p:spPr>
        </p:pic>
        <p:pic>
          <p:nvPicPr>
            <p:cNvPr id="17" name="Picture 16" descr="cover_image"/>
            <p:cNvPicPr/>
            <p:nvPr/>
          </p:nvPicPr>
          <p:blipFill>
            <a:blip r:embed="rId12" cstate="print"/>
            <a:srcRect/>
            <a:stretch>
              <a:fillRect/>
            </a:stretch>
          </p:blipFill>
          <p:spPr bwMode="auto">
            <a:xfrm>
              <a:off x="7620000" y="4038600"/>
              <a:ext cx="533400" cy="685800"/>
            </a:xfrm>
            <a:prstGeom prst="rect">
              <a:avLst/>
            </a:prstGeom>
            <a:noFill/>
            <a:ln w="9525">
              <a:noFill/>
              <a:miter lim="800000"/>
              <a:headEnd/>
              <a:tailEnd/>
            </a:ln>
          </p:spPr>
        </p:pic>
      </p:grpSp>
      <p:pic>
        <p:nvPicPr>
          <p:cNvPr id="18" name="~PP2731.WAV">
            <a:hlinkClick r:id="" action="ppaction://media"/>
          </p:cNvPr>
          <p:cNvPicPr>
            <a:picLocks noRot="1" noChangeAspect="1"/>
          </p:cNvPicPr>
          <p:nvPr>
            <a:wavAudioFile r:embed="rId1" name="~PP2731.WAV"/>
          </p:nvPr>
        </p:nvPicPr>
        <p:blipFill>
          <a:blip r:embed="rId13" cstate="print"/>
          <a:stretch>
            <a:fillRect/>
          </a:stretch>
        </p:blipFill>
        <p:spPr>
          <a:xfrm>
            <a:off x="8712200" y="6426200"/>
            <a:ext cx="304800" cy="304800"/>
          </a:xfrm>
          <a:prstGeom prst="rect">
            <a:avLst/>
          </a:prstGeom>
        </p:spPr>
      </p:pic>
    </p:spTree>
  </p:cSld>
  <p:clrMapOvr>
    <a:masterClrMapping/>
  </p:clrMapOvr>
  <p:transition advTm="471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1690</TotalTime>
  <Words>2307</Words>
  <Application>Microsoft Office PowerPoint</Application>
  <PresentationFormat>On-screen Show (4:3)</PresentationFormat>
  <Paragraphs>301</Paragraphs>
  <Slides>16</Slides>
  <Notes>14</Notes>
  <HiddenSlides>0</HiddenSlides>
  <MMClips>16</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262</cp:revision>
  <dcterms:created xsi:type="dcterms:W3CDTF">2014-09-19T19:39:37Z</dcterms:created>
  <dcterms:modified xsi:type="dcterms:W3CDTF">2015-02-04T21:37:40Z</dcterms:modified>
</cp:coreProperties>
</file>