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90" r:id="rId2"/>
    <p:sldId id="277" r:id="rId3"/>
    <p:sldId id="298" r:id="rId4"/>
    <p:sldId id="299" r:id="rId5"/>
    <p:sldId id="297" r:id="rId6"/>
    <p:sldId id="279" r:id="rId7"/>
    <p:sldId id="300" r:id="rId8"/>
    <p:sldId id="303" r:id="rId9"/>
    <p:sldId id="301" r:id="rId10"/>
    <p:sldId id="304" r:id="rId11"/>
    <p:sldId id="302" r:id="rId12"/>
    <p:sldId id="305" r:id="rId13"/>
    <p:sldId id="306" r:id="rId14"/>
    <p:sldId id="307" r:id="rId15"/>
    <p:sldId id="30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1908" autoAdjust="0"/>
  </p:normalViewPr>
  <p:slideViewPr>
    <p:cSldViewPr>
      <p:cViewPr>
        <p:scale>
          <a:sx n="50" d="100"/>
          <a:sy n="50" d="100"/>
        </p:scale>
        <p:origin x="-954" y="-4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07BC7-495C-439D-BC24-43AF1E0DFDB9}" type="datetimeFigureOut">
              <a:rPr lang="en-US" smtClean="0"/>
              <a:pPr/>
              <a:t>2/23/2015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9247E-C993-41E4-A83D-4F03A289D329}" type="slidenum">
              <a:rPr lang="en-US" smtClean="0"/>
              <a:pPr/>
              <a:t>‹#›</a:t>
            </a:fld>
            <a:endParaRPr lang="en-US"/>
          </a:p>
        </p:txBody>
      </p:sp>
    </p:spTree>
    <p:extLst>
      <p:ext uri="{BB962C8B-B14F-4D97-AF65-F5344CB8AC3E}">
        <p14:creationId xmlns:p14="http://schemas.microsoft.com/office/powerpoint/2010/main" xmlns="" val="347501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69247E-C993-41E4-A83D-4F03A289D32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69247E-C993-41E4-A83D-4F03A289D32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9247E-C993-41E4-A83D-4F03A289D329}" type="slidenum">
              <a:rPr lang="en-US" smtClean="0"/>
              <a:pPr/>
              <a:t>5</a:t>
            </a:fld>
            <a:endParaRPr lang="en-US"/>
          </a:p>
        </p:txBody>
      </p:sp>
    </p:spTree>
    <p:extLst>
      <p:ext uri="{BB962C8B-B14F-4D97-AF65-F5344CB8AC3E}">
        <p14:creationId xmlns:p14="http://schemas.microsoft.com/office/powerpoint/2010/main" xmlns="" val="396155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69247E-C993-41E4-A83D-4F03A289D32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69247E-C993-41E4-A83D-4F03A289D329}" type="slidenum">
              <a:rPr lang="en-US" smtClean="0">
                <a:solidFill>
                  <a:prstClr val="black"/>
                </a:solidFill>
              </a: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20699ED-079A-4937-8193-CFEEE02ABD50}" type="datetimeFigureOut">
              <a:rPr lang="en-US" smtClean="0"/>
              <a:pPr/>
              <a:t>2/23/2015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6B4DE-195A-412E-B36E-FC2745B3AB43}"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0699ED-079A-4937-8193-CFEEE02ABD50}" type="datetimeFigureOut">
              <a:rPr lang="en-US" smtClean="0"/>
              <a:pPr/>
              <a:t>2/23/2015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6B4DE-195A-412E-B36E-FC2745B3AB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0699ED-079A-4937-8193-CFEEE02ABD50}" type="datetimeFigureOut">
              <a:rPr lang="en-US" smtClean="0"/>
              <a:pPr/>
              <a:t>2/23/2015</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4AB6B4DE-195A-412E-B36E-FC2745B3AB4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0699ED-079A-4937-8193-CFEEE02ABD50}" type="datetimeFigureOut">
              <a:rPr lang="en-US" smtClean="0"/>
              <a:pPr/>
              <a:t>2/23/2015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6B4DE-195A-412E-B36E-FC2745B3AB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0699ED-079A-4937-8193-CFEEE02ABD50}" type="datetimeFigureOut">
              <a:rPr lang="en-US" smtClean="0"/>
              <a:pPr/>
              <a:t>2/23/2015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6B4DE-195A-412E-B36E-FC2745B3AB4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0699ED-079A-4937-8193-CFEEE02ABD50}" type="datetimeFigureOut">
              <a:rPr lang="en-US" smtClean="0"/>
              <a:pPr/>
              <a:t>2/23/2015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B6B4DE-195A-412E-B36E-FC2745B3AB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0699ED-079A-4937-8193-CFEEE02ABD50}" type="datetimeFigureOut">
              <a:rPr lang="en-US" smtClean="0"/>
              <a:pPr/>
              <a:t>2/23/2015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B6B4DE-195A-412E-B36E-FC2745B3AB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0699ED-079A-4937-8193-CFEEE02ABD50}" type="datetimeFigureOut">
              <a:rPr lang="en-US" smtClean="0"/>
              <a:pPr/>
              <a:t>2/23/2015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B6B4DE-195A-412E-B36E-FC2745B3AB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699ED-079A-4937-8193-CFEEE02ABD50}" type="datetimeFigureOut">
              <a:rPr lang="en-US" smtClean="0"/>
              <a:pPr/>
              <a:t>2/23/2015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B6B4DE-195A-412E-B36E-FC2745B3AB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20699ED-079A-4937-8193-CFEEE02ABD50}" type="datetimeFigureOut">
              <a:rPr lang="en-US" smtClean="0"/>
              <a:pPr/>
              <a:t>2/23/2015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B6B4DE-195A-412E-B36E-FC2745B3AB43}"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20699ED-079A-4937-8193-CFEEE02ABD50}" type="datetimeFigureOut">
              <a:rPr lang="en-US" smtClean="0"/>
              <a:pPr/>
              <a:t>2/23/2015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4AB6B4DE-195A-412E-B36E-FC2745B3AB4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20699ED-079A-4937-8193-CFEEE02ABD50}" type="datetimeFigureOut">
              <a:rPr lang="en-US" smtClean="0"/>
              <a:pPr/>
              <a:t>2/23/2015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AB6B4DE-195A-412E-B36E-FC2745B3AB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uaw4ssYcxUI" TargetMode="Externa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kidsinco.com/myt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qsGRBy3Kel0"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MxKvd-G2J4c" TargetMode="Externa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90550" y="1295400"/>
            <a:ext cx="8077200" cy="1673352"/>
          </a:xfrm>
        </p:spPr>
        <p:txBody>
          <a:bodyPr>
            <a:normAutofit/>
          </a:bodyPr>
          <a:lstStyle/>
          <a:p>
            <a:pPr algn="ctr"/>
            <a:r>
              <a:rPr lang="en-US" b="1" dirty="0" smtClean="0"/>
              <a:t>Why is it Important to Know Mythology?</a:t>
            </a:r>
            <a:endParaRPr lang="en-US"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280" y="5288280"/>
            <a:ext cx="1171575" cy="1390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62400" y="5257800"/>
            <a:ext cx="942975" cy="1476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09800" y="5273040"/>
            <a:ext cx="914400"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43800" y="5288280"/>
            <a:ext cx="1123950" cy="1419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67400" y="5257800"/>
            <a:ext cx="876300" cy="14709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ubtitle 1"/>
          <p:cNvSpPr>
            <a:spLocks noGrp="1"/>
          </p:cNvSpPr>
          <p:nvPr>
            <p:ph type="subTitle" idx="1"/>
          </p:nvPr>
        </p:nvSpPr>
        <p:spPr>
          <a:xfrm>
            <a:off x="590550" y="3352800"/>
            <a:ext cx="8077200" cy="1499616"/>
          </a:xfr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Poseidon Sightings</a:t>
            </a:r>
            <a:endParaRPr lang="en-US" dirty="0"/>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1601062"/>
            <a:ext cx="3486150" cy="21043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3810000"/>
            <a:ext cx="3324225" cy="2714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599" y="1601061"/>
            <a:ext cx="3405575" cy="28947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4800600"/>
            <a:ext cx="1762125" cy="1314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838200" y="6160770"/>
            <a:ext cx="1905000" cy="646331"/>
          </a:xfrm>
          <a:prstGeom prst="rect">
            <a:avLst/>
          </a:prstGeom>
          <a:noFill/>
        </p:spPr>
        <p:txBody>
          <a:bodyPr wrap="square" rtlCol="0">
            <a:spAutoFit/>
          </a:bodyPr>
          <a:lstStyle/>
          <a:p>
            <a:pPr algn="ctr"/>
            <a:r>
              <a:rPr lang="en-US" i="1" dirty="0" smtClean="0"/>
              <a:t>Poseidon</a:t>
            </a:r>
            <a:r>
              <a:rPr lang="en-US" dirty="0" smtClean="0"/>
              <a:t> Diver’s Watch</a:t>
            </a:r>
            <a:endParaRPr lang="en-US" dirty="0"/>
          </a:p>
        </p:txBody>
      </p:sp>
    </p:spTree>
    <p:extLst>
      <p:ext uri="{BB962C8B-B14F-4D97-AF65-F5344CB8AC3E}">
        <p14:creationId xmlns:p14="http://schemas.microsoft.com/office/powerpoint/2010/main" xmlns="" val="4191171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brother</a:t>
            </a:r>
            <a:endParaRPr lang="en-US" dirty="0"/>
          </a:p>
        </p:txBody>
      </p:sp>
      <p:sp>
        <p:nvSpPr>
          <p:cNvPr id="3" name="Content Placeholder 2"/>
          <p:cNvSpPr>
            <a:spLocks noGrp="1"/>
          </p:cNvSpPr>
          <p:nvPr>
            <p:ph sz="half" idx="1"/>
          </p:nvPr>
        </p:nvSpPr>
        <p:spPr>
          <a:xfrm>
            <a:off x="115252" y="1752600"/>
            <a:ext cx="4038600" cy="4623816"/>
          </a:xfrm>
        </p:spPr>
        <p:txBody>
          <a:bodyPr>
            <a:normAutofit/>
          </a:bodyPr>
          <a:lstStyle/>
          <a:p>
            <a:r>
              <a:rPr lang="en-US" dirty="0" smtClean="0"/>
              <a:t>Roman name: Pluto</a:t>
            </a:r>
          </a:p>
          <a:p>
            <a:r>
              <a:rPr lang="en-US" dirty="0" smtClean="0"/>
              <a:t>Greek name: Hades</a:t>
            </a:r>
          </a:p>
          <a:p>
            <a:pPr marL="411480" lvl="1" indent="0">
              <a:buNone/>
            </a:pPr>
            <a:r>
              <a:rPr lang="en-US" sz="1800" i="1" dirty="0" smtClean="0"/>
              <a:t>(Click picture for hyperlink)</a:t>
            </a:r>
            <a:endParaRPr lang="en-US" sz="1800" i="1" dirty="0"/>
          </a:p>
        </p:txBody>
      </p:sp>
      <p:sp>
        <p:nvSpPr>
          <p:cNvPr id="5" name="Content Placeholder 4"/>
          <p:cNvSpPr>
            <a:spLocks noGrp="1"/>
          </p:cNvSpPr>
          <p:nvPr>
            <p:ph sz="half" idx="2"/>
          </p:nvPr>
        </p:nvSpPr>
        <p:spPr>
          <a:xfrm>
            <a:off x="3962400" y="1492667"/>
            <a:ext cx="5029200" cy="3993733"/>
          </a:xfrm>
        </p:spPr>
        <p:txBody>
          <a:bodyPr>
            <a:normAutofit/>
          </a:bodyPr>
          <a:lstStyle/>
          <a:p>
            <a:r>
              <a:rPr lang="en-US" dirty="0" smtClean="0"/>
              <a:t>Hades was the ruler of the underworld. For a long time he was very lonely. </a:t>
            </a:r>
          </a:p>
          <a:p>
            <a:r>
              <a:rPr lang="en-US" dirty="0" smtClean="0"/>
              <a:t>Hades was also the god of riches because the people thought that whatever you did during life you took with you when you died.</a:t>
            </a:r>
            <a:endParaRPr lang="en-US" dirty="0"/>
          </a:p>
        </p:txBody>
      </p:sp>
      <p:sp>
        <p:nvSpPr>
          <p:cNvPr id="6" name="TextBox 5"/>
          <p:cNvSpPr txBox="1"/>
          <p:nvPr/>
        </p:nvSpPr>
        <p:spPr>
          <a:xfrm>
            <a:off x="6172200" y="5802868"/>
            <a:ext cx="731204" cy="369332"/>
          </a:xfrm>
          <a:prstGeom prst="rect">
            <a:avLst/>
          </a:prstGeom>
          <a:noFill/>
        </p:spPr>
        <p:txBody>
          <a:bodyPr wrap="square" rtlCol="0">
            <a:spAutoFit/>
          </a:bodyPr>
          <a:lstStyle/>
          <a:p>
            <a:r>
              <a:rPr lang="en-US" i="1" dirty="0" smtClean="0"/>
              <a:t>Pluto</a:t>
            </a:r>
            <a:endParaRPr lang="en-US" i="1" dirty="0"/>
          </a:p>
        </p:txBody>
      </p:sp>
      <p:pic>
        <p:nvPicPr>
          <p:cNvPr id="8" name="Picture 7" descr="hades (Small).jpg">
            <a:hlinkClick r:id="rId2"/>
          </p:cNvPr>
          <p:cNvPicPr>
            <a:picLocks noChangeAspect="1"/>
          </p:cNvPicPr>
          <p:nvPr/>
        </p:nvPicPr>
        <p:blipFill>
          <a:blip r:embed="rId3" cstate="print"/>
          <a:stretch>
            <a:fillRect/>
          </a:stretch>
        </p:blipFill>
        <p:spPr>
          <a:xfrm>
            <a:off x="685800" y="3213854"/>
            <a:ext cx="2160000" cy="3429000"/>
          </a:xfrm>
          <a:prstGeom prst="rect">
            <a:avLst/>
          </a:prstGeom>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97384" y="5301734"/>
            <a:ext cx="183261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0731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Pluto/Hades</a:t>
            </a:r>
            <a:endParaRPr lang="en-US" dirty="0"/>
          </a:p>
        </p:txBody>
      </p:sp>
      <p:sp>
        <p:nvSpPr>
          <p:cNvPr id="6" name="Content Placeholder 5"/>
          <p:cNvSpPr>
            <a:spLocks noGrp="1"/>
          </p:cNvSpPr>
          <p:nvPr>
            <p:ph sz="half" idx="1"/>
          </p:nvPr>
        </p:nvSpPr>
        <p:spPr>
          <a:xfrm>
            <a:off x="457200" y="2209800"/>
            <a:ext cx="4038600" cy="4187952"/>
          </a:xfrm>
        </p:spPr>
        <p:txBody>
          <a:bodyPr/>
          <a:lstStyle/>
          <a:p>
            <a:r>
              <a:rPr lang="en-US" dirty="0" smtClean="0"/>
              <a:t>Hades isn’t used very much in business or commercials.</a:t>
            </a:r>
          </a:p>
          <a:p>
            <a:r>
              <a:rPr lang="en-US" dirty="0" smtClean="0"/>
              <a:t>Talk with your partner about why Hades would not be good for advertising.</a:t>
            </a:r>
            <a:endParaRPr lang="en-US" dirty="0"/>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1676400"/>
            <a:ext cx="3092450" cy="476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61403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a:t>
            </a:r>
            <a:r>
              <a:rPr lang="en-US" i="1" dirty="0" smtClean="0">
                <a:solidFill>
                  <a:schemeClr val="accent2"/>
                </a:solidFill>
              </a:rPr>
              <a:t>mythical</a:t>
            </a:r>
            <a:r>
              <a:rPr lang="en-US" dirty="0" smtClean="0">
                <a:solidFill>
                  <a:schemeClr val="accent2"/>
                </a:solidFill>
              </a:rPr>
              <a:t> </a:t>
            </a:r>
            <a:r>
              <a:rPr lang="en-US" dirty="0" smtClean="0"/>
              <a:t>characters whose names you know</a:t>
            </a:r>
            <a:endParaRPr lang="en-US" dirty="0"/>
          </a:p>
        </p:txBody>
      </p:sp>
      <p:sp>
        <p:nvSpPr>
          <p:cNvPr id="6" name="Text Placeholder 5"/>
          <p:cNvSpPr>
            <a:spLocks noGrp="1"/>
          </p:cNvSpPr>
          <p:nvPr>
            <p:ph type="body" idx="1"/>
          </p:nvPr>
        </p:nvSpPr>
        <p:spPr>
          <a:xfrm>
            <a:off x="457200" y="1524000"/>
            <a:ext cx="4040188" cy="715355"/>
          </a:xfrm>
        </p:spPr>
        <p:txBody>
          <a:bodyPr>
            <a:normAutofit fontScale="85000" lnSpcReduction="20000"/>
          </a:bodyPr>
          <a:lstStyle/>
          <a:p>
            <a:r>
              <a:rPr lang="en-US" dirty="0" smtClean="0"/>
              <a:t>Greek: </a:t>
            </a:r>
            <a:r>
              <a:rPr lang="en-US" dirty="0" err="1" smtClean="0"/>
              <a:t>artemis</a:t>
            </a:r>
            <a:endParaRPr lang="en-US" dirty="0" smtClean="0"/>
          </a:p>
          <a:p>
            <a:r>
              <a:rPr lang="en-US" dirty="0" smtClean="0"/>
              <a:t>Roman: </a:t>
            </a:r>
            <a:r>
              <a:rPr lang="en-US" sz="3000" dirty="0" err="1" smtClean="0">
                <a:solidFill>
                  <a:schemeClr val="accent6"/>
                </a:solidFill>
              </a:rPr>
              <a:t>nike</a:t>
            </a:r>
            <a:endParaRPr lang="en-US" sz="3000" dirty="0">
              <a:solidFill>
                <a:schemeClr val="accent6"/>
              </a:solidFill>
            </a:endParaRPr>
          </a:p>
        </p:txBody>
      </p:sp>
      <p:sp>
        <p:nvSpPr>
          <p:cNvPr id="4" name="Content Placeholder 3"/>
          <p:cNvSpPr>
            <a:spLocks noGrp="1"/>
          </p:cNvSpPr>
          <p:nvPr>
            <p:ph sz="half" idx="2"/>
          </p:nvPr>
        </p:nvSpPr>
        <p:spPr>
          <a:xfrm>
            <a:off x="457200" y="2209800"/>
            <a:ext cx="4040188" cy="4191000"/>
          </a:xfrm>
        </p:spPr>
        <p:txBody>
          <a:bodyPr/>
          <a:lstStyle/>
          <a:p>
            <a:r>
              <a:rPr lang="en-US" dirty="0" smtClean="0"/>
              <a:t>Goddess of Victory</a:t>
            </a:r>
          </a:p>
        </p:txBody>
      </p:sp>
      <p:sp>
        <p:nvSpPr>
          <p:cNvPr id="7" name="Text Placeholder 6"/>
          <p:cNvSpPr>
            <a:spLocks noGrp="1"/>
          </p:cNvSpPr>
          <p:nvPr>
            <p:ph type="body" sz="quarter" idx="3"/>
          </p:nvPr>
        </p:nvSpPr>
        <p:spPr/>
        <p:txBody>
          <a:bodyPr>
            <a:normAutofit fontScale="77500" lnSpcReduction="20000"/>
          </a:bodyPr>
          <a:lstStyle/>
          <a:p>
            <a:r>
              <a:rPr lang="en-US" dirty="0" smtClean="0"/>
              <a:t>Greek and roman name: </a:t>
            </a:r>
            <a:r>
              <a:rPr lang="en-US" sz="3300" dirty="0" err="1" smtClean="0">
                <a:solidFill>
                  <a:schemeClr val="accent6"/>
                </a:solidFill>
              </a:rPr>
              <a:t>Atalanta</a:t>
            </a:r>
            <a:endParaRPr lang="en-US" sz="3300" dirty="0">
              <a:solidFill>
                <a:schemeClr val="accent6"/>
              </a:solidFill>
            </a:endParaRPr>
          </a:p>
        </p:txBody>
      </p:sp>
      <p:sp>
        <p:nvSpPr>
          <p:cNvPr id="8" name="Content Placeholder 7"/>
          <p:cNvSpPr>
            <a:spLocks noGrp="1"/>
          </p:cNvSpPr>
          <p:nvPr>
            <p:ph sz="quarter" idx="4"/>
          </p:nvPr>
        </p:nvSpPr>
        <p:spPr/>
        <p:txBody>
          <a:bodyPr/>
          <a:lstStyle/>
          <a:p>
            <a:r>
              <a:rPr lang="en-US" dirty="0" smtClean="0"/>
              <a:t>Hunter, athlete, and runner</a:t>
            </a:r>
            <a:endParaRPr lang="en-US" dirty="0"/>
          </a:p>
        </p:txBody>
      </p:sp>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1999" y="3052444"/>
            <a:ext cx="2436777" cy="1824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4958058"/>
            <a:ext cx="1806575" cy="1764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7800" y="2798127"/>
            <a:ext cx="2176227" cy="2078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 y="4887290"/>
            <a:ext cx="1874520" cy="18990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38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to your partner</a:t>
            </a:r>
            <a:endParaRPr lang="en-US" dirty="0"/>
          </a:p>
        </p:txBody>
      </p:sp>
      <p:sp>
        <p:nvSpPr>
          <p:cNvPr id="7" name="Content Placeholder 6"/>
          <p:cNvSpPr>
            <a:spLocks noGrp="1"/>
          </p:cNvSpPr>
          <p:nvPr>
            <p:ph idx="1"/>
          </p:nvPr>
        </p:nvSpPr>
        <p:spPr>
          <a:xfrm>
            <a:off x="457200" y="1775191"/>
            <a:ext cx="8229600" cy="1349009"/>
          </a:xfrm>
        </p:spPr>
        <p:txBody>
          <a:bodyPr/>
          <a:lstStyle/>
          <a:p>
            <a:r>
              <a:rPr lang="en-US" dirty="0" smtClean="0"/>
              <a:t>Summarize: What is a </a:t>
            </a:r>
            <a:r>
              <a:rPr lang="en-US" b="1" i="1" dirty="0" smtClean="0">
                <a:solidFill>
                  <a:schemeClr val="accent2"/>
                </a:solidFill>
              </a:rPr>
              <a:t>myth</a:t>
            </a:r>
            <a:r>
              <a:rPr lang="en-US" dirty="0" smtClean="0"/>
              <a:t>?</a:t>
            </a:r>
          </a:p>
          <a:p>
            <a:r>
              <a:rPr lang="en-US" dirty="0" smtClean="0"/>
              <a:t>Why is it important to know </a:t>
            </a:r>
            <a:r>
              <a:rPr lang="en-US" b="1" i="1" dirty="0" smtClean="0">
                <a:solidFill>
                  <a:schemeClr val="accent2"/>
                </a:solidFill>
              </a:rPr>
              <a:t>myths</a:t>
            </a:r>
            <a:r>
              <a:rPr lang="en-US" dirty="0" smtClean="0"/>
              <a:t>?</a:t>
            </a:r>
            <a:endParaRPr lang="en-US"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3056898"/>
            <a:ext cx="3124200" cy="36487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30936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US" dirty="0" smtClean="0"/>
              <a:t>Goal</a:t>
            </a:r>
            <a:endParaRPr lang="en-US" b="1" dirty="0"/>
          </a:p>
        </p:txBody>
      </p:sp>
      <p:sp>
        <p:nvSpPr>
          <p:cNvPr id="4" name="Content Placeholder 3"/>
          <p:cNvSpPr>
            <a:spLocks noGrp="1"/>
          </p:cNvSpPr>
          <p:nvPr>
            <p:ph idx="1"/>
          </p:nvPr>
        </p:nvSpPr>
        <p:spPr/>
        <p:txBody>
          <a:bodyPr>
            <a:normAutofit/>
          </a:bodyPr>
          <a:lstStyle/>
          <a:p>
            <a:r>
              <a:rPr lang="en-US" dirty="0" smtClean="0"/>
              <a:t>I can explain why </a:t>
            </a:r>
            <a:r>
              <a:rPr lang="en-US" b="1" i="1" dirty="0" smtClean="0">
                <a:solidFill>
                  <a:schemeClr val="accent2"/>
                </a:solidFill>
              </a:rPr>
              <a:t>mythology</a:t>
            </a:r>
            <a:r>
              <a:rPr lang="en-US" dirty="0" smtClean="0">
                <a:solidFill>
                  <a:schemeClr val="accent2"/>
                </a:solidFill>
              </a:rPr>
              <a:t> </a:t>
            </a:r>
            <a:r>
              <a:rPr lang="en-US" dirty="0" smtClean="0"/>
              <a:t>is important.</a:t>
            </a:r>
          </a:p>
          <a:p>
            <a:r>
              <a:rPr lang="en-US" dirty="0" smtClean="0"/>
              <a:t>I can identify some important characters from </a:t>
            </a:r>
            <a:r>
              <a:rPr lang="en-US" b="1" i="1" dirty="0" smtClean="0">
                <a:solidFill>
                  <a:schemeClr val="accent2"/>
                </a:solidFill>
              </a:rPr>
              <a:t>myths</a:t>
            </a:r>
            <a:r>
              <a:rPr lang="en-US" dirty="0" smtClean="0"/>
              <a:t>.</a:t>
            </a:r>
          </a:p>
          <a:p>
            <a:r>
              <a:rPr lang="en-US" dirty="0"/>
              <a:t>Score yourself:</a:t>
            </a:r>
          </a:p>
          <a:p>
            <a:pPr lvl="1"/>
            <a:r>
              <a:rPr lang="en-US" dirty="0"/>
              <a:t>4: I can teach this</a:t>
            </a:r>
          </a:p>
          <a:p>
            <a:pPr lvl="1"/>
            <a:r>
              <a:rPr lang="en-US" dirty="0"/>
              <a:t>3: I can do this all by myself</a:t>
            </a:r>
          </a:p>
          <a:p>
            <a:pPr lvl="1"/>
            <a:r>
              <a:rPr lang="en-US" dirty="0"/>
              <a:t>2: I might need help</a:t>
            </a:r>
          </a:p>
          <a:p>
            <a:pPr lvl="1"/>
            <a:r>
              <a:rPr lang="en-US" dirty="0"/>
              <a:t>1: I think this is new</a:t>
            </a:r>
          </a:p>
          <a:p>
            <a:pPr marL="118872" indent="0">
              <a:buNone/>
            </a:pPr>
            <a:endParaRPr lang="en-US" dirty="0" smtClean="0"/>
          </a:p>
          <a:p>
            <a:endParaRPr lang="en-US" dirty="0" smtClean="0"/>
          </a:p>
        </p:txBody>
      </p:sp>
    </p:spTree>
    <p:extLst>
      <p:ext uri="{BB962C8B-B14F-4D97-AF65-F5344CB8AC3E}">
        <p14:creationId xmlns:p14="http://schemas.microsoft.com/office/powerpoint/2010/main" xmlns="" val="1166507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US" dirty="0" smtClean="0"/>
              <a:t>Goal</a:t>
            </a:r>
            <a:endParaRPr lang="en-US" b="1" dirty="0"/>
          </a:p>
        </p:txBody>
      </p:sp>
      <p:sp>
        <p:nvSpPr>
          <p:cNvPr id="4" name="Content Placeholder 3"/>
          <p:cNvSpPr>
            <a:spLocks noGrp="1"/>
          </p:cNvSpPr>
          <p:nvPr>
            <p:ph idx="1"/>
          </p:nvPr>
        </p:nvSpPr>
        <p:spPr/>
        <p:txBody>
          <a:bodyPr>
            <a:normAutofit/>
          </a:bodyPr>
          <a:lstStyle/>
          <a:p>
            <a:r>
              <a:rPr lang="en-US" dirty="0" smtClean="0"/>
              <a:t>I can explain why </a:t>
            </a:r>
            <a:r>
              <a:rPr lang="en-US" b="1" i="1" dirty="0" smtClean="0">
                <a:solidFill>
                  <a:schemeClr val="accent2"/>
                </a:solidFill>
              </a:rPr>
              <a:t>mythology</a:t>
            </a:r>
            <a:r>
              <a:rPr lang="en-US" dirty="0" smtClean="0">
                <a:solidFill>
                  <a:schemeClr val="accent2"/>
                </a:solidFill>
              </a:rPr>
              <a:t> </a:t>
            </a:r>
            <a:r>
              <a:rPr lang="en-US" dirty="0" smtClean="0"/>
              <a:t>is important.</a:t>
            </a:r>
          </a:p>
          <a:p>
            <a:r>
              <a:rPr lang="en-US" dirty="0" smtClean="0"/>
              <a:t>I can identify some important characters from </a:t>
            </a:r>
            <a:r>
              <a:rPr lang="en-US" b="1" i="1" dirty="0" smtClean="0">
                <a:solidFill>
                  <a:schemeClr val="accent2"/>
                </a:solidFill>
              </a:rPr>
              <a:t>myths</a:t>
            </a:r>
            <a:r>
              <a:rPr lang="en-US" dirty="0" smtClean="0"/>
              <a:t>.</a:t>
            </a:r>
          </a:p>
          <a:p>
            <a:r>
              <a:rPr lang="en-US" dirty="0"/>
              <a:t>Score yourself:</a:t>
            </a:r>
          </a:p>
          <a:p>
            <a:pPr lvl="1"/>
            <a:r>
              <a:rPr lang="en-US" dirty="0"/>
              <a:t>4: I can teach this</a:t>
            </a:r>
          </a:p>
          <a:p>
            <a:pPr lvl="1"/>
            <a:r>
              <a:rPr lang="en-US" dirty="0"/>
              <a:t>3: I can do this all by myself</a:t>
            </a:r>
          </a:p>
          <a:p>
            <a:pPr lvl="1"/>
            <a:r>
              <a:rPr lang="en-US" dirty="0"/>
              <a:t>2: I might need help</a:t>
            </a:r>
          </a:p>
          <a:p>
            <a:pPr lvl="1"/>
            <a:r>
              <a:rPr lang="en-US" dirty="0"/>
              <a:t>1: I think this is new</a:t>
            </a:r>
          </a:p>
          <a:p>
            <a:pPr marL="118872" indent="0">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this story…</a:t>
            </a:r>
            <a:endParaRPr lang="en-US" dirty="0"/>
          </a:p>
        </p:txBody>
      </p:sp>
      <p:sp>
        <p:nvSpPr>
          <p:cNvPr id="4" name="Content Placeholder 3"/>
          <p:cNvSpPr>
            <a:spLocks noGrp="1"/>
          </p:cNvSpPr>
          <p:nvPr>
            <p:ph sz="half" idx="1"/>
          </p:nvPr>
        </p:nvSpPr>
        <p:spPr>
          <a:xfrm>
            <a:off x="457201" y="1773936"/>
            <a:ext cx="2636120" cy="4623816"/>
          </a:xfrm>
        </p:spPr>
        <p:txBody>
          <a:bodyPr>
            <a:normAutofit fontScale="92500" lnSpcReduction="10000"/>
          </a:bodyPr>
          <a:lstStyle/>
          <a:p>
            <a:endParaRPr lang="en-US" dirty="0"/>
          </a:p>
        </p:txBody>
      </p:sp>
      <p:sp>
        <p:nvSpPr>
          <p:cNvPr id="5" name="Content Placeholder 4"/>
          <p:cNvSpPr>
            <a:spLocks noGrp="1"/>
          </p:cNvSpPr>
          <p:nvPr>
            <p:ph sz="half" idx="2"/>
          </p:nvPr>
        </p:nvSpPr>
        <p:spPr>
          <a:xfrm>
            <a:off x="3093320" y="1676400"/>
            <a:ext cx="5593480" cy="5029200"/>
          </a:xfrm>
        </p:spPr>
        <p:txBody>
          <a:bodyPr>
            <a:normAutofit fontScale="92500" lnSpcReduction="10000"/>
          </a:bodyPr>
          <a:lstStyle/>
          <a:p>
            <a:r>
              <a:rPr lang="en-US" dirty="0" smtClean="0"/>
              <a:t>Once upon a time there was a little girl who everyone called “Little Red Riding Hood” because of the red cloak she wore. One day, her grandmother was very sick, and her mother asked Red to take a basket of food and medicine to her. Before she left, her mother said, “Stay on the path that goes straight to grandmother’s house. Do not go through the woods.”</a:t>
            </a:r>
          </a:p>
          <a:p>
            <a:r>
              <a:rPr lang="en-US" dirty="0" smtClean="0"/>
              <a:t>What happened next? Work with a partner to tell the rest of the story.</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1" y="2362200"/>
            <a:ext cx="2636119" cy="320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70228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Why would parents and teachers tell children stories that aren’t true?</a:t>
            </a:r>
            <a:endParaRPr lang="en-US" dirty="0"/>
          </a:p>
        </p:txBody>
      </p:sp>
      <p:pic>
        <p:nvPicPr>
          <p:cNvPr id="2055" name="Picture 7" descr="C:\Users\Sallis\AppData\Local\Microsoft\Windows\Temporary Internet Files\Content.IE5\3R21LUR2\MC900434411[1].wmf"/>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5486400" y="2514600"/>
            <a:ext cx="2616200" cy="29432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8"/>
          <p:cNvSpPr>
            <a:spLocks noGrp="1"/>
          </p:cNvSpPr>
          <p:nvPr>
            <p:ph sz="half" idx="2"/>
          </p:nvPr>
        </p:nvSpPr>
        <p:spPr>
          <a:xfrm>
            <a:off x="533400" y="2209800"/>
            <a:ext cx="4038600" cy="4242816"/>
          </a:xfrm>
        </p:spPr>
        <p:txBody>
          <a:bodyPr>
            <a:normAutofit/>
          </a:bodyPr>
          <a:lstStyle/>
          <a:p>
            <a:r>
              <a:rPr lang="en-US" sz="4000" dirty="0" smtClean="0"/>
              <a:t>What could children learn from the story of Little Red Riding Hood?</a:t>
            </a:r>
            <a:endParaRPr lang="en-US" sz="4000" dirty="0"/>
          </a:p>
        </p:txBody>
      </p:sp>
    </p:spTree>
    <p:extLst>
      <p:ext uri="{BB962C8B-B14F-4D97-AF65-F5344CB8AC3E}">
        <p14:creationId xmlns:p14="http://schemas.microsoft.com/office/powerpoint/2010/main" xmlns="" val="197152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a:t>
            </a:r>
            <a:r>
              <a:rPr lang="en-US" i="1" dirty="0" smtClean="0">
                <a:solidFill>
                  <a:schemeClr val="accent2"/>
                </a:solidFill>
              </a:rPr>
              <a:t>myth</a:t>
            </a:r>
            <a:r>
              <a:rPr lang="en-US" dirty="0" smtClean="0"/>
              <a:t>?</a:t>
            </a:r>
            <a:br>
              <a:rPr lang="en-US" dirty="0" smtClean="0"/>
            </a:br>
            <a:r>
              <a:rPr lang="en-US" sz="1600" dirty="0" smtClean="0">
                <a:hlinkClick r:id="rId3"/>
              </a:rPr>
              <a:t>http://www.kidsinco.com/myth/</a:t>
            </a:r>
            <a:endParaRPr lang="en-US" sz="700" dirty="0"/>
          </a:p>
        </p:txBody>
      </p:sp>
      <p:sp>
        <p:nvSpPr>
          <p:cNvPr id="3" name="Content Placeholder 2"/>
          <p:cNvSpPr>
            <a:spLocks noGrp="1"/>
          </p:cNvSpPr>
          <p:nvPr>
            <p:ph idx="1"/>
          </p:nvPr>
        </p:nvSpPr>
        <p:spPr/>
        <p:txBody>
          <a:bodyPr>
            <a:normAutofit lnSpcReduction="10000"/>
          </a:bodyPr>
          <a:lstStyle/>
          <a:p>
            <a:r>
              <a:rPr lang="en-US" dirty="0" smtClean="0"/>
              <a:t>A </a:t>
            </a:r>
            <a:r>
              <a:rPr lang="en-US" b="1" i="1" dirty="0" smtClean="0">
                <a:solidFill>
                  <a:schemeClr val="accent2"/>
                </a:solidFill>
              </a:rPr>
              <a:t>myth</a:t>
            </a:r>
            <a:r>
              <a:rPr lang="en-US" dirty="0" smtClean="0">
                <a:solidFill>
                  <a:schemeClr val="accent2"/>
                </a:solidFill>
              </a:rPr>
              <a:t> </a:t>
            </a:r>
            <a:r>
              <a:rPr lang="en-US" dirty="0" smtClean="0"/>
              <a:t>is a story that tries to teach how people should act. Many years ago, </a:t>
            </a:r>
            <a:r>
              <a:rPr lang="en-US" b="1" i="1" dirty="0" smtClean="0">
                <a:solidFill>
                  <a:schemeClr val="accent2"/>
                </a:solidFill>
              </a:rPr>
              <a:t>myths</a:t>
            </a:r>
            <a:r>
              <a:rPr lang="en-US" dirty="0" smtClean="0">
                <a:solidFill>
                  <a:schemeClr val="accent2"/>
                </a:solidFill>
              </a:rPr>
              <a:t> </a:t>
            </a:r>
            <a:r>
              <a:rPr lang="en-US" dirty="0" smtClean="0"/>
              <a:t>also</a:t>
            </a:r>
            <a:r>
              <a:rPr lang="en-US" dirty="0" smtClean="0">
                <a:solidFill>
                  <a:schemeClr val="accent2"/>
                </a:solidFill>
              </a:rPr>
              <a:t> </a:t>
            </a:r>
            <a:r>
              <a:rPr lang="en-US" dirty="0" smtClean="0"/>
              <a:t>explained natural events that people didn’t understand.</a:t>
            </a:r>
          </a:p>
          <a:p>
            <a:r>
              <a:rPr lang="en-US" b="1" i="1" dirty="0" smtClean="0">
                <a:solidFill>
                  <a:schemeClr val="accent2"/>
                </a:solidFill>
              </a:rPr>
              <a:t>Myths</a:t>
            </a:r>
            <a:r>
              <a:rPr lang="en-US" dirty="0" smtClean="0">
                <a:solidFill>
                  <a:schemeClr val="accent2"/>
                </a:solidFill>
              </a:rPr>
              <a:t> </a:t>
            </a:r>
            <a:r>
              <a:rPr lang="en-US" dirty="0"/>
              <a:t>gave human </a:t>
            </a:r>
            <a:r>
              <a:rPr lang="en-US" dirty="0" smtClean="0"/>
              <a:t>attributes to </a:t>
            </a:r>
            <a:r>
              <a:rPr lang="en-US" dirty="0"/>
              <a:t>the supernatural </a:t>
            </a:r>
            <a:r>
              <a:rPr lang="en-US" dirty="0" smtClean="0"/>
              <a:t>heroes </a:t>
            </a:r>
            <a:r>
              <a:rPr lang="en-US" dirty="0"/>
              <a:t>of their stories. These gods and goddesses helped or harmed </a:t>
            </a:r>
            <a:r>
              <a:rPr lang="en-US" dirty="0" smtClean="0"/>
              <a:t>people as </a:t>
            </a:r>
            <a:r>
              <a:rPr lang="en-US" dirty="0"/>
              <a:t>they wanted</a:t>
            </a:r>
            <a:r>
              <a:rPr lang="en-US" dirty="0" smtClean="0"/>
              <a:t>.</a:t>
            </a:r>
          </a:p>
          <a:p>
            <a:r>
              <a:rPr lang="en-US" b="1" i="1" dirty="0" smtClean="0">
                <a:solidFill>
                  <a:schemeClr val="accent2"/>
                </a:solidFill>
              </a:rPr>
              <a:t>Myths</a:t>
            </a:r>
            <a:r>
              <a:rPr lang="en-US" dirty="0" smtClean="0">
                <a:solidFill>
                  <a:schemeClr val="accent2"/>
                </a:solidFill>
              </a:rPr>
              <a:t> </a:t>
            </a:r>
            <a:r>
              <a:rPr lang="en-US" dirty="0" smtClean="0"/>
              <a:t>and their lessons are used in many ways today. </a:t>
            </a:r>
            <a:endParaRPr lang="en-US" dirty="0"/>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9067800" cy="1252728"/>
          </a:xfrm>
        </p:spPr>
        <p:txBody>
          <a:bodyPr>
            <a:normAutofit/>
          </a:bodyPr>
          <a:lstStyle/>
          <a:p>
            <a:r>
              <a:rPr lang="en-US" sz="4000" b="1" dirty="0" smtClean="0"/>
              <a:t>Why is it important to know </a:t>
            </a:r>
            <a:r>
              <a:rPr lang="en-US" sz="4000" i="1" dirty="0" smtClean="0">
                <a:solidFill>
                  <a:schemeClr val="accent2"/>
                </a:solidFill>
              </a:rPr>
              <a:t>mythology</a:t>
            </a:r>
            <a:r>
              <a:rPr lang="en-US" sz="4000" b="1" dirty="0" smtClean="0"/>
              <a:t>?</a:t>
            </a:r>
            <a:endParaRPr lang="en-US" sz="4000" b="1" dirty="0"/>
          </a:p>
        </p:txBody>
      </p:sp>
      <p:sp>
        <p:nvSpPr>
          <p:cNvPr id="3" name="Content Placeholder 2"/>
          <p:cNvSpPr>
            <a:spLocks noGrp="1"/>
          </p:cNvSpPr>
          <p:nvPr>
            <p:ph idx="1"/>
          </p:nvPr>
        </p:nvSpPr>
        <p:spPr>
          <a:xfrm>
            <a:off x="457200" y="1775191"/>
            <a:ext cx="8229600" cy="4549409"/>
          </a:xfrm>
        </p:spPr>
        <p:txBody>
          <a:bodyPr>
            <a:normAutofit/>
          </a:bodyPr>
          <a:lstStyle/>
          <a:p>
            <a:r>
              <a:rPr lang="en-US" dirty="0" smtClean="0"/>
              <a:t>Planets and constellations were named after characters in </a:t>
            </a:r>
            <a:r>
              <a:rPr lang="en-US" b="1" i="1" dirty="0" smtClean="0">
                <a:solidFill>
                  <a:schemeClr val="accent2"/>
                </a:solidFill>
              </a:rPr>
              <a:t>myths</a:t>
            </a:r>
            <a:r>
              <a:rPr lang="en-US" dirty="0" smtClean="0"/>
              <a:t>.</a:t>
            </a:r>
          </a:p>
          <a:p>
            <a:r>
              <a:rPr lang="en-US" dirty="0" smtClean="0"/>
              <a:t>The names of </a:t>
            </a:r>
            <a:r>
              <a:rPr lang="en-US" b="1" i="1" dirty="0" smtClean="0">
                <a:solidFill>
                  <a:schemeClr val="accent2"/>
                </a:solidFill>
              </a:rPr>
              <a:t>mythical</a:t>
            </a:r>
            <a:r>
              <a:rPr lang="en-US" dirty="0" smtClean="0">
                <a:solidFill>
                  <a:schemeClr val="accent2"/>
                </a:solidFill>
              </a:rPr>
              <a:t> </a:t>
            </a:r>
            <a:r>
              <a:rPr lang="en-US" dirty="0" smtClean="0"/>
              <a:t>creatures, gods and goddesses are used in advertising – the attributes of the god or creature are important to the message the business wants to send.</a:t>
            </a:r>
          </a:p>
          <a:p>
            <a:r>
              <a:rPr lang="en-US" dirty="0" smtClean="0"/>
              <a:t>Their names are also used to indentify the purpose of a group or place.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King of the Gods</a:t>
            </a:r>
            <a:endParaRPr lang="en-US" dirty="0"/>
          </a:p>
        </p:txBody>
      </p:sp>
      <p:sp>
        <p:nvSpPr>
          <p:cNvPr id="3" name="Content Placeholder 2"/>
          <p:cNvSpPr>
            <a:spLocks noGrp="1"/>
          </p:cNvSpPr>
          <p:nvPr>
            <p:ph sz="half" idx="1"/>
          </p:nvPr>
        </p:nvSpPr>
        <p:spPr>
          <a:xfrm>
            <a:off x="115252" y="1752600"/>
            <a:ext cx="4038600" cy="4623816"/>
          </a:xfrm>
        </p:spPr>
        <p:txBody>
          <a:bodyPr>
            <a:normAutofit lnSpcReduction="10000"/>
          </a:bodyPr>
          <a:lstStyle/>
          <a:p>
            <a:r>
              <a:rPr lang="en-US" dirty="0" smtClean="0"/>
              <a:t>Roman name: Jupiter</a:t>
            </a:r>
          </a:p>
          <a:p>
            <a:r>
              <a:rPr lang="en-US" dirty="0" smtClean="0"/>
              <a:t>Greek name: Zeus</a:t>
            </a:r>
          </a:p>
          <a:p>
            <a:pPr marL="411480" lvl="1" indent="0">
              <a:buNone/>
            </a:pPr>
            <a:r>
              <a:rPr lang="en-US" sz="1800" i="1" dirty="0" smtClean="0"/>
              <a:t>(Click picture for hyperlink)</a:t>
            </a:r>
            <a:endParaRPr lang="en-US" sz="1800" i="1" dirty="0"/>
          </a:p>
        </p:txBody>
      </p:sp>
      <p:sp>
        <p:nvSpPr>
          <p:cNvPr id="5" name="Content Placeholder 4"/>
          <p:cNvSpPr>
            <a:spLocks noGrp="1"/>
          </p:cNvSpPr>
          <p:nvPr>
            <p:ph sz="half" idx="2"/>
          </p:nvPr>
        </p:nvSpPr>
        <p:spPr>
          <a:xfrm>
            <a:off x="3962400" y="1492667"/>
            <a:ext cx="5029200" cy="3993733"/>
          </a:xfrm>
        </p:spPr>
        <p:txBody>
          <a:bodyPr>
            <a:normAutofit lnSpcReduction="10000"/>
          </a:bodyPr>
          <a:lstStyle/>
          <a:p>
            <a:r>
              <a:rPr lang="en-US" dirty="0" smtClean="0"/>
              <a:t>Zeus was not patient and he would often get angry at people and the other gods.</a:t>
            </a:r>
          </a:p>
          <a:p>
            <a:r>
              <a:rPr lang="en-US" dirty="0" smtClean="0"/>
              <a:t>Even though Zeus was married, he was not loyal to his wife. When his wife would find out about new girlfriends, she would often punish the women and sometimes their children.</a:t>
            </a:r>
            <a:endParaRPr lang="en-US" dirty="0"/>
          </a:p>
        </p:txBody>
      </p:sp>
      <p:pic>
        <p:nvPicPr>
          <p:cNvPr id="4" name="Picture 3" descr="zeus (Small).jpg">
            <a:hlinkClick r:id="rId2"/>
          </p:cNvPr>
          <p:cNvPicPr>
            <a:picLocks noChangeAspect="1"/>
          </p:cNvPicPr>
          <p:nvPr/>
        </p:nvPicPr>
        <p:blipFill>
          <a:blip r:embed="rId3" cstate="print"/>
          <a:stretch>
            <a:fillRect/>
          </a:stretch>
        </p:blipFill>
        <p:spPr>
          <a:xfrm>
            <a:off x="306705" y="3095541"/>
            <a:ext cx="3655695" cy="3144683"/>
          </a:xfrm>
          <a:prstGeom prst="rect">
            <a:avLst/>
          </a:prstGeom>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43484" y="5290065"/>
            <a:ext cx="1524632" cy="1530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674804" y="5870892"/>
            <a:ext cx="838200" cy="369332"/>
          </a:xfrm>
          <a:prstGeom prst="rect">
            <a:avLst/>
          </a:prstGeom>
          <a:noFill/>
        </p:spPr>
        <p:txBody>
          <a:bodyPr wrap="square" rtlCol="0">
            <a:spAutoFit/>
          </a:bodyPr>
          <a:lstStyle/>
          <a:p>
            <a:r>
              <a:rPr lang="en-US" i="1" dirty="0" smtClean="0"/>
              <a:t>Jupiter</a:t>
            </a:r>
            <a:endParaRPr lang="en-US" i="1" dirty="0"/>
          </a:p>
        </p:txBody>
      </p:sp>
    </p:spTree>
    <p:extLst>
      <p:ext uri="{BB962C8B-B14F-4D97-AF65-F5344CB8AC3E}">
        <p14:creationId xmlns:p14="http://schemas.microsoft.com/office/powerpoint/2010/main" xmlns="" val="681993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1251062"/>
          </a:xfrm>
        </p:spPr>
        <p:txBody>
          <a:bodyPr>
            <a:noAutofit/>
          </a:bodyPr>
          <a:lstStyle/>
          <a:p>
            <a:r>
              <a:rPr lang="en-US" sz="3200" dirty="0" smtClean="0"/>
              <a:t>We also see Zeus in businesses, commercials, and even cartoons!</a:t>
            </a:r>
            <a:endParaRPr lang="en-US" sz="32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94175" y="1837373"/>
            <a:ext cx="1687364" cy="12868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4125930"/>
            <a:ext cx="4171950" cy="24844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62400" y="2957513"/>
            <a:ext cx="2124075" cy="723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 y="3921919"/>
            <a:ext cx="3227863" cy="26012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5"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87583" y="1744982"/>
            <a:ext cx="2514600" cy="2000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55941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Brother of Zeus</a:t>
            </a:r>
            <a:endParaRPr lang="en-US" dirty="0"/>
          </a:p>
        </p:txBody>
      </p:sp>
      <p:sp>
        <p:nvSpPr>
          <p:cNvPr id="3" name="Content Placeholder 2"/>
          <p:cNvSpPr>
            <a:spLocks noGrp="1"/>
          </p:cNvSpPr>
          <p:nvPr>
            <p:ph sz="half" idx="1"/>
          </p:nvPr>
        </p:nvSpPr>
        <p:spPr>
          <a:xfrm>
            <a:off x="0" y="2012648"/>
            <a:ext cx="4419600" cy="4242816"/>
          </a:xfrm>
        </p:spPr>
        <p:txBody>
          <a:bodyPr>
            <a:normAutofit/>
          </a:bodyPr>
          <a:lstStyle/>
          <a:p>
            <a:r>
              <a:rPr lang="en-US" dirty="0" smtClean="0"/>
              <a:t>Roman name: Neptune</a:t>
            </a:r>
          </a:p>
          <a:p>
            <a:r>
              <a:rPr lang="en-US" dirty="0" smtClean="0"/>
              <a:t>Greek name: Poseidon</a:t>
            </a:r>
          </a:p>
          <a:p>
            <a:pPr marL="411480" lvl="1" indent="0">
              <a:buNone/>
            </a:pPr>
            <a:r>
              <a:rPr lang="en-US" sz="1800" i="1" dirty="0" smtClean="0"/>
              <a:t>(Click picture for hyperlink)</a:t>
            </a:r>
            <a:endParaRPr lang="en-US" sz="1800" i="1" dirty="0"/>
          </a:p>
        </p:txBody>
      </p:sp>
      <p:sp>
        <p:nvSpPr>
          <p:cNvPr id="5" name="Content Placeholder 4"/>
          <p:cNvSpPr>
            <a:spLocks noGrp="1"/>
          </p:cNvSpPr>
          <p:nvPr>
            <p:ph sz="half" idx="2"/>
          </p:nvPr>
        </p:nvSpPr>
        <p:spPr>
          <a:xfrm>
            <a:off x="3962400" y="1492667"/>
            <a:ext cx="5029200" cy="3993733"/>
          </a:xfrm>
        </p:spPr>
        <p:txBody>
          <a:bodyPr>
            <a:normAutofit/>
          </a:bodyPr>
          <a:lstStyle/>
          <a:p>
            <a:r>
              <a:rPr lang="en-US" dirty="0" smtClean="0"/>
              <a:t>Poseidon was more patient than Zeus as long as he was left alone.</a:t>
            </a:r>
          </a:p>
          <a:p>
            <a:r>
              <a:rPr lang="en-US" dirty="0" smtClean="0"/>
              <a:t>Poseidon was jealous of Zeus and his power, so he created his own kingdom under the oceans. When Zeus or his followers bothered him, he would cause storms.</a:t>
            </a:r>
            <a:endParaRPr lang="en-US" dirty="0"/>
          </a:p>
        </p:txBody>
      </p:sp>
      <p:sp>
        <p:nvSpPr>
          <p:cNvPr id="6" name="TextBox 5"/>
          <p:cNvSpPr txBox="1"/>
          <p:nvPr/>
        </p:nvSpPr>
        <p:spPr>
          <a:xfrm>
            <a:off x="6477000" y="5870892"/>
            <a:ext cx="1036004" cy="369332"/>
          </a:xfrm>
          <a:prstGeom prst="rect">
            <a:avLst/>
          </a:prstGeom>
          <a:noFill/>
        </p:spPr>
        <p:txBody>
          <a:bodyPr wrap="square" rtlCol="0">
            <a:spAutoFit/>
          </a:bodyPr>
          <a:lstStyle/>
          <a:p>
            <a:r>
              <a:rPr lang="en-US" i="1" dirty="0" smtClean="0">
                <a:solidFill>
                  <a:prstClr val="black"/>
                </a:solidFill>
              </a:rPr>
              <a:t>Neptune</a:t>
            </a:r>
            <a:endParaRPr lang="en-US" i="1" dirty="0">
              <a:solidFill>
                <a:prstClr val="black"/>
              </a:solidFill>
            </a:endParaRPr>
          </a:p>
        </p:txBody>
      </p:sp>
      <p:pic>
        <p:nvPicPr>
          <p:cNvPr id="8" name="Picture 7" descr="Posiden (Small).jpg">
            <a:hlinkClick r:id="rId2"/>
          </p:cNvPr>
          <p:cNvPicPr>
            <a:picLocks noChangeAspect="1"/>
          </p:cNvPicPr>
          <p:nvPr/>
        </p:nvPicPr>
        <p:blipFill>
          <a:blip r:embed="rId3" cstate="print"/>
          <a:stretch>
            <a:fillRect/>
          </a:stretch>
        </p:blipFill>
        <p:spPr>
          <a:xfrm>
            <a:off x="518160" y="3769557"/>
            <a:ext cx="3319463" cy="2286000"/>
          </a:xfrm>
          <a:prstGeom prst="rect">
            <a:avLst/>
          </a:prstGeom>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13004" y="5364994"/>
            <a:ext cx="1362075" cy="1381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279706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555</TotalTime>
  <Words>656</Words>
  <Application>Microsoft Office PowerPoint</Application>
  <PresentationFormat>On-screen Show (4:3)</PresentationFormat>
  <Paragraphs>71</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Module</vt:lpstr>
      <vt:lpstr>Why is it Important to Know Mythology?</vt:lpstr>
      <vt:lpstr>Goal</vt:lpstr>
      <vt:lpstr>Think about this story…</vt:lpstr>
      <vt:lpstr>Why would parents and teachers tell children stories that aren’t true?</vt:lpstr>
      <vt:lpstr>What is a myth? http://www.kidsinco.com/myth/</vt:lpstr>
      <vt:lpstr>Why is it important to know mythology?</vt:lpstr>
      <vt:lpstr>Meet the King of the Gods</vt:lpstr>
      <vt:lpstr>We also see Zeus in businesses, commercials, and even cartoons!</vt:lpstr>
      <vt:lpstr>Brother of Zeus</vt:lpstr>
      <vt:lpstr>Other Poseidon Sightings</vt:lpstr>
      <vt:lpstr>The third brother</vt:lpstr>
      <vt:lpstr>Pluto/Hades</vt:lpstr>
      <vt:lpstr>Other mythical characters whose names you know</vt:lpstr>
      <vt:lpstr>Talk to your partner</vt:lpstr>
      <vt:lpstr>Goal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 User</dc:creator>
  <cp:lastModifiedBy>st</cp:lastModifiedBy>
  <cp:revision>68</cp:revision>
  <dcterms:created xsi:type="dcterms:W3CDTF">2013-04-03T17:17:24Z</dcterms:created>
  <dcterms:modified xsi:type="dcterms:W3CDTF">2015-02-23T14:43:41Z</dcterms:modified>
</cp:coreProperties>
</file>