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9C71-50DE-4607-9665-638F32195EA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A618-C48E-4B3A-B8E0-75090779E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9C71-50DE-4607-9665-638F32195EA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A618-C48E-4B3A-B8E0-75090779E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9C71-50DE-4607-9665-638F32195EA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A618-C48E-4B3A-B8E0-75090779E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9C71-50DE-4607-9665-638F32195EA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A618-C48E-4B3A-B8E0-75090779E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9C71-50DE-4607-9665-638F32195EA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A618-C48E-4B3A-B8E0-75090779E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9C71-50DE-4607-9665-638F32195EA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A618-C48E-4B3A-B8E0-75090779E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9C71-50DE-4607-9665-638F32195EA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A618-C48E-4B3A-B8E0-75090779E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9C71-50DE-4607-9665-638F32195EA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A618-C48E-4B3A-B8E0-75090779E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9C71-50DE-4607-9665-638F32195EA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A618-C48E-4B3A-B8E0-75090779E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9C71-50DE-4607-9665-638F32195EA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A618-C48E-4B3A-B8E0-75090779E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9C71-50DE-4607-9665-638F32195EA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6A618-C48E-4B3A-B8E0-75090779E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49C71-50DE-4607-9665-638F32195EA9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6A618-C48E-4B3A-B8E0-75090779E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tales+from+the+odyssey+part+1&amp;source=images&amp;cd=&amp;cad=rja&amp;docid=gIRmY-kcwr7MRM&amp;tbnid=Dc3J7bsajEHyeM:&amp;ved=0CAUQjRw&amp;url=http://www.barnesandnoble.com/w/tales-from-the-odyssey-part-1-of-2-mary-pope-osborne/1018627705&amp;ei=X7x-UdHICMfi2QWhkYHICA&amp;bvm=bv.45645796,d.b2I&amp;psig=AFQjCNG1ivJUo2mwP4jNTuEI8RhudjsBXA&amp;ust=136734663667783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orynory.com/2007/01/15/in-the-cyclops-cav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43000"/>
            <a:ext cx="77724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en-US" sz="6700" b="1" u="sng" dirty="0" smtClean="0">
                <a:solidFill>
                  <a:schemeClr val="bg1">
                    <a:lumMod val="95000"/>
                  </a:schemeClr>
                </a:solidFill>
                <a:latin typeface="Algerian" pitchFamily="82" charset="0"/>
              </a:rPr>
              <a:t>Tales From the Odyssey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by </a:t>
            </a:r>
            <a:b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Mary Pope Osborne</a:t>
            </a:r>
            <a:endParaRPr lang="en-US" dirty="0">
              <a:solidFill>
                <a:schemeClr val="bg1">
                  <a:lumMod val="9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266" name="Picture 2" descr="http://img2.imagesbn.com/p/9781423128649_p0_v1_s260x42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447799"/>
            <a:ext cx="3657600" cy="5233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Algerian" pitchFamily="82" charset="0"/>
              </a:rPr>
              <a:t>Chapter 6</a:t>
            </a:r>
            <a:endParaRPr lang="en-US" sz="5400" dirty="0">
              <a:solidFill>
                <a:schemeClr val="bg1">
                  <a:lumMod val="9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heave: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push or pull with great effort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pg. 47-Odysseus watched the Cyclops open his eye, then </a:t>
            </a:r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heave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himself up from the ground.</a:t>
            </a:r>
          </a:p>
          <a:p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distraught: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very worried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pg. 50-His men were too </a:t>
            </a:r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distraught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to think clearly, so Odysseus paced about the cave alone, searching for a way to destroy the giant.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Algerian" pitchFamily="82" charset="0"/>
              </a:rPr>
              <a:t>Chapter 7</a:t>
            </a:r>
            <a:endParaRPr lang="en-US" sz="5400" dirty="0">
              <a:solidFill>
                <a:schemeClr val="bg1">
                  <a:lumMod val="9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urged: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persuaded, strongly encouraged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pg. 64-He silently </a:t>
            </a:r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urged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them to hurry. </a:t>
            </a:r>
          </a:p>
          <a:p>
            <a:endParaRPr lang="en-US" dirty="0" smtClean="0">
              <a:solidFill>
                <a:schemeClr val="bg1">
                  <a:lumMod val="9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jeering: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making fun of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pg. 67-As they moved far beyond the shore of the blind giant, Odysseus could not help </a:t>
            </a:r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jeering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at the beast again.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Algerian" pitchFamily="82" charset="0"/>
              </a:rPr>
              <a:t>Chapter 8</a:t>
            </a:r>
            <a:endParaRPr lang="en-US" sz="5400" dirty="0">
              <a:solidFill>
                <a:schemeClr val="bg1">
                  <a:lumMod val="9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gleamed: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glowed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pg. 72-A huge, bronze fortress </a:t>
            </a:r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gleamed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beyond its shore.</a:t>
            </a:r>
          </a:p>
          <a:p>
            <a:endParaRPr lang="en-US" dirty="0" smtClean="0">
              <a:solidFill>
                <a:schemeClr val="bg1">
                  <a:lumMod val="9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yearning: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deep desire or need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pg. 84- And he leaned toward the horizon, </a:t>
            </a:r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yearning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for home.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1">
                    <a:lumMod val="95000"/>
                  </a:schemeClr>
                </a:solidFill>
                <a:latin typeface="Algerian" pitchFamily="82" charset="0"/>
              </a:rPr>
              <a:t>The One-Eyed Giant</a:t>
            </a:r>
            <a:endParaRPr lang="en-US" sz="4800" dirty="0">
              <a:solidFill>
                <a:schemeClr val="bg1">
                  <a:lumMod val="9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  <a:hlinkClick r:id="rId2"/>
              </a:rPr>
              <a:t>This is a scary story...Beware! It's about a giant with one eye called a CYCLOPS who likes to eat people!</a:t>
            </a:r>
            <a:endParaRPr lang="en-US" sz="4400" dirty="0">
              <a:solidFill>
                <a:schemeClr val="bg1">
                  <a:lumMod val="9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429131" y="-1048130"/>
            <a:ext cx="6019800" cy="887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>
            <a:off x="4495800" y="2514600"/>
            <a:ext cx="1066800" cy="60960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95800" y="30480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Odysseus lives here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3124200" y="1981200"/>
            <a:ext cx="609600" cy="914400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57400" y="1066800"/>
            <a:ext cx="259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The One-Eyed Giant lives here.</a:t>
            </a:r>
            <a:endParaRPr lang="en-US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Here are some words to know from each chapter. Turn and talk with a neighbor about what each means and take notes in your literacy notebook. </a:t>
            </a:r>
            <a:r>
              <a:rPr lang="en-US" sz="4800" i="1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Remember, notes can be words or quick pictures.</a:t>
            </a:r>
            <a:endParaRPr lang="en-US" sz="4400" i="1" dirty="0">
              <a:solidFill>
                <a:schemeClr val="bg1">
                  <a:lumMod val="9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Algerian" pitchFamily="82" charset="0"/>
              </a:rPr>
              <a:t>Chapter 1</a:t>
            </a:r>
            <a:endParaRPr lang="en-US" sz="5400" dirty="0">
              <a:solidFill>
                <a:schemeClr val="bg1">
                  <a:lumMod val="9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desperately: 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with a sense of urgency or 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need</a:t>
            </a:r>
          </a:p>
          <a:p>
            <a:endParaRPr lang="en-US" sz="3600" dirty="0" smtClean="0">
              <a:solidFill>
                <a:schemeClr val="bg1">
                  <a:lumMod val="9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Pg.</a:t>
            </a:r>
            <a:r>
              <a:rPr lang="en-US" sz="4400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8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-Odysseus 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glared at the man, trying </a:t>
            </a:r>
            <a:r>
              <a:rPr lang="en-US" sz="3600" i="1" u="sng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desperately</a:t>
            </a:r>
            <a:r>
              <a:rPr lang="en-US" sz="3600" i="1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to think of some way to avoid leaving his family.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Algerian" pitchFamily="82" charset="0"/>
              </a:rPr>
              <a:t>Chapter 2</a:t>
            </a:r>
            <a:endParaRPr lang="en-US" sz="5400" dirty="0">
              <a:solidFill>
                <a:schemeClr val="bg1">
                  <a:lumMod val="9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mourned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: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felt very sad because of a great loss</a:t>
            </a:r>
            <a:endParaRPr lang="en-US" dirty="0" smtClean="0">
              <a:solidFill>
                <a:schemeClr val="bg1">
                  <a:lumMod val="9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pg. 13-He </a:t>
            </a:r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mourned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the separation from his wife and felt terribly sad that he had missed seeing his son grow up.</a:t>
            </a:r>
          </a:p>
          <a:p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bitterly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: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with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anger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pg. 18-The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Trojans argued </a:t>
            </a:r>
            <a:r>
              <a:rPr lang="en-US" i="1" u="sng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bitterly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about whether or not to trust the captive.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Algerian" pitchFamily="82" charset="0"/>
              </a:rPr>
              <a:t>Chapter 3</a:t>
            </a:r>
            <a:endParaRPr lang="en-US" sz="5400" dirty="0">
              <a:solidFill>
                <a:schemeClr val="bg1">
                  <a:lumMod val="9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bewildered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: confused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pg. 23-As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his men frantically fought the storm, Odysseus felt </a:t>
            </a:r>
            <a:r>
              <a:rPr lang="en-US" i="1" u="sng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bewildered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. Why was Zeus, god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of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the skies, hurling his thunderbolts at them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?</a:t>
            </a:r>
          </a:p>
          <a:p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valiantly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: bravely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pg. 24-The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Greeks struggled</a:t>
            </a:r>
            <a:r>
              <a:rPr lang="en-US" u="sng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i="1" u="sng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valiantly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against the mighty wind and waves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Algerian" pitchFamily="82" charset="0"/>
              </a:rPr>
              <a:t>Chapter 4</a:t>
            </a:r>
            <a:endParaRPr lang="en-US" sz="5400" dirty="0">
              <a:solidFill>
                <a:schemeClr val="bg1">
                  <a:lumMod val="9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lingered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: slow to leave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pg. 33-All day, the Greeks </a:t>
            </a:r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lingered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on the island, feasting on roasted meat and drinking sweet wine.</a:t>
            </a:r>
          </a:p>
          <a:p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wafted: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floated through air or water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pg. 34-The murmur of deep voices and the bleating of sheep </a:t>
            </a:r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wafted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through the twilight.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Algerian" pitchFamily="82" charset="0"/>
              </a:rPr>
              <a:t>Chapter 5</a:t>
            </a:r>
            <a:endParaRPr lang="en-US" sz="5400" dirty="0">
              <a:solidFill>
                <a:schemeClr val="bg1">
                  <a:lumMod val="9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jutted: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stuck out sharply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pg. 39-His monstrous head </a:t>
            </a:r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jutted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from his body like a shaggy mountain peak.</a:t>
            </a:r>
          </a:p>
          <a:p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ruthless: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having no mercy or sympathy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pg. 40-The Cyclopes were </a:t>
            </a:r>
            <a:r>
              <a:rPr lang="en-US" i="1" u="sng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ruthless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Aharoni" pitchFamily="2" charset="-79"/>
                <a:cs typeface="Aharoni" pitchFamily="2" charset="-79"/>
              </a:rPr>
              <a:t> creatures who were known to capture and devour any sailors who happened near their shores.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459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Tales From the Odyssey by  Mary Pope Osborne</vt:lpstr>
      <vt:lpstr>The One-Eyed Giant</vt:lpstr>
      <vt:lpstr>Slide 3</vt:lpstr>
      <vt:lpstr>Slide 4</vt:lpstr>
      <vt:lpstr>Chapter 1</vt:lpstr>
      <vt:lpstr>Chapter 2</vt:lpstr>
      <vt:lpstr>Chapter 3</vt:lpstr>
      <vt:lpstr>Chapter 4</vt:lpstr>
      <vt:lpstr>Chapter 5</vt:lpstr>
      <vt:lpstr>Chapter 6</vt:lpstr>
      <vt:lpstr>Chapter 7</vt:lpstr>
      <vt:lpstr>Chapter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Tales From the Odyssey by  Mary Pope Osborne</dc:title>
  <dc:creator>ST User</dc:creator>
  <cp:lastModifiedBy>st</cp:lastModifiedBy>
  <cp:revision>14</cp:revision>
  <dcterms:created xsi:type="dcterms:W3CDTF">2013-04-29T18:31:09Z</dcterms:created>
  <dcterms:modified xsi:type="dcterms:W3CDTF">2013-04-30T20:33:04Z</dcterms:modified>
</cp:coreProperties>
</file>