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543" autoAdjust="0"/>
  </p:normalViewPr>
  <p:slideViewPr>
    <p:cSldViewPr>
      <p:cViewPr varScale="1">
        <p:scale>
          <a:sx n="59" d="100"/>
          <a:sy n="59" d="100"/>
        </p:scale>
        <p:origin x="-8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C37A6F-A3A8-49F4-B972-DB1CEAB47888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F18B82-42C5-4B77-9FBD-AC674038E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RL.3.7 Explain how specific aspects of a text’s illustrations contribute to what is conveyed by the words in a story (e.g. create mood, emphasize aspects of a character or setting).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3553B-35DA-4613-A812-7622C8DD5E7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this illustration, the tribe is having their celebration for the giving the cows to the American diplomat.</a:t>
            </a:r>
          </a:p>
          <a:p>
            <a:endParaRPr lang="en-US" dirty="0" smtClean="0"/>
          </a:p>
          <a:p>
            <a:r>
              <a:rPr lang="en-US" baseline="0" dirty="0" smtClean="0"/>
              <a:t>How does the author use the illustration and text  to help the reader understand the ceremony of giving the 14 cows to America?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3553B-35DA-4613-A812-7622C8DD5E7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slide is on a handout if you prefer to use it as an assessment. It brings all the elements</a:t>
            </a:r>
            <a:r>
              <a:rPr lang="en-US" baseline="0" dirty="0" smtClean="0"/>
              <a:t> together of the text and illustrations. </a:t>
            </a:r>
            <a:endParaRPr lang="en-US" dirty="0" smtClean="0"/>
          </a:p>
          <a:p>
            <a:endParaRPr lang="en-US" dirty="0" smtClean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 does the illustration within the eye support the text, “no nation so powerful it cannot be wounded”? What nation is the author talking about? How was our nation wounded?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 Read the second part of the sentence, “nor a people so small they cannot offer mighty comfort”.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   Who is the author talking about and what comfort did they bring?</a:t>
            </a:r>
          </a:p>
          <a:p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In working together, how do the text and illustration create the main idea of this story?</a:t>
            </a:r>
          </a:p>
          <a:p>
            <a:endParaRPr lang="en-US" dirty="0" smtClean="0"/>
          </a:p>
          <a:p>
            <a:r>
              <a:rPr lang="en-US" dirty="0" smtClean="0"/>
              <a:t>Possible Question</a:t>
            </a:r>
            <a:r>
              <a:rPr lang="en-US" baseline="0" dirty="0" smtClean="0"/>
              <a:t> to review RL3.3</a:t>
            </a:r>
          </a:p>
          <a:p>
            <a:r>
              <a:rPr lang="en-US" baseline="0" dirty="0" smtClean="0"/>
              <a:t>How do </a:t>
            </a:r>
            <a:r>
              <a:rPr lang="en-US" baseline="0" dirty="0" err="1" smtClean="0"/>
              <a:t>Kimeli’s</a:t>
            </a:r>
            <a:r>
              <a:rPr lang="en-US" baseline="0" dirty="0" smtClean="0"/>
              <a:t> actions contribute to the sequences of events?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3553B-35DA-4613-A812-7622C8DD5E7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Quick review of how we use these questions to think about the illustrations in text…</a:t>
            </a:r>
          </a:p>
          <a:p>
            <a:endParaRPr lang="en-US" baseline="0" dirty="0" smtClean="0"/>
          </a:p>
          <a:p>
            <a:r>
              <a:rPr lang="en-US" baseline="0" dirty="0" smtClean="0"/>
              <a:t> 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3553B-35DA-4613-A812-7622C8DD5E7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RL.3.7 Explain how specific aspects of a text’s illustrations contribute to what is conveyed by the words in a story (e.g. create mood, emphasize aspects of a character or setting).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3553B-35DA-4613-A812-7622C8DD5E7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 students</a:t>
            </a:r>
            <a:r>
              <a:rPr lang="en-US" baseline="0" dirty="0" smtClean="0"/>
              <a:t> share the answers to the questions from the story.</a:t>
            </a:r>
          </a:p>
          <a:p>
            <a:endParaRPr lang="en-US" baseline="0" dirty="0" smtClean="0"/>
          </a:p>
          <a:p>
            <a:r>
              <a:rPr lang="en-US" dirty="0" smtClean="0"/>
              <a:t>APK: </a:t>
            </a:r>
          </a:p>
          <a:p>
            <a:r>
              <a:rPr lang="en-US" dirty="0" smtClean="0"/>
              <a:t>What was the main idea of our story from yesterday, </a:t>
            </a:r>
            <a:r>
              <a:rPr lang="en-US" u="sng" dirty="0" smtClean="0"/>
              <a:t>14 Cows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smtClean="0"/>
              <a:t>What did you like best about this book? </a:t>
            </a:r>
          </a:p>
          <a:p>
            <a:r>
              <a:rPr lang="en-US" dirty="0" smtClean="0"/>
              <a:t>Let students share why they enjoyed this book…</a:t>
            </a:r>
          </a:p>
          <a:p>
            <a:r>
              <a:rPr lang="en-US" dirty="0" smtClean="0"/>
              <a:t>Maybe</a:t>
            </a:r>
            <a:r>
              <a:rPr lang="en-US" baseline="0" dirty="0" smtClean="0"/>
              <a:t> share how the illustrations are so vibrant, it gave almost a real picture of this tribe.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3553B-35DA-4613-A812-7622C8DD5E7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New Information: </a:t>
            </a:r>
          </a:p>
          <a:p>
            <a:r>
              <a:rPr lang="en-US" dirty="0" smtClean="0"/>
              <a:t>As readers, we need to take time to look at the pictures and think about how</a:t>
            </a:r>
            <a:r>
              <a:rPr lang="en-US" baseline="0" dirty="0" smtClean="0"/>
              <a:t> the illustrations help us to understand the story.  </a:t>
            </a:r>
          </a:p>
          <a:p>
            <a:r>
              <a:rPr lang="en-US" baseline="0" dirty="0" smtClean="0"/>
              <a:t>Read the “think questions” together.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are going to use 14 cows to see how we can use the illustrations to help us understand the story. </a:t>
            </a:r>
          </a:p>
          <a:p>
            <a:r>
              <a:rPr lang="en-US" baseline="0" dirty="0" smtClean="0"/>
              <a:t>Teacher Note: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When focusing on the illustrations in the text, we need to help students see</a:t>
            </a:r>
            <a:r>
              <a:rPr lang="en-US" baseline="0" dirty="0" smtClean="0"/>
              <a:t> how the text and pictures intertwine; sometimes we get information from the illustrations that is not written in the text.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have this as an informational standard as well, but it focuses on charts, graphs, maps, photographs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3553B-35DA-4613-A812-7622C8DD5E7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400" b="1" dirty="0" smtClean="0"/>
              <a:t>New Information: </a:t>
            </a:r>
          </a:p>
          <a:p>
            <a:endParaRPr lang="en-US" baseline="0" dirty="0" smtClean="0"/>
          </a:p>
          <a:p>
            <a:r>
              <a:rPr lang="en-US" baseline="0" dirty="0" smtClean="0"/>
              <a:t>Let’s look at this picture from the book and read the text that is on the same page: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This is the first time we see </a:t>
            </a:r>
            <a:r>
              <a:rPr lang="en-US" baseline="0" dirty="0" err="1" smtClean="0"/>
              <a:t>Kimeli</a:t>
            </a:r>
            <a:r>
              <a:rPr lang="en-US" baseline="0" dirty="0" smtClean="0"/>
              <a:t>.  What can you learn about </a:t>
            </a:r>
            <a:r>
              <a:rPr lang="en-US" baseline="0" dirty="0" err="1" smtClean="0"/>
              <a:t>Kimeli</a:t>
            </a:r>
            <a:r>
              <a:rPr lang="en-US" baseline="0" dirty="0" smtClean="0"/>
              <a:t> from the illustration?</a:t>
            </a:r>
          </a:p>
          <a:p>
            <a:endParaRPr lang="en-US" baseline="0" dirty="0" smtClean="0"/>
          </a:p>
          <a:p>
            <a:r>
              <a:rPr lang="en-US" b="1" baseline="0" dirty="0" smtClean="0"/>
              <a:t>(Have the class read the text with you on the slides)</a:t>
            </a:r>
          </a:p>
          <a:p>
            <a:endParaRPr lang="en-US" baseline="0" dirty="0" smtClean="0"/>
          </a:p>
          <a:p>
            <a:r>
              <a:rPr lang="en-US" baseline="0" dirty="0" smtClean="0"/>
              <a:t>How do the words on this page help us know what kind of person </a:t>
            </a:r>
            <a:r>
              <a:rPr lang="en-US" baseline="0" dirty="0" err="1" smtClean="0"/>
              <a:t>Kimeli</a:t>
            </a:r>
            <a:r>
              <a:rPr lang="en-US" baseline="0" dirty="0" smtClean="0"/>
              <a:t> is? (Teacher </a:t>
            </a:r>
            <a:r>
              <a:rPr lang="en-US" baseline="0" dirty="0" err="1" smtClean="0"/>
              <a:t>Note:this</a:t>
            </a:r>
            <a:r>
              <a:rPr lang="en-US" baseline="0" dirty="0" smtClean="0"/>
              <a:t> is looking at how the illustration and text work together to show us his character.)</a:t>
            </a:r>
          </a:p>
          <a:p>
            <a:r>
              <a:rPr lang="en-US" baseline="0" dirty="0" smtClean="0"/>
              <a:t>How does the illustration show that </a:t>
            </a:r>
            <a:r>
              <a:rPr lang="en-US" baseline="0" dirty="0" err="1" smtClean="0"/>
              <a:t>Kimeli</a:t>
            </a:r>
            <a:r>
              <a:rPr lang="en-US" baseline="0" dirty="0" smtClean="0"/>
              <a:t> is gentle and kind? </a:t>
            </a:r>
          </a:p>
          <a:p>
            <a:endParaRPr lang="en-US" baseline="0" dirty="0" smtClean="0"/>
          </a:p>
          <a:p>
            <a:r>
              <a:rPr lang="en-US" baseline="0" dirty="0" smtClean="0"/>
              <a:t>Another possible question: How can the reader know that </a:t>
            </a:r>
            <a:r>
              <a:rPr lang="en-US" baseline="0" dirty="0" err="1" smtClean="0"/>
              <a:t>Kimeli</a:t>
            </a:r>
            <a:r>
              <a:rPr lang="en-US" baseline="0" dirty="0" smtClean="0"/>
              <a:t> has been in the United States (based off the picture)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3553B-35DA-4613-A812-7622C8DD5E7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err="1" smtClean="0"/>
              <a:t>Let’t</a:t>
            </a:r>
            <a:r>
              <a:rPr lang="en-US" baseline="0" dirty="0" smtClean="0"/>
              <a:t> try again…</a:t>
            </a:r>
          </a:p>
          <a:p>
            <a:endParaRPr lang="en-US" baseline="0" dirty="0" smtClean="0"/>
          </a:p>
          <a:p>
            <a:r>
              <a:rPr lang="en-US" baseline="0" dirty="0" smtClean="0"/>
              <a:t>How does the illustration support the text?</a:t>
            </a:r>
          </a:p>
          <a:p>
            <a:r>
              <a:rPr lang="en-US" baseline="0" dirty="0" smtClean="0"/>
              <a:t>(this is a right-there question)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 looking at his mother, what do you think she is feeling?  How do you know she feels this way?</a:t>
            </a:r>
          </a:p>
          <a:p>
            <a:r>
              <a:rPr lang="en-US" baseline="0" dirty="0" smtClean="0"/>
              <a:t>(happy, excited, joyful…because of the big smile on her face.)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What do you think the mood of the story is at this point? What kind of feeling do you get in reading the text and looking at the picture?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3553B-35DA-4613-A812-7622C8DD5E7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information do we learn about the </a:t>
            </a:r>
            <a:r>
              <a:rPr lang="en-US" dirty="0" err="1" smtClean="0"/>
              <a:t>Masaai</a:t>
            </a:r>
            <a:r>
              <a:rPr lang="en-US" dirty="0" smtClean="0"/>
              <a:t> and their cows from both the text and the illustration?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3553B-35DA-4613-A812-7622C8DD5E7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does this illustration change the mood of the story?  Does it still feel happy and joyous?</a:t>
            </a:r>
          </a:p>
          <a:p>
            <a:endParaRPr lang="en-US" dirty="0" smtClean="0"/>
          </a:p>
          <a:p>
            <a:r>
              <a:rPr lang="en-US" dirty="0" smtClean="0"/>
              <a:t>What do you notice?</a:t>
            </a:r>
          </a:p>
          <a:p>
            <a:r>
              <a:rPr lang="en-US" dirty="0" smtClean="0"/>
              <a:t>-face is serious; you can tell he is talking about</a:t>
            </a:r>
            <a:r>
              <a:rPr lang="en-US" baseline="0" dirty="0" smtClean="0"/>
              <a:t> something with the way he is holding his eyes, the little boy listening looks solemn.</a:t>
            </a:r>
          </a:p>
          <a:p>
            <a:endParaRPr lang="en-US" baseline="0" dirty="0" smtClean="0"/>
          </a:p>
          <a:p>
            <a:r>
              <a:rPr lang="en-US" baseline="0" dirty="0" smtClean="0"/>
              <a:t>Read the text: </a:t>
            </a:r>
          </a:p>
          <a:p>
            <a:r>
              <a:rPr lang="en-US" baseline="0" dirty="0" smtClean="0"/>
              <a:t>Has the story really burned a hole in his heart?  How has the text help support the mood from the illustration?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3553B-35DA-4613-A812-7622C8DD5E7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Application: </a:t>
            </a:r>
          </a:p>
          <a:p>
            <a:r>
              <a:rPr lang="en-US" dirty="0" smtClean="0"/>
              <a:t>We have practiced looking more carefully at the illustrations and text, so let’s try to do some on our own.</a:t>
            </a:r>
            <a:r>
              <a:rPr lang="en-US" baseline="0" dirty="0" smtClean="0"/>
              <a:t> </a:t>
            </a:r>
          </a:p>
          <a:p>
            <a:r>
              <a:rPr lang="en-US" b="1" baseline="0" dirty="0" smtClean="0"/>
              <a:t>Teacher Note</a:t>
            </a:r>
            <a:r>
              <a:rPr lang="en-US" baseline="0" dirty="0" smtClean="0"/>
              <a:t>: If you think you class needs more practice, you can work this slide together and do the next one on their own.</a:t>
            </a:r>
          </a:p>
          <a:p>
            <a:r>
              <a:rPr lang="en-US" baseline="0" dirty="0" smtClean="0"/>
              <a:t>The pictures will be on the slides and you will answer the questions in your notebooks.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How do the illustrations support the text in these pictures?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 working together, how do the text and illustrations create the mood on this page?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3553B-35DA-4613-A812-7622C8DD5E7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reading the text with this slide, focus on the last sentence.  It is POWERFUL!!!</a:t>
            </a:r>
          </a:p>
          <a:p>
            <a:endParaRPr lang="en-US" dirty="0" smtClean="0"/>
          </a:p>
          <a:p>
            <a:r>
              <a:rPr lang="en-US" dirty="0" smtClean="0"/>
              <a:t>In your notebook…</a:t>
            </a:r>
          </a:p>
          <a:p>
            <a:r>
              <a:rPr lang="en-US" dirty="0" smtClean="0"/>
              <a:t>How does the quote, “they are fierce when provoked,</a:t>
            </a:r>
            <a:r>
              <a:rPr lang="en-US" baseline="0" dirty="0" smtClean="0"/>
              <a:t> but easily moved to kindness when they hear of suffering or injustice.”,</a:t>
            </a:r>
          </a:p>
          <a:p>
            <a:r>
              <a:rPr lang="en-US" baseline="0" dirty="0" smtClean="0"/>
              <a:t>support the Illustration?</a:t>
            </a:r>
          </a:p>
          <a:p>
            <a:endParaRPr lang="en-US" baseline="0" dirty="0" smtClean="0"/>
          </a:p>
          <a:p>
            <a:r>
              <a:rPr lang="en-US" baseline="0" dirty="0" smtClean="0"/>
              <a:t>Orally ask:</a:t>
            </a:r>
          </a:p>
          <a:p>
            <a:r>
              <a:rPr lang="en-US" baseline="0" dirty="0" smtClean="0"/>
              <a:t>What did the </a:t>
            </a:r>
            <a:r>
              <a:rPr lang="en-US" baseline="0" dirty="0" err="1" smtClean="0"/>
              <a:t>Massai</a:t>
            </a:r>
            <a:r>
              <a:rPr lang="en-US" baseline="0" dirty="0" smtClean="0"/>
              <a:t> people do to show their kindness at this point in the story?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3553B-35DA-4613-A812-7622C8DD5E7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A5C0-735E-42B9-93BF-096C60BAB568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E5A9-7969-4677-A2AD-DBAC1BF5A3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A5C0-735E-42B9-93BF-096C60BAB568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E5A9-7969-4677-A2AD-DBAC1BF5A3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A5C0-735E-42B9-93BF-096C60BAB568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E5A9-7969-4677-A2AD-DBAC1BF5A3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A5C0-735E-42B9-93BF-096C60BAB568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E5A9-7969-4677-A2AD-DBAC1BF5A3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A5C0-735E-42B9-93BF-096C60BAB568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E5A9-7969-4677-A2AD-DBAC1BF5A3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A5C0-735E-42B9-93BF-096C60BAB568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E5A9-7969-4677-A2AD-DBAC1BF5A3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A5C0-735E-42B9-93BF-096C60BAB568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E5A9-7969-4677-A2AD-DBAC1BF5A3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A5C0-735E-42B9-93BF-096C60BAB568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E5A9-7969-4677-A2AD-DBAC1BF5A3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A5C0-735E-42B9-93BF-096C60BAB568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E5A9-7969-4677-A2AD-DBAC1BF5A3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A5C0-735E-42B9-93BF-096C60BAB568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E5A9-7969-4677-A2AD-DBAC1BF5A3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A5C0-735E-42B9-93BF-096C60BAB568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E5A9-7969-4677-A2AD-DBAC1BF5A3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CA5C0-735E-42B9-93BF-096C60BAB568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5E5A9-7969-4677-A2AD-DBAC1BF5A3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Comic Sans MS" pitchFamily="66" charset="0"/>
              </a:rPr>
              <a:t>Your Goal…</a:t>
            </a:r>
            <a:endParaRPr lang="en-US" sz="54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400" dirty="0" smtClean="0">
                <a:latin typeface="Comic Sans MS" pitchFamily="66" charset="0"/>
              </a:rPr>
              <a:t>Explain how illustrations help you understand the story.</a:t>
            </a:r>
            <a:endParaRPr lang="en-US" sz="4400" u="sng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C:\Users\l1jones\AppData\Local\Microsoft\Windows\Temporary Internet Files\Content.IE5\LW2GEACC\photo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1066800"/>
            <a:ext cx="5430308" cy="407273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62000" y="5181600"/>
            <a:ext cx="6934200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“Hundreds of </a:t>
            </a:r>
            <a:r>
              <a:rPr lang="en-US" sz="2400" dirty="0" err="1" smtClean="0">
                <a:latin typeface="Comic Sans MS" pitchFamily="66" charset="0"/>
              </a:rPr>
              <a:t>Maasai</a:t>
            </a:r>
            <a:r>
              <a:rPr lang="en-US" sz="2400" dirty="0" smtClean="0">
                <a:latin typeface="Comic Sans MS" pitchFamily="66" charset="0"/>
              </a:rPr>
              <a:t> greet the American in full tribal splendor.  At the sight of the brilliant blood-red tunics and spectacular beaded collars, he can only marvel. “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1jones\AppData\Local\Microsoft\Windows\Temporary Internet Files\Content.IE5\VPA1C4NL\photo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609600"/>
            <a:ext cx="5181600" cy="3886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90600" y="4724400"/>
            <a:ext cx="62484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“Because there is no nation so powerful it cannot be wounded, nor a people so small they cannot offer mighty comfort.”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littlegirl#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28600" y="1447800"/>
            <a:ext cx="3114294" cy="3797920"/>
          </a:xfrm>
        </p:spPr>
      </p:pic>
      <p:sp>
        <p:nvSpPr>
          <p:cNvPr id="5" name="TextBox 4"/>
          <p:cNvSpPr txBox="1"/>
          <p:nvPr/>
        </p:nvSpPr>
        <p:spPr>
          <a:xfrm>
            <a:off x="3429000" y="457200"/>
            <a:ext cx="5334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When reading a literary text:</a:t>
            </a:r>
          </a:p>
          <a:p>
            <a:endParaRPr lang="en-US" sz="2800" dirty="0" smtClean="0">
              <a:latin typeface="Comic Sans MS" pitchFamily="66" charset="0"/>
            </a:endParaRPr>
          </a:p>
          <a:p>
            <a:r>
              <a:rPr lang="en-US" sz="2800" dirty="0" smtClean="0">
                <a:latin typeface="Comic Sans MS" pitchFamily="66" charset="0"/>
              </a:rPr>
              <a:t>THINK: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latin typeface="Comic Sans MS" pitchFamily="66" charset="0"/>
              </a:rPr>
              <a:t>What can I learn from the illustrations?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latin typeface="Comic Sans MS" pitchFamily="66" charset="0"/>
              </a:rPr>
              <a:t>What do the illustrations tell me about the story elements?(characters, setting, events)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latin typeface="Comic Sans MS" pitchFamily="66" charset="0"/>
              </a:rPr>
              <a:t>How does the text and illustrations support each other?</a:t>
            </a:r>
          </a:p>
          <a:p>
            <a:pPr marL="514350" indent="-514350">
              <a:buAutoNum type="arabicPeriod"/>
            </a:pPr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Comic Sans MS" pitchFamily="66" charset="0"/>
              </a:rPr>
              <a:t>Your Goal…</a:t>
            </a:r>
            <a:endParaRPr lang="en-US" sz="54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400" dirty="0" smtClean="0">
                <a:latin typeface="Comic Sans MS" pitchFamily="66" charset="0"/>
              </a:rPr>
              <a:t>Explain how illustrations help you understand the story.</a:t>
            </a:r>
            <a:endParaRPr lang="en-US" sz="4400" u="sng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14 cows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895600" y="381000"/>
            <a:ext cx="3613446" cy="3276600"/>
          </a:xfrm>
        </p:spPr>
      </p:pic>
      <p:pic>
        <p:nvPicPr>
          <p:cNvPr id="5" name="Picture 4" descr="google_talk_ico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4800" y="2362200"/>
            <a:ext cx="1752600" cy="17526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9600" y="4419600"/>
            <a:ext cx="8077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What do you remember from the story?</a:t>
            </a:r>
          </a:p>
          <a:p>
            <a:r>
              <a:rPr lang="en-US" sz="2800" dirty="0" smtClean="0">
                <a:latin typeface="Comic Sans MS" pitchFamily="66" charset="0"/>
              </a:rPr>
              <a:t>What was the main idea?</a:t>
            </a:r>
          </a:p>
          <a:p>
            <a:r>
              <a:rPr lang="en-US" sz="2800" dirty="0" smtClean="0">
                <a:latin typeface="Comic Sans MS" pitchFamily="66" charset="0"/>
              </a:rPr>
              <a:t>What did you like best about this book?</a:t>
            </a:r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littlegirl#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28600" y="1447800"/>
            <a:ext cx="3114294" cy="3797920"/>
          </a:xfrm>
        </p:spPr>
      </p:pic>
      <p:sp>
        <p:nvSpPr>
          <p:cNvPr id="5" name="TextBox 4"/>
          <p:cNvSpPr txBox="1"/>
          <p:nvPr/>
        </p:nvSpPr>
        <p:spPr>
          <a:xfrm>
            <a:off x="3429000" y="457200"/>
            <a:ext cx="5334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When reading a literary text:</a:t>
            </a:r>
          </a:p>
          <a:p>
            <a:endParaRPr lang="en-US" sz="2800" dirty="0" smtClean="0">
              <a:latin typeface="Comic Sans MS" pitchFamily="66" charset="0"/>
            </a:endParaRPr>
          </a:p>
          <a:p>
            <a:r>
              <a:rPr lang="en-US" sz="2800" dirty="0" smtClean="0">
                <a:latin typeface="Comic Sans MS" pitchFamily="66" charset="0"/>
              </a:rPr>
              <a:t>THINK: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latin typeface="Comic Sans MS" pitchFamily="66" charset="0"/>
              </a:rPr>
              <a:t>What can I learn from the illustrations?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latin typeface="Comic Sans MS" pitchFamily="66" charset="0"/>
              </a:rPr>
              <a:t>What do the illustrations tell me about the story elements?(characters, setting, events)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latin typeface="Comic Sans MS" pitchFamily="66" charset="0"/>
              </a:rPr>
              <a:t>How does the text and illustrations support each other?</a:t>
            </a:r>
          </a:p>
          <a:p>
            <a:pPr marL="514350" indent="-514350">
              <a:buAutoNum type="arabicPeriod"/>
            </a:pPr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aasaibook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533400"/>
            <a:ext cx="4495800" cy="59944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971800" y="1295400"/>
            <a:ext cx="5257800" cy="224676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“The children run to him with the speed and grace of cheetahs.  He greets them with a gentle touch on the head, a warrior’s blessing.”</a:t>
            </a:r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“Everyone wants to greet him.  His eyes find his mother… She spreads her arms and calls to him”</a:t>
            </a:r>
            <a:endParaRPr lang="en-US" sz="2800" dirty="0">
              <a:latin typeface="Comic Sans MS" pitchFamily="66" charset="0"/>
            </a:endParaRPr>
          </a:p>
        </p:txBody>
      </p:sp>
      <p:pic>
        <p:nvPicPr>
          <p:cNvPr id="1027" name="Picture 3" descr="C:\Users\l1jones\AppData\Local\Microsoft\Windows\Temporary Internet Files\Content.IE5\KROIEYD0\photo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1600200"/>
            <a:ext cx="5918200" cy="44386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l1jones\AppData\Local\Microsoft\Windows\Temporary Internet Files\Content.IE5\KROIEYD0\photo 2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1981200"/>
            <a:ext cx="6096000" cy="4572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04800" y="0"/>
            <a:ext cx="8458200" cy="19389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“They treat their cows as kindly as they do their children. </a:t>
            </a:r>
          </a:p>
          <a:p>
            <a:endParaRPr lang="en-US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They sing to them.  They give them names. They shelter the young ones in their homes. Without the herd, the tribe might starve. </a:t>
            </a:r>
          </a:p>
          <a:p>
            <a:endParaRPr lang="en-US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To the </a:t>
            </a:r>
            <a:r>
              <a:rPr lang="en-US" sz="2000" dirty="0" err="1" smtClean="0">
                <a:latin typeface="Comic Sans MS" pitchFamily="66" charset="0"/>
              </a:rPr>
              <a:t>Maasai</a:t>
            </a:r>
            <a:r>
              <a:rPr lang="en-US" sz="2000" dirty="0" smtClean="0">
                <a:latin typeface="Comic Sans MS" pitchFamily="66" charset="0"/>
              </a:rPr>
              <a:t>, the cow is life.”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1jones\AppData\Local\Microsoft\Windows\Temporary Internet Files\Content.IE5\3OEYA4RH\photo 3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385" y="131928"/>
            <a:ext cx="6553200" cy="49149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886200" y="5029200"/>
            <a:ext cx="5105400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“He has brought with him one story.  It has burned a hole in his heart.”</a:t>
            </a:r>
            <a:endParaRPr lang="en-US" sz="3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l1jones\AppData\Local\Microsoft\Windows\Temporary Internet Files\Content.IE5\LW2GEACC\photo 3 (1)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80000" y="3581400"/>
            <a:ext cx="4064000" cy="3048000"/>
          </a:xfrm>
          <a:prstGeom prst="rect">
            <a:avLst/>
          </a:prstGeom>
          <a:noFill/>
        </p:spPr>
      </p:pic>
      <p:pic>
        <p:nvPicPr>
          <p:cNvPr id="4099" name="Picture 3" descr="C:\Users\l1jones\AppData\Local\Microsoft\Windows\Temporary Internet Files\Content.IE5\KROIEYD0\photo 4 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819400"/>
            <a:ext cx="5384800" cy="40386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04800" y="152400"/>
            <a:ext cx="8153400" cy="258532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Later, in a tradition as old as the </a:t>
            </a:r>
            <a:r>
              <a:rPr lang="en-US" dirty="0" err="1" smtClean="0">
                <a:latin typeface="Comic Sans MS" pitchFamily="66" charset="0"/>
              </a:rPr>
              <a:t>Maasai</a:t>
            </a:r>
            <a:r>
              <a:rPr lang="en-US" dirty="0" smtClean="0">
                <a:latin typeface="Comic Sans MS" pitchFamily="66" charset="0"/>
              </a:rPr>
              <a:t>, the rest of the tribe gathers under an acacia tree to her the story. 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There is a terrible stillness in the air as the tale unfolds.  With growing disbelief, men, women, and children listen. 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Buildings so tall they can touch the sky?</a:t>
            </a:r>
          </a:p>
          <a:p>
            <a:r>
              <a:rPr lang="en-US" dirty="0" smtClean="0">
                <a:latin typeface="Comic Sans MS" pitchFamily="66" charset="0"/>
              </a:rPr>
              <a:t>Fires so hot they can melt iron?</a:t>
            </a:r>
          </a:p>
          <a:p>
            <a:r>
              <a:rPr lang="en-US" dirty="0" smtClean="0">
                <a:latin typeface="Comic Sans MS" pitchFamily="66" charset="0"/>
              </a:rPr>
              <a:t>Smoke and dust so thick they can block out the sun?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l1jones\AppData\Local\Microsoft\Windows\Temporary Internet Files\Content.IE5\VPA1C4NL\photo 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152400"/>
            <a:ext cx="5283200" cy="39624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04800" y="4114800"/>
            <a:ext cx="8839200" cy="26776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“The story ends.  More than three thousand souls are lost. A great silence falls over the </a:t>
            </a:r>
            <a:r>
              <a:rPr lang="en-US" sz="2000" dirty="0" err="1" smtClean="0">
                <a:latin typeface="Comic Sans MS" pitchFamily="66" charset="0"/>
              </a:rPr>
              <a:t>Maasi</a:t>
            </a:r>
            <a:r>
              <a:rPr lang="en-US" sz="2000" dirty="0" smtClean="0">
                <a:latin typeface="Comic Sans MS" pitchFamily="66" charset="0"/>
              </a:rPr>
              <a:t>.</a:t>
            </a:r>
          </a:p>
          <a:p>
            <a:endParaRPr lang="en-US" sz="2000" dirty="0" smtClean="0">
              <a:latin typeface="Comic Sans MS" pitchFamily="66" charset="0"/>
            </a:endParaRPr>
          </a:p>
          <a:p>
            <a:r>
              <a:rPr lang="en-US" sz="2000" dirty="0" err="1" smtClean="0">
                <a:latin typeface="Comic Sans MS" pitchFamily="66" charset="0"/>
              </a:rPr>
              <a:t>Kimeli</a:t>
            </a:r>
            <a:r>
              <a:rPr lang="en-US" sz="2000" dirty="0" smtClean="0">
                <a:latin typeface="Comic Sans MS" pitchFamily="66" charset="0"/>
              </a:rPr>
              <a:t> waits.</a:t>
            </a:r>
          </a:p>
          <a:p>
            <a:r>
              <a:rPr lang="en-US" sz="2000" dirty="0" smtClean="0">
                <a:latin typeface="Comic Sans MS" pitchFamily="66" charset="0"/>
              </a:rPr>
              <a:t>He knows his people.</a:t>
            </a:r>
          </a:p>
          <a:p>
            <a:endParaRPr lang="en-US" sz="2000" dirty="0" smtClean="0">
              <a:latin typeface="Comic Sans MS" pitchFamily="66" charset="0"/>
            </a:endParaRPr>
          </a:p>
          <a:p>
            <a:r>
              <a:rPr lang="en-US" sz="2400" dirty="0" smtClean="0">
                <a:latin typeface="Comic Sans MS" pitchFamily="66" charset="0"/>
              </a:rPr>
              <a:t>They are fierce when provoked, but easily moved to kindness when they hear of suffering or injustice</a:t>
            </a:r>
            <a:r>
              <a:rPr lang="en-US" sz="2000" dirty="0" smtClean="0">
                <a:latin typeface="Comic Sans MS" pitchFamily="66" charset="0"/>
              </a:rPr>
              <a:t>.”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1375</Words>
  <Application>Microsoft Office PowerPoint</Application>
  <PresentationFormat>On-screen Show (4:3)</PresentationFormat>
  <Paragraphs>137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Your Goal…</vt:lpstr>
      <vt:lpstr>Slide 2</vt:lpstr>
      <vt:lpstr>Slide 3</vt:lpstr>
      <vt:lpstr>Slide 4</vt:lpstr>
      <vt:lpstr>“Everyone wants to greet him.  His eyes find his mother… She spreads her arms and calls to him”</vt:lpstr>
      <vt:lpstr>Slide 6</vt:lpstr>
      <vt:lpstr>Slide 7</vt:lpstr>
      <vt:lpstr>Slide 8</vt:lpstr>
      <vt:lpstr>Slide 9</vt:lpstr>
      <vt:lpstr>Slide 10</vt:lpstr>
      <vt:lpstr>Slide 11</vt:lpstr>
      <vt:lpstr>Slide 12</vt:lpstr>
      <vt:lpstr>Your Goal…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Goal…</dc:title>
  <dc:creator>ST User</dc:creator>
  <cp:lastModifiedBy>st</cp:lastModifiedBy>
  <cp:revision>1</cp:revision>
  <dcterms:created xsi:type="dcterms:W3CDTF">2014-02-18T14:30:05Z</dcterms:created>
  <dcterms:modified xsi:type="dcterms:W3CDTF">2014-03-13T21:25:23Z</dcterms:modified>
</cp:coreProperties>
</file>