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60" r:id="rId5"/>
    <p:sldId id="259" r:id="rId6"/>
    <p:sldId id="267" r:id="rId7"/>
    <p:sldId id="261" r:id="rId8"/>
    <p:sldId id="262" r:id="rId9"/>
    <p:sldId id="263" r:id="rId10"/>
    <p:sldId id="264" r:id="rId11"/>
    <p:sldId id="265" r:id="rId12"/>
    <p:sldId id="2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69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E669C-FB73-4AC0-9D66-79A0958807DF}" type="datetimeFigureOut">
              <a:rPr lang="en-US" smtClean="0"/>
              <a:pPr/>
              <a:t>11/26/2013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7FA4F9-7BE6-4D12-85CB-91780EE9C19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7FA4F9-7BE6-4D12-85CB-91780EE9C19F}"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7FA4F9-7BE6-4D12-85CB-91780EE9C19F}"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Write steps on an anchor</a:t>
            </a:r>
            <a:r>
              <a:rPr lang="en-US" baseline="0" dirty="0" smtClean="0"/>
              <a:t> chart. Students write them in their notebook. </a:t>
            </a:r>
            <a:endParaRPr lang="en-US" dirty="0"/>
          </a:p>
        </p:txBody>
      </p:sp>
      <p:sp>
        <p:nvSpPr>
          <p:cNvPr id="4" name="Slide Number Placeholder 3"/>
          <p:cNvSpPr>
            <a:spLocks noGrp="1"/>
          </p:cNvSpPr>
          <p:nvPr>
            <p:ph type="sldNum" sz="quarter" idx="10"/>
          </p:nvPr>
        </p:nvSpPr>
        <p:spPr/>
        <p:txBody>
          <a:bodyPr/>
          <a:lstStyle/>
          <a:p>
            <a:fld id="{B47FA4F9-7BE6-4D12-85CB-91780EE9C19F}"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a:t>
            </a:r>
            <a:r>
              <a:rPr lang="en-US" baseline="0" dirty="0" smtClean="0"/>
              <a:t> the website Sports Illustrated for Kids, I found this neat article that tells the process of how footballs are made. Read this first page to set up the article. On the next slide we can practice the steps. </a:t>
            </a:r>
            <a:endParaRPr lang="en-US" dirty="0"/>
          </a:p>
        </p:txBody>
      </p:sp>
      <p:sp>
        <p:nvSpPr>
          <p:cNvPr id="4" name="Slide Number Placeholder 3"/>
          <p:cNvSpPr>
            <a:spLocks noGrp="1"/>
          </p:cNvSpPr>
          <p:nvPr>
            <p:ph type="sldNum" sz="quarter" idx="10"/>
          </p:nvPr>
        </p:nvSpPr>
        <p:spPr/>
        <p:txBody>
          <a:bodyPr/>
          <a:lstStyle/>
          <a:p>
            <a:fld id="{B47FA4F9-7BE6-4D12-85CB-91780EE9C19F}"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this</a:t>
            </a:r>
            <a:r>
              <a:rPr lang="en-US" baseline="0" dirty="0" smtClean="0"/>
              <a:t> paragraph about?</a:t>
            </a:r>
          </a:p>
          <a:p>
            <a:r>
              <a:rPr lang="en-US" baseline="0" dirty="0" smtClean="0"/>
              <a:t>Highlight the part that explains the first step. </a:t>
            </a:r>
          </a:p>
          <a:p>
            <a:r>
              <a:rPr lang="en-US" baseline="0" dirty="0" smtClean="0"/>
              <a:t>Let’s look at a picture of this first step. </a:t>
            </a:r>
            <a:endParaRPr lang="en-US" dirty="0"/>
          </a:p>
        </p:txBody>
      </p:sp>
      <p:sp>
        <p:nvSpPr>
          <p:cNvPr id="4" name="Slide Number Placeholder 3"/>
          <p:cNvSpPr>
            <a:spLocks noGrp="1"/>
          </p:cNvSpPr>
          <p:nvPr>
            <p:ph type="sldNum" sz="quarter" idx="10"/>
          </p:nvPr>
        </p:nvSpPr>
        <p:spPr/>
        <p:txBody>
          <a:bodyPr/>
          <a:lstStyle/>
          <a:p>
            <a:fld id="{B47FA4F9-7BE6-4D12-85CB-91780EE9C19F}"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illustrations help me get a picture in my mind of the first step in making a football. </a:t>
            </a:r>
            <a:endParaRPr lang="en-US" dirty="0"/>
          </a:p>
        </p:txBody>
      </p:sp>
      <p:sp>
        <p:nvSpPr>
          <p:cNvPr id="4" name="Slide Number Placeholder 3"/>
          <p:cNvSpPr>
            <a:spLocks noGrp="1"/>
          </p:cNvSpPr>
          <p:nvPr>
            <p:ph type="sldNum" sz="quarter" idx="10"/>
          </p:nvPr>
        </p:nvSpPr>
        <p:spPr/>
        <p:txBody>
          <a:bodyPr/>
          <a:lstStyle/>
          <a:p>
            <a:fld id="{B47FA4F9-7BE6-4D12-85CB-91780EE9C19F}"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D54284B-E573-4522-BE75-422531CA2809}" type="datetimeFigureOut">
              <a:rPr lang="en-US" smtClean="0"/>
              <a:pPr/>
              <a:t>11/26/2013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E3F9AD7E-04B6-46AC-9836-AD906BB0C9C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54284B-E573-4522-BE75-422531CA2809}" type="datetimeFigureOut">
              <a:rPr lang="en-US" smtClean="0"/>
              <a:pPr/>
              <a:t>11/26/2013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F9AD7E-04B6-46AC-9836-AD906BB0C9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54284B-E573-4522-BE75-422531CA2809}" type="datetimeFigureOut">
              <a:rPr lang="en-US" smtClean="0"/>
              <a:pPr/>
              <a:t>11/26/2013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F9AD7E-04B6-46AC-9836-AD906BB0C9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54284B-E573-4522-BE75-422531CA2809}" type="datetimeFigureOut">
              <a:rPr lang="en-US" smtClean="0"/>
              <a:pPr/>
              <a:t>11/26/2013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F9AD7E-04B6-46AC-9836-AD906BB0C9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54284B-E573-4522-BE75-422531CA2809}" type="datetimeFigureOut">
              <a:rPr lang="en-US" smtClean="0"/>
              <a:pPr/>
              <a:t>11/26/2013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3F9AD7E-04B6-46AC-9836-AD906BB0C9C3}"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54284B-E573-4522-BE75-422531CA2809}" type="datetimeFigureOut">
              <a:rPr lang="en-US" smtClean="0"/>
              <a:pPr/>
              <a:t>11/26/2013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F9AD7E-04B6-46AC-9836-AD906BB0C9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54284B-E573-4522-BE75-422531CA2809}" type="datetimeFigureOut">
              <a:rPr lang="en-US" smtClean="0"/>
              <a:pPr/>
              <a:t>11/26/2013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3F9AD7E-04B6-46AC-9836-AD906BB0C9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54284B-E573-4522-BE75-422531CA2809}" type="datetimeFigureOut">
              <a:rPr lang="en-US" smtClean="0"/>
              <a:pPr/>
              <a:t>11/26/2013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3F9AD7E-04B6-46AC-9836-AD906BB0C9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D54284B-E573-4522-BE75-422531CA2809}" type="datetimeFigureOut">
              <a:rPr lang="en-US" smtClean="0"/>
              <a:pPr/>
              <a:t>11/26/2013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3F9AD7E-04B6-46AC-9836-AD906BB0C9C3}"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54284B-E573-4522-BE75-422531CA2809}" type="datetimeFigureOut">
              <a:rPr lang="en-US" smtClean="0"/>
              <a:pPr/>
              <a:t>11/26/2013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F9AD7E-04B6-46AC-9836-AD906BB0C9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D54284B-E573-4522-BE75-422531CA2809}" type="datetimeFigureOut">
              <a:rPr lang="en-US" smtClean="0"/>
              <a:pPr/>
              <a:t>11/26/2013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3F9AD7E-04B6-46AC-9836-AD906BB0C9C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D54284B-E573-4522-BE75-422531CA2809}" type="datetimeFigureOut">
              <a:rPr lang="en-US" smtClean="0"/>
              <a:pPr/>
              <a:t>11/26/2013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3F9AD7E-04B6-46AC-9836-AD906BB0C9C3}"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3 </a:t>
            </a:r>
            <a:br>
              <a:rPr lang="en-US" dirty="0" smtClean="0"/>
            </a:br>
            <a:r>
              <a:rPr lang="en-US" dirty="0" smtClean="0"/>
              <a:t>Text and Illustrations </a:t>
            </a:r>
            <a:endParaRPr lang="en-US" dirty="0"/>
          </a:p>
        </p:txBody>
      </p:sp>
      <p:sp>
        <p:nvSpPr>
          <p:cNvPr id="3" name="Subtitle 2"/>
          <p:cNvSpPr>
            <a:spLocks noGrp="1"/>
          </p:cNvSpPr>
          <p:nvPr>
            <p:ph type="subTitle" idx="1"/>
          </p:nvPr>
        </p:nvSpPr>
        <p:spPr/>
        <p:txBody>
          <a:bodyPr/>
          <a:lstStyle/>
          <a:p>
            <a:r>
              <a:rPr lang="en-US" dirty="0" smtClean="0"/>
              <a:t>RI.3.7</a:t>
            </a:r>
          </a:p>
          <a:p>
            <a:endParaRPr lang="en-US" dirty="0" smtClean="0"/>
          </a:p>
          <a:p>
            <a:endParaRPr lang="en-US" dirty="0" smtClean="0"/>
          </a:p>
        </p:txBody>
      </p:sp>
      <p:pic>
        <p:nvPicPr>
          <p:cNvPr id="23558" name="Picture 6" descr="http://www.propuppets.com/images/ProPuppetsSportsIllustratedKidsArticle08-2006WEB.jpg"/>
          <p:cNvPicPr>
            <a:picLocks noChangeAspect="1" noChangeArrowheads="1"/>
          </p:cNvPicPr>
          <p:nvPr/>
        </p:nvPicPr>
        <p:blipFill>
          <a:blip r:embed="rId2" cstate="print"/>
          <a:srcRect/>
          <a:stretch>
            <a:fillRect/>
          </a:stretch>
        </p:blipFill>
        <p:spPr bwMode="auto">
          <a:xfrm>
            <a:off x="5715000" y="4468972"/>
            <a:ext cx="3238500" cy="2131853"/>
          </a:xfrm>
          <a:prstGeom prst="rect">
            <a:avLst/>
          </a:prstGeom>
          <a:noFill/>
        </p:spPr>
      </p:pic>
      <p:pic>
        <p:nvPicPr>
          <p:cNvPr id="23560" name="Picture 8" descr="http://yhwiki.com/images/0/04/Fox_Kids_Mag_-_Article_(small).jpg"/>
          <p:cNvPicPr>
            <a:picLocks noChangeAspect="1" noChangeArrowheads="1"/>
          </p:cNvPicPr>
          <p:nvPr/>
        </p:nvPicPr>
        <p:blipFill>
          <a:blip r:embed="rId3" cstate="print"/>
          <a:srcRect/>
          <a:stretch>
            <a:fillRect/>
          </a:stretch>
        </p:blipFill>
        <p:spPr bwMode="auto">
          <a:xfrm>
            <a:off x="228600" y="2286000"/>
            <a:ext cx="1828800" cy="2427005"/>
          </a:xfrm>
          <a:prstGeom prst="rect">
            <a:avLst/>
          </a:prstGeom>
          <a:noFill/>
        </p:spPr>
      </p:pic>
      <p:pic>
        <p:nvPicPr>
          <p:cNvPr id="23562" name="Picture 10" descr="http://mlblogssnaggingbaseballs.files.wordpress.com/2007/11/si_kids_article.jpg"/>
          <p:cNvPicPr>
            <a:picLocks noChangeAspect="1" noChangeArrowheads="1"/>
          </p:cNvPicPr>
          <p:nvPr/>
        </p:nvPicPr>
        <p:blipFill>
          <a:blip r:embed="rId4" cstate="print"/>
          <a:srcRect/>
          <a:stretch>
            <a:fillRect/>
          </a:stretch>
        </p:blipFill>
        <p:spPr bwMode="auto">
          <a:xfrm>
            <a:off x="5867400" y="2362200"/>
            <a:ext cx="2955051" cy="1809750"/>
          </a:xfrm>
          <a:prstGeom prst="rect">
            <a:avLst/>
          </a:prstGeom>
          <a:noFill/>
        </p:spPr>
      </p:pic>
      <p:pic>
        <p:nvPicPr>
          <p:cNvPr id="23564" name="Picture 12" descr="http://traceyprestoncook.com/wp-content/uploads/2013/04/kids-perspective-article-p1.jpg"/>
          <p:cNvPicPr>
            <a:picLocks noChangeAspect="1" noChangeArrowheads="1"/>
          </p:cNvPicPr>
          <p:nvPr/>
        </p:nvPicPr>
        <p:blipFill>
          <a:blip r:embed="rId5" cstate="print"/>
          <a:srcRect/>
          <a:stretch>
            <a:fillRect/>
          </a:stretch>
        </p:blipFill>
        <p:spPr bwMode="auto">
          <a:xfrm>
            <a:off x="3200400" y="2057400"/>
            <a:ext cx="2247900" cy="3040017"/>
          </a:xfrm>
          <a:prstGeom prst="rect">
            <a:avLst/>
          </a:prstGeom>
          <a:noFill/>
        </p:spPr>
      </p:pic>
      <p:pic>
        <p:nvPicPr>
          <p:cNvPr id="23566" name="Picture 14" descr="http://www.lilruggers.com/wp-content/uploads/2010/05/Time-Out-Kids-NY-Article-June-2010.jpg"/>
          <p:cNvPicPr>
            <a:picLocks noChangeAspect="1" noChangeArrowheads="1"/>
          </p:cNvPicPr>
          <p:nvPr/>
        </p:nvPicPr>
        <p:blipFill>
          <a:blip r:embed="rId6" cstate="print"/>
          <a:srcRect/>
          <a:stretch>
            <a:fillRect/>
          </a:stretch>
        </p:blipFill>
        <p:spPr bwMode="auto">
          <a:xfrm>
            <a:off x="685800" y="4986252"/>
            <a:ext cx="3086100" cy="187174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i.cdn.turner.com/si/dam/assets/131024153053-making-of-a-football-02-single-image-cut.jpg"/>
          <p:cNvPicPr>
            <a:picLocks noChangeAspect="1" noChangeArrowheads="1"/>
          </p:cNvPicPr>
          <p:nvPr/>
        </p:nvPicPr>
        <p:blipFill>
          <a:blip r:embed="rId3" cstate="print"/>
          <a:srcRect/>
          <a:stretch>
            <a:fillRect/>
          </a:stretch>
        </p:blipFill>
        <p:spPr bwMode="auto">
          <a:xfrm>
            <a:off x="914400" y="304800"/>
            <a:ext cx="6372225" cy="4238626"/>
          </a:xfrm>
          <a:prstGeom prst="rect">
            <a:avLst/>
          </a:prstGeom>
          <a:noFill/>
        </p:spPr>
      </p:pic>
      <p:sp>
        <p:nvSpPr>
          <p:cNvPr id="9" name="Rounded Rectangle 8"/>
          <p:cNvSpPr/>
          <p:nvPr/>
        </p:nvSpPr>
        <p:spPr>
          <a:xfrm>
            <a:off x="5867400" y="304800"/>
            <a:ext cx="3276600" cy="1066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dirty="0" smtClean="0">
                <a:solidFill>
                  <a:schemeClr val="tx1"/>
                </a:solidFill>
                <a:latin typeface="Comic Sans MS" pitchFamily="66" charset="0"/>
              </a:rPr>
              <a:t>2. Examine the illustration. </a:t>
            </a:r>
            <a:endParaRPr lang="en-US" sz="2000" dirty="0">
              <a:solidFill>
                <a:schemeClr val="tx1"/>
              </a:solidFill>
              <a:latin typeface="Comic Sans MS" pitchFamily="66" charset="0"/>
            </a:endParaRPr>
          </a:p>
        </p:txBody>
      </p:sp>
      <p:sp>
        <p:nvSpPr>
          <p:cNvPr id="10" name="Rounded Rectangle 9"/>
          <p:cNvSpPr/>
          <p:nvPr/>
        </p:nvSpPr>
        <p:spPr>
          <a:xfrm>
            <a:off x="762000" y="5181600"/>
            <a:ext cx="7543800" cy="14478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2800" dirty="0" smtClean="0"/>
              <a:t>3. Ask yourself:  “How do the words and illustrations work together to help me better understand the topic?”</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Comic Sans MS" pitchFamily="66" charset="0"/>
              </a:rPr>
              <a:t>Now it is your turn to try and use the steps to help you understand a topic. </a:t>
            </a:r>
            <a:endParaRPr lang="en-US" sz="2800" dirty="0">
              <a:latin typeface="Comic Sans MS" pitchFamily="66" charset="0"/>
            </a:endParaRPr>
          </a:p>
        </p:txBody>
      </p:sp>
      <p:sp>
        <p:nvSpPr>
          <p:cNvPr id="4" name="TextBox 3"/>
          <p:cNvSpPr txBox="1"/>
          <p:nvPr/>
        </p:nvSpPr>
        <p:spPr>
          <a:xfrm>
            <a:off x="1219200" y="1371600"/>
            <a:ext cx="7696200" cy="1231106"/>
          </a:xfrm>
          <a:prstGeom prst="rect">
            <a:avLst/>
          </a:prstGeom>
          <a:noFill/>
        </p:spPr>
        <p:txBody>
          <a:bodyPr wrap="square" rtlCol="0">
            <a:spAutoFit/>
          </a:bodyPr>
          <a:lstStyle/>
          <a:p>
            <a:pPr marL="342900" indent="-342900">
              <a:buAutoNum type="arabicPeriod"/>
            </a:pPr>
            <a:r>
              <a:rPr lang="en-US" sz="2800" dirty="0" smtClean="0">
                <a:solidFill>
                  <a:schemeClr val="accent3">
                    <a:lumMod val="50000"/>
                  </a:schemeClr>
                </a:solidFill>
                <a:latin typeface="Comic Sans MS" pitchFamily="66" charset="0"/>
              </a:rPr>
              <a:t>Read the text Winter’s Tail</a:t>
            </a:r>
          </a:p>
          <a:p>
            <a:pPr marL="342900" indent="-342900">
              <a:buAutoNum type="arabicPeriod"/>
            </a:pPr>
            <a:r>
              <a:rPr lang="en-US" sz="2800" dirty="0" smtClean="0">
                <a:solidFill>
                  <a:schemeClr val="accent3">
                    <a:lumMod val="50000"/>
                  </a:schemeClr>
                </a:solidFill>
                <a:latin typeface="Comic Sans MS" pitchFamily="66" charset="0"/>
              </a:rPr>
              <a:t>Use the steps we learned today. </a:t>
            </a:r>
          </a:p>
          <a:p>
            <a:pPr marL="342900" indent="-342900"/>
            <a:endParaRPr lang="en-US" dirty="0">
              <a:solidFill>
                <a:schemeClr val="accent3">
                  <a:lumMod val="50000"/>
                </a:schemeClr>
              </a:solidFill>
              <a:latin typeface="Comic Sans MS" pitchFamily="66" charset="0"/>
            </a:endParaRPr>
          </a:p>
        </p:txBody>
      </p:sp>
      <p:sp>
        <p:nvSpPr>
          <p:cNvPr id="5" name="TextBox 4"/>
          <p:cNvSpPr txBox="1"/>
          <p:nvPr/>
        </p:nvSpPr>
        <p:spPr>
          <a:xfrm>
            <a:off x="1219200" y="2971800"/>
            <a:ext cx="7239000" cy="138499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800" dirty="0" smtClean="0">
                <a:solidFill>
                  <a:schemeClr val="accent3">
                    <a:lumMod val="50000"/>
                  </a:schemeClr>
                </a:solidFill>
                <a:latin typeface="Comic Sans MS" pitchFamily="66" charset="0"/>
              </a:rPr>
              <a:t>1. Locate and reread the part with the main idea and key details. Mark this in your text.  </a:t>
            </a:r>
            <a:endParaRPr lang="en-US" sz="2800" dirty="0">
              <a:solidFill>
                <a:schemeClr val="accent3">
                  <a:lumMod val="50000"/>
                </a:schemeClr>
              </a:solidFill>
              <a:latin typeface="Comic Sans MS" pitchFamily="66" charset="0"/>
            </a:endParaRPr>
          </a:p>
        </p:txBody>
      </p:sp>
      <p:sp>
        <p:nvSpPr>
          <p:cNvPr id="6" name="Oval 5"/>
          <p:cNvSpPr/>
          <p:nvPr/>
        </p:nvSpPr>
        <p:spPr>
          <a:xfrm>
            <a:off x="3810000" y="2286000"/>
            <a:ext cx="2209800" cy="76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atin typeface="Comic Sans MS" pitchFamily="66" charset="0"/>
              </a:rPr>
              <a:t>Steps</a:t>
            </a:r>
            <a:endParaRPr lang="en-US" sz="2800" dirty="0">
              <a:latin typeface="Comic Sans MS" pitchFamily="66" charset="0"/>
            </a:endParaRPr>
          </a:p>
        </p:txBody>
      </p:sp>
      <p:sp>
        <p:nvSpPr>
          <p:cNvPr id="8" name="Rectangle 7"/>
          <p:cNvSpPr/>
          <p:nvPr/>
        </p:nvSpPr>
        <p:spPr>
          <a:xfrm>
            <a:off x="1143000" y="4419600"/>
            <a:ext cx="7315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accent3">
                    <a:lumMod val="50000"/>
                  </a:schemeClr>
                </a:solidFill>
                <a:latin typeface="Comic Sans MS" pitchFamily="66" charset="0"/>
              </a:rPr>
              <a:t>2. Examine the illustrations. </a:t>
            </a:r>
            <a:endParaRPr lang="en-US" sz="2400" dirty="0">
              <a:solidFill>
                <a:schemeClr val="accent3">
                  <a:lumMod val="50000"/>
                </a:schemeClr>
              </a:solidFill>
              <a:latin typeface="Comic Sans MS" pitchFamily="66" charset="0"/>
            </a:endParaRPr>
          </a:p>
        </p:txBody>
      </p:sp>
      <p:sp>
        <p:nvSpPr>
          <p:cNvPr id="9" name="TextBox 8"/>
          <p:cNvSpPr txBox="1"/>
          <p:nvPr/>
        </p:nvSpPr>
        <p:spPr>
          <a:xfrm>
            <a:off x="1143000" y="5334000"/>
            <a:ext cx="7315200" cy="1200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342900" indent="-342900"/>
            <a:r>
              <a:rPr lang="en-US" sz="2400" dirty="0" smtClean="0">
                <a:solidFill>
                  <a:schemeClr val="accent3">
                    <a:lumMod val="50000"/>
                  </a:schemeClr>
                </a:solidFill>
                <a:latin typeface="Comic Sans MS" pitchFamily="66" charset="0"/>
              </a:rPr>
              <a:t>3. Ask yourself: “How do the words and illustrations work together to help me better understand the topic.”</a:t>
            </a:r>
            <a:endParaRPr lang="en-US" sz="2400" dirty="0">
              <a:solidFill>
                <a:schemeClr val="accent3">
                  <a:lumMod val="50000"/>
                </a:schemeClr>
              </a:solidFill>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295400"/>
            <a:ext cx="7498080" cy="1143000"/>
          </a:xfrm>
        </p:spPr>
        <p:txBody>
          <a:bodyPr>
            <a:normAutofit fontScale="90000"/>
          </a:bodyPr>
          <a:lstStyle/>
          <a:p>
            <a:r>
              <a:rPr lang="en-US" dirty="0" smtClean="0">
                <a:latin typeface="Comic Sans MS" pitchFamily="66" charset="0"/>
              </a:rPr>
              <a:t>Revisit the Goal - I can use illustrations and words in a text to help me understand what I read. </a:t>
            </a:r>
            <a:br>
              <a:rPr lang="en-US" dirty="0" smtClean="0">
                <a:latin typeface="Comic Sans MS" pitchFamily="66" charset="0"/>
              </a:rPr>
            </a:br>
            <a:endParaRPr lang="en-US" dirty="0">
              <a:latin typeface="Comic Sans MS" pitchFamily="66" charset="0"/>
            </a:endParaRPr>
          </a:p>
        </p:txBody>
      </p:sp>
      <p:sp>
        <p:nvSpPr>
          <p:cNvPr id="4" name="TextBox 3"/>
          <p:cNvSpPr txBox="1"/>
          <p:nvPr/>
        </p:nvSpPr>
        <p:spPr>
          <a:xfrm>
            <a:off x="1143000" y="3733800"/>
            <a:ext cx="7315200" cy="830997"/>
          </a:xfrm>
          <a:prstGeom prst="rect">
            <a:avLst/>
          </a:prstGeom>
          <a:noFill/>
        </p:spPr>
        <p:txBody>
          <a:bodyPr wrap="square" rtlCol="0">
            <a:spAutoFit/>
          </a:bodyPr>
          <a:lstStyle/>
          <a:p>
            <a:r>
              <a:rPr lang="en-US" sz="4800" dirty="0" smtClean="0">
                <a:solidFill>
                  <a:schemeClr val="accent3">
                    <a:lumMod val="50000"/>
                  </a:schemeClr>
                </a:solidFill>
                <a:latin typeface="Comic Sans MS" pitchFamily="66" charset="0"/>
              </a:rPr>
              <a:t>4  3  2  1 </a:t>
            </a:r>
            <a:endParaRPr lang="en-US" sz="4800" dirty="0">
              <a:solidFill>
                <a:schemeClr val="accent3">
                  <a:lumMod val="50000"/>
                </a:schemeClr>
              </a:solidFill>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943088" cy="1782762"/>
          </a:xfrm>
        </p:spPr>
        <p:txBody>
          <a:bodyPr>
            <a:normAutofit fontScale="90000"/>
          </a:bodyPr>
          <a:lstStyle/>
          <a:p>
            <a:r>
              <a:rPr lang="en-US" dirty="0" smtClean="0">
                <a:latin typeface="Comic Sans MS" pitchFamily="66" charset="0"/>
              </a:rPr>
              <a:t/>
            </a:r>
            <a:br>
              <a:rPr lang="en-US" dirty="0" smtClean="0">
                <a:latin typeface="Comic Sans MS" pitchFamily="66" charset="0"/>
              </a:rPr>
            </a:br>
            <a:r>
              <a:rPr lang="en-US" dirty="0" smtClean="0">
                <a:latin typeface="Comic Sans MS" pitchFamily="66" charset="0"/>
              </a:rPr>
              <a:t>APK- Here is one type of illustration that you might see in a informational text. </a:t>
            </a:r>
            <a:br>
              <a:rPr lang="en-US" dirty="0" smtClean="0">
                <a:latin typeface="Comic Sans MS" pitchFamily="66" charset="0"/>
              </a:rPr>
            </a:br>
            <a:r>
              <a:rPr lang="en-US" dirty="0" smtClean="0">
                <a:latin typeface="Comic Sans MS" pitchFamily="66" charset="0"/>
              </a:rPr>
              <a:t/>
            </a:r>
            <a:br>
              <a:rPr lang="en-US" dirty="0" smtClean="0">
                <a:latin typeface="Comic Sans MS" pitchFamily="66" charset="0"/>
              </a:rPr>
            </a:br>
            <a:endParaRPr lang="en-US" dirty="0">
              <a:latin typeface="Comic Sans MS" pitchFamily="66" charset="0"/>
            </a:endParaRPr>
          </a:p>
        </p:txBody>
      </p:sp>
      <p:pic>
        <p:nvPicPr>
          <p:cNvPr id="28674" name="Picture 2" descr="http://kids.nceas.ucsb.edu/DataandScience/cleanupbar.gif"/>
          <p:cNvPicPr>
            <a:picLocks noChangeAspect="1" noChangeArrowheads="1"/>
          </p:cNvPicPr>
          <p:nvPr/>
        </p:nvPicPr>
        <p:blipFill>
          <a:blip r:embed="rId2" cstate="print"/>
          <a:srcRect/>
          <a:stretch>
            <a:fillRect/>
          </a:stretch>
        </p:blipFill>
        <p:spPr bwMode="auto">
          <a:xfrm>
            <a:off x="2438400" y="1905000"/>
            <a:ext cx="3343275" cy="2143996"/>
          </a:xfrm>
          <a:prstGeom prst="rect">
            <a:avLst/>
          </a:prstGeom>
          <a:noFill/>
        </p:spPr>
      </p:pic>
      <p:sp>
        <p:nvSpPr>
          <p:cNvPr id="5" name="TextBox 4"/>
          <p:cNvSpPr txBox="1"/>
          <p:nvPr/>
        </p:nvSpPr>
        <p:spPr>
          <a:xfrm>
            <a:off x="1143000" y="4419600"/>
            <a:ext cx="7543800" cy="1938992"/>
          </a:xfrm>
          <a:prstGeom prst="rect">
            <a:avLst/>
          </a:prstGeom>
          <a:noFill/>
        </p:spPr>
        <p:txBody>
          <a:bodyPr wrap="square" rtlCol="0">
            <a:spAutoFit/>
          </a:bodyPr>
          <a:lstStyle/>
          <a:p>
            <a:pPr marL="457200" indent="-457200">
              <a:buAutoNum type="arabicPeriod"/>
            </a:pPr>
            <a:r>
              <a:rPr lang="en-US" sz="2400" dirty="0" smtClean="0">
                <a:solidFill>
                  <a:schemeClr val="accent3">
                    <a:lumMod val="50000"/>
                  </a:schemeClr>
                </a:solidFill>
                <a:latin typeface="Comic Sans MS" pitchFamily="66" charset="0"/>
              </a:rPr>
              <a:t>Think about other types of illustrations you could expect to see in an informational text. </a:t>
            </a:r>
          </a:p>
          <a:p>
            <a:pPr marL="457200" indent="-457200">
              <a:buAutoNum type="arabicPeriod"/>
            </a:pPr>
            <a:r>
              <a:rPr lang="en-US" sz="2400" dirty="0" smtClean="0">
                <a:solidFill>
                  <a:schemeClr val="accent3">
                    <a:lumMod val="50000"/>
                  </a:schemeClr>
                </a:solidFill>
                <a:latin typeface="Comic Sans MS" pitchFamily="66" charset="0"/>
              </a:rPr>
              <a:t>Talk with a partner.</a:t>
            </a:r>
          </a:p>
          <a:p>
            <a:pPr marL="457200" indent="-457200">
              <a:buAutoNum type="arabicPeriod"/>
            </a:pPr>
            <a:r>
              <a:rPr lang="en-US" sz="2400" dirty="0" smtClean="0">
                <a:solidFill>
                  <a:schemeClr val="accent3">
                    <a:lumMod val="50000"/>
                  </a:schemeClr>
                </a:solidFill>
                <a:latin typeface="Comic Sans MS" pitchFamily="66" charset="0"/>
              </a:rPr>
              <a:t>Write down 3 types of illustrations you could see</a:t>
            </a:r>
            <a:r>
              <a:rPr lang="en-US" sz="2000" dirty="0" smtClean="0">
                <a:solidFill>
                  <a:schemeClr val="accent3">
                    <a:lumMod val="50000"/>
                  </a:schemeClr>
                </a:solidFill>
                <a:latin typeface="Comic Sans MS" pitchFamily="66" charset="0"/>
              </a:rPr>
              <a:t>. </a:t>
            </a:r>
            <a:endParaRPr lang="en-US" sz="2000" dirty="0">
              <a:solidFill>
                <a:schemeClr val="accent3">
                  <a:lumMod val="50000"/>
                </a:schemeClr>
              </a:solidFill>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Goal- I can use illustrations and words in a text to help me understand what I read. </a:t>
            </a:r>
            <a:endParaRPr lang="en-US" dirty="0">
              <a:latin typeface="Comic Sans MS" pitchFamily="66" charset="0"/>
            </a:endParaRPr>
          </a:p>
        </p:txBody>
      </p:sp>
      <p:sp>
        <p:nvSpPr>
          <p:cNvPr id="4" name="TextBox 3"/>
          <p:cNvSpPr txBox="1"/>
          <p:nvPr/>
        </p:nvSpPr>
        <p:spPr>
          <a:xfrm>
            <a:off x="1219200" y="2438400"/>
            <a:ext cx="7467600" cy="36009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eriod"/>
            </a:pPr>
            <a:r>
              <a:rPr lang="en-US" sz="3600" dirty="0" smtClean="0">
                <a:solidFill>
                  <a:schemeClr val="accent3">
                    <a:lumMod val="50000"/>
                  </a:schemeClr>
                </a:solidFill>
                <a:latin typeface="Comic Sans MS" pitchFamily="66" charset="0"/>
              </a:rPr>
              <a:t>Read the goal</a:t>
            </a:r>
          </a:p>
          <a:p>
            <a:pPr marL="342900" indent="-342900">
              <a:buAutoNum type="arabicPeriod"/>
            </a:pPr>
            <a:r>
              <a:rPr lang="en-US" sz="3600" dirty="0" smtClean="0">
                <a:solidFill>
                  <a:schemeClr val="accent3">
                    <a:lumMod val="50000"/>
                  </a:schemeClr>
                </a:solidFill>
                <a:latin typeface="Comic Sans MS" pitchFamily="66" charset="0"/>
              </a:rPr>
              <a:t>Write the goal</a:t>
            </a:r>
          </a:p>
          <a:p>
            <a:pPr marL="342900" indent="-342900">
              <a:buAutoNum type="arabicPeriod"/>
            </a:pPr>
            <a:r>
              <a:rPr lang="en-US" sz="3600" dirty="0" smtClean="0">
                <a:solidFill>
                  <a:schemeClr val="accent3">
                    <a:lumMod val="50000"/>
                  </a:schemeClr>
                </a:solidFill>
                <a:latin typeface="Comic Sans MS" pitchFamily="66" charset="0"/>
              </a:rPr>
              <a:t>Score yourself</a:t>
            </a:r>
          </a:p>
          <a:p>
            <a:pPr marL="342900" indent="-342900"/>
            <a:endParaRPr lang="en-US" sz="3600" dirty="0" smtClean="0">
              <a:solidFill>
                <a:schemeClr val="accent3">
                  <a:lumMod val="50000"/>
                </a:schemeClr>
              </a:solidFill>
              <a:latin typeface="Comic Sans MS" pitchFamily="66" charset="0"/>
            </a:endParaRPr>
          </a:p>
          <a:p>
            <a:pPr marL="342900" indent="-342900"/>
            <a:endParaRPr lang="en-US" sz="3600" dirty="0">
              <a:solidFill>
                <a:schemeClr val="accent3">
                  <a:lumMod val="50000"/>
                </a:schemeClr>
              </a:solidFill>
              <a:latin typeface="Comic Sans MS" pitchFamily="66" charset="0"/>
            </a:endParaRPr>
          </a:p>
          <a:p>
            <a:pPr marL="342900" indent="-342900"/>
            <a:r>
              <a:rPr lang="en-US" sz="4800" dirty="0" smtClean="0">
                <a:solidFill>
                  <a:schemeClr val="accent3">
                    <a:lumMod val="50000"/>
                  </a:schemeClr>
                </a:solidFill>
                <a:latin typeface="Comic Sans MS" pitchFamily="66" charset="0"/>
              </a:rPr>
              <a:t>4  3  2  1</a:t>
            </a:r>
            <a:endParaRPr lang="en-US" sz="4800" dirty="0">
              <a:solidFill>
                <a:schemeClr val="accent3">
                  <a:lumMod val="50000"/>
                </a:schemeClr>
              </a:solidFill>
              <a:latin typeface="Comic Sans M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43000" y="1524000"/>
            <a:ext cx="7498080" cy="1143000"/>
          </a:xfrm>
        </p:spPr>
        <p:txBody>
          <a:bodyPr>
            <a:normAutofit fontScale="90000"/>
          </a:bodyPr>
          <a:lstStyle/>
          <a:p>
            <a:r>
              <a:rPr lang="en-US" sz="3200" dirty="0" smtClean="0">
                <a:latin typeface="Comic Sans MS" pitchFamily="66" charset="0"/>
              </a:rPr>
              <a:t>Non-fiction text can include challenging topics. </a:t>
            </a:r>
            <a:br>
              <a:rPr lang="en-US" sz="3200" dirty="0" smtClean="0">
                <a:latin typeface="Comic Sans MS" pitchFamily="66" charset="0"/>
              </a:rPr>
            </a:br>
            <a:r>
              <a:rPr lang="en-US" sz="3200" dirty="0" smtClean="0">
                <a:latin typeface="Comic Sans MS" pitchFamily="66" charset="0"/>
              </a:rPr>
              <a:t/>
            </a:r>
            <a:br>
              <a:rPr lang="en-US" sz="3200" dirty="0" smtClean="0">
                <a:latin typeface="Comic Sans MS" pitchFamily="66" charset="0"/>
              </a:rPr>
            </a:br>
            <a:r>
              <a:rPr lang="en-US" sz="3200" dirty="0" smtClean="0">
                <a:latin typeface="Comic Sans MS" pitchFamily="66" charset="0"/>
              </a:rPr>
              <a:t>Authors of nonfiction text often use illustrations to help explain these topics. </a:t>
            </a:r>
            <a:br>
              <a:rPr lang="en-US" sz="3200" dirty="0" smtClean="0">
                <a:latin typeface="Comic Sans MS" pitchFamily="66" charset="0"/>
              </a:rPr>
            </a:br>
            <a:r>
              <a:rPr lang="en-US" sz="3200" dirty="0" smtClean="0">
                <a:latin typeface="Comic Sans MS" pitchFamily="66" charset="0"/>
              </a:rPr>
              <a:t/>
            </a:r>
            <a:br>
              <a:rPr lang="en-US" sz="3200" dirty="0" smtClean="0">
                <a:latin typeface="Comic Sans MS" pitchFamily="66" charset="0"/>
              </a:rPr>
            </a:br>
            <a:endParaRPr lang="en-US" sz="3200" dirty="0">
              <a:latin typeface="Comic Sans MS" pitchFamily="66" charset="0"/>
            </a:endParaRPr>
          </a:p>
        </p:txBody>
      </p:sp>
      <p:sp>
        <p:nvSpPr>
          <p:cNvPr id="5" name="TextBox 4"/>
          <p:cNvSpPr txBox="1"/>
          <p:nvPr/>
        </p:nvSpPr>
        <p:spPr>
          <a:xfrm>
            <a:off x="1295400" y="4191000"/>
            <a:ext cx="7239000" cy="1569660"/>
          </a:xfrm>
          <a:prstGeom prst="rect">
            <a:avLst/>
          </a:prstGeom>
          <a:noFill/>
        </p:spPr>
        <p:txBody>
          <a:bodyPr wrap="square" rtlCol="0">
            <a:spAutoFit/>
          </a:bodyPr>
          <a:lstStyle/>
          <a:p>
            <a:r>
              <a:rPr lang="en-US" sz="3200" dirty="0" smtClean="0">
                <a:solidFill>
                  <a:srgbClr val="00B0F0"/>
                </a:solidFill>
                <a:latin typeface="Comic Sans MS" pitchFamily="66" charset="0"/>
              </a:rPr>
              <a:t>Let’s look at an example of how the text and illustrations help us better understand the phrases of the moon. </a:t>
            </a:r>
            <a:endParaRPr lang="en-US" sz="3200" dirty="0">
              <a:solidFill>
                <a:srgbClr val="00B0F0"/>
              </a:solidFill>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1618059"/>
            <a:ext cx="1146468" cy="36933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  </a:t>
            </a:r>
            <a:r>
              <a:rPr kumimoji="0" lang="en-US" sz="234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26626" name="Picture 2" descr="http://www.ducksters.com/science/moon_phases.jpg"/>
          <p:cNvPicPr>
            <a:picLocks noChangeAspect="1" noChangeArrowheads="1"/>
          </p:cNvPicPr>
          <p:nvPr/>
        </p:nvPicPr>
        <p:blipFill>
          <a:blip r:embed="rId3" cstate="print"/>
          <a:srcRect/>
          <a:stretch>
            <a:fillRect/>
          </a:stretch>
        </p:blipFill>
        <p:spPr bwMode="auto">
          <a:xfrm>
            <a:off x="5638800" y="2438400"/>
            <a:ext cx="3714750" cy="3714750"/>
          </a:xfrm>
          <a:prstGeom prst="rect">
            <a:avLst/>
          </a:prstGeom>
          <a:noFill/>
        </p:spPr>
      </p:pic>
      <p:sp>
        <p:nvSpPr>
          <p:cNvPr id="8" name="Rectangle 7"/>
          <p:cNvSpPr/>
          <p:nvPr/>
        </p:nvSpPr>
        <p:spPr>
          <a:xfrm>
            <a:off x="228600" y="609600"/>
            <a:ext cx="5791200" cy="5601533"/>
          </a:xfrm>
          <a:prstGeom prst="rect">
            <a:avLst/>
          </a:prstGeom>
          <a:ln>
            <a:solidFill>
              <a:schemeClr val="accent1"/>
            </a:solidFill>
          </a:ln>
        </p:spPr>
        <p:txBody>
          <a:bodyPr wrap="square">
            <a:spAutoFit/>
          </a:bodyPr>
          <a:lstStyle/>
          <a:p>
            <a:pPr lvl="0" fontAlgn="base">
              <a:spcBef>
                <a:spcPct val="0"/>
              </a:spcBef>
              <a:spcAft>
                <a:spcPct val="0"/>
              </a:spcAft>
            </a:pPr>
            <a:r>
              <a:rPr lang="en-US" sz="2000" b="1" dirty="0">
                <a:latin typeface="Comic Sans MS" pitchFamily="66" charset="0"/>
              </a:rPr>
              <a:t>What are the different phases of the moon? </a:t>
            </a:r>
            <a:r>
              <a:rPr lang="en-US" sz="1400" b="1" dirty="0">
                <a:latin typeface="Arial" pitchFamily="34" charset="0"/>
              </a:rPr>
              <a:t/>
            </a:r>
            <a:br>
              <a:rPr lang="en-US" sz="1400" b="1" dirty="0">
                <a:latin typeface="Arial" pitchFamily="34" charset="0"/>
              </a:rPr>
            </a:br>
            <a:r>
              <a:rPr lang="en-US" sz="1400" b="1" dirty="0">
                <a:latin typeface="Arial" pitchFamily="34" charset="0"/>
              </a:rPr>
              <a:t/>
            </a:r>
            <a:br>
              <a:rPr lang="en-US" sz="1400" b="1" dirty="0">
                <a:latin typeface="Arial" pitchFamily="34" charset="0"/>
              </a:rPr>
            </a:br>
            <a:r>
              <a:rPr lang="en-US" sz="1600" b="1" dirty="0">
                <a:latin typeface="Arial" pitchFamily="34" charset="0"/>
              </a:rPr>
              <a:t>As the moon orbits or circles the Earth, the phase changes. We'll start with what is called the </a:t>
            </a:r>
            <a:r>
              <a:rPr lang="en-US" sz="1600" b="1" dirty="0">
                <a:solidFill>
                  <a:srgbClr val="FF0000"/>
                </a:solidFill>
                <a:latin typeface="Arial" pitchFamily="34" charset="0"/>
              </a:rPr>
              <a:t>New Moon </a:t>
            </a:r>
            <a:r>
              <a:rPr lang="en-US" sz="1600" b="1" dirty="0">
                <a:latin typeface="Arial" pitchFamily="34" charset="0"/>
              </a:rPr>
              <a:t>phase. </a:t>
            </a:r>
            <a:r>
              <a:rPr lang="en-US" b="1" dirty="0"/>
              <a:t>This is where we can't see any of the lit up side of the moon</a:t>
            </a:r>
            <a:r>
              <a:rPr lang="en-US" dirty="0"/>
              <a:t>. </a:t>
            </a:r>
            <a:r>
              <a:rPr lang="en-US" sz="1600" b="1" dirty="0">
                <a:latin typeface="Arial" pitchFamily="34" charset="0"/>
              </a:rPr>
              <a:t>The moon is between us and the sun (see the picture). As the moon orbits the Earth we can see more and more of the lit up side until finally the moon is on the opposite side of the Earth from the sun and we get a full moon. As the moon continues to orbit the Earth we now see less and less of the lit up side. </a:t>
            </a:r>
            <a:br>
              <a:rPr lang="en-US" sz="1600" b="1" dirty="0">
                <a:latin typeface="Arial" pitchFamily="34" charset="0"/>
              </a:rPr>
            </a:br>
            <a:r>
              <a:rPr lang="en-US" sz="1600" b="1" dirty="0">
                <a:latin typeface="Arial" pitchFamily="34" charset="0"/>
              </a:rPr>
              <a:t/>
            </a:r>
            <a:br>
              <a:rPr lang="en-US" sz="1600" b="1" dirty="0">
                <a:latin typeface="Arial" pitchFamily="34" charset="0"/>
              </a:rPr>
            </a:br>
            <a:r>
              <a:rPr lang="en-US" sz="1600" b="1" dirty="0">
                <a:latin typeface="Arial" pitchFamily="34" charset="0"/>
              </a:rPr>
              <a:t>The phases of the moon starting with the New Moon are: </a:t>
            </a:r>
          </a:p>
          <a:p>
            <a:pPr lvl="0" eaLnBrk="0" fontAlgn="base" hangingPunct="0">
              <a:spcBef>
                <a:spcPct val="0"/>
              </a:spcBef>
              <a:spcAft>
                <a:spcPct val="0"/>
              </a:spcAft>
              <a:buFontTx/>
              <a:buChar char="•"/>
            </a:pPr>
            <a:r>
              <a:rPr lang="en-US" sz="1600" b="1" dirty="0">
                <a:latin typeface="Arial" pitchFamily="34" charset="0"/>
              </a:rPr>
              <a:t>New Moon </a:t>
            </a:r>
          </a:p>
          <a:p>
            <a:pPr lvl="0" eaLnBrk="0" fontAlgn="base" hangingPunct="0">
              <a:spcBef>
                <a:spcPct val="0"/>
              </a:spcBef>
              <a:spcAft>
                <a:spcPct val="0"/>
              </a:spcAft>
              <a:buFontTx/>
              <a:buChar char="•"/>
            </a:pPr>
            <a:r>
              <a:rPr lang="en-US" sz="1600" b="1" dirty="0">
                <a:latin typeface="Arial" pitchFamily="34" charset="0"/>
              </a:rPr>
              <a:t>Waxing Crescent </a:t>
            </a:r>
          </a:p>
          <a:p>
            <a:pPr lvl="0" eaLnBrk="0" fontAlgn="base" hangingPunct="0">
              <a:spcBef>
                <a:spcPct val="0"/>
              </a:spcBef>
              <a:spcAft>
                <a:spcPct val="0"/>
              </a:spcAft>
              <a:buFontTx/>
              <a:buChar char="•"/>
            </a:pPr>
            <a:r>
              <a:rPr lang="en-US" sz="1600" b="1" dirty="0">
                <a:latin typeface="Arial" pitchFamily="34" charset="0"/>
              </a:rPr>
              <a:t>First Quarter </a:t>
            </a:r>
          </a:p>
          <a:p>
            <a:pPr lvl="0" eaLnBrk="0" fontAlgn="base" hangingPunct="0">
              <a:spcBef>
                <a:spcPct val="0"/>
              </a:spcBef>
              <a:spcAft>
                <a:spcPct val="0"/>
              </a:spcAft>
              <a:buFontTx/>
              <a:buChar char="•"/>
            </a:pPr>
            <a:r>
              <a:rPr lang="en-US" sz="1600" b="1" dirty="0">
                <a:latin typeface="Arial" pitchFamily="34" charset="0"/>
              </a:rPr>
              <a:t>Waxing Gibbous </a:t>
            </a:r>
          </a:p>
          <a:p>
            <a:pPr lvl="0" eaLnBrk="0" fontAlgn="base" hangingPunct="0">
              <a:spcBef>
                <a:spcPct val="0"/>
              </a:spcBef>
              <a:spcAft>
                <a:spcPct val="0"/>
              </a:spcAft>
              <a:buFontTx/>
              <a:buChar char="•"/>
            </a:pPr>
            <a:r>
              <a:rPr lang="en-US" sz="1600" b="1" dirty="0">
                <a:latin typeface="Arial" pitchFamily="34" charset="0"/>
              </a:rPr>
              <a:t>Full </a:t>
            </a:r>
          </a:p>
          <a:p>
            <a:pPr lvl="0" eaLnBrk="0" fontAlgn="base" hangingPunct="0">
              <a:spcBef>
                <a:spcPct val="0"/>
              </a:spcBef>
              <a:spcAft>
                <a:spcPct val="0"/>
              </a:spcAft>
              <a:buFontTx/>
              <a:buChar char="•"/>
            </a:pPr>
            <a:r>
              <a:rPr lang="en-US" sz="1600" b="1" dirty="0">
                <a:latin typeface="Arial" pitchFamily="34" charset="0"/>
              </a:rPr>
              <a:t>Waning Gibbous </a:t>
            </a:r>
          </a:p>
          <a:p>
            <a:pPr lvl="0" eaLnBrk="0" fontAlgn="base" hangingPunct="0">
              <a:spcBef>
                <a:spcPct val="0"/>
              </a:spcBef>
              <a:spcAft>
                <a:spcPct val="0"/>
              </a:spcAft>
              <a:buFontTx/>
              <a:buChar char="•"/>
            </a:pPr>
            <a:r>
              <a:rPr lang="en-US" sz="1600" b="1" dirty="0">
                <a:latin typeface="Arial" pitchFamily="34" charset="0"/>
              </a:rPr>
              <a:t>Third Quarter </a:t>
            </a:r>
          </a:p>
          <a:p>
            <a:pPr lvl="0" eaLnBrk="0" fontAlgn="base" hangingPunct="0">
              <a:spcBef>
                <a:spcPct val="0"/>
              </a:spcBef>
              <a:spcAft>
                <a:spcPct val="0"/>
              </a:spcAft>
              <a:buFontTx/>
              <a:buChar char="•"/>
            </a:pPr>
            <a:r>
              <a:rPr lang="en-US" sz="1600" b="1" dirty="0">
                <a:latin typeface="Arial" pitchFamily="34" charset="0"/>
              </a:rPr>
              <a:t>Waning Crescent </a:t>
            </a:r>
          </a:p>
          <a:p>
            <a:pPr lvl="0" eaLnBrk="0" fontAlgn="base" hangingPunct="0">
              <a:spcBef>
                <a:spcPct val="0"/>
              </a:spcBef>
              <a:spcAft>
                <a:spcPct val="0"/>
              </a:spcAft>
              <a:buFontTx/>
              <a:buChar char="•"/>
            </a:pPr>
            <a:r>
              <a:rPr lang="en-US" sz="1600" b="1" dirty="0">
                <a:latin typeface="Arial" pitchFamily="34" charset="0"/>
              </a:rPr>
              <a:t>Dark Moon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1618059"/>
            <a:ext cx="1146468" cy="36933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rPr>
              <a:t>  </a:t>
            </a:r>
            <a:r>
              <a:rPr kumimoji="0" lang="en-US" sz="234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26626" name="Picture 2" descr="http://www.ducksters.com/science/moon_phases.jpg"/>
          <p:cNvPicPr>
            <a:picLocks noChangeAspect="1" noChangeArrowheads="1"/>
          </p:cNvPicPr>
          <p:nvPr/>
        </p:nvPicPr>
        <p:blipFill>
          <a:blip r:embed="rId3" cstate="print"/>
          <a:srcRect/>
          <a:stretch>
            <a:fillRect/>
          </a:stretch>
        </p:blipFill>
        <p:spPr bwMode="auto">
          <a:xfrm>
            <a:off x="5638800" y="2438400"/>
            <a:ext cx="3714750" cy="3714750"/>
          </a:xfrm>
          <a:prstGeom prst="rect">
            <a:avLst/>
          </a:prstGeom>
          <a:noFill/>
        </p:spPr>
      </p:pic>
      <p:sp>
        <p:nvSpPr>
          <p:cNvPr id="8" name="Rectangle 7"/>
          <p:cNvSpPr/>
          <p:nvPr/>
        </p:nvSpPr>
        <p:spPr>
          <a:xfrm>
            <a:off x="228600" y="609600"/>
            <a:ext cx="5791200" cy="5601533"/>
          </a:xfrm>
          <a:prstGeom prst="rect">
            <a:avLst/>
          </a:prstGeom>
          <a:ln>
            <a:solidFill>
              <a:schemeClr val="accent1"/>
            </a:solidFill>
          </a:ln>
        </p:spPr>
        <p:txBody>
          <a:bodyPr wrap="square">
            <a:spAutoFit/>
          </a:bodyPr>
          <a:lstStyle/>
          <a:p>
            <a:pPr lvl="0" fontAlgn="base">
              <a:spcBef>
                <a:spcPct val="0"/>
              </a:spcBef>
              <a:spcAft>
                <a:spcPct val="0"/>
              </a:spcAft>
            </a:pPr>
            <a:r>
              <a:rPr lang="en-US" sz="2000" b="1" dirty="0">
                <a:latin typeface="Comic Sans MS" pitchFamily="66" charset="0"/>
              </a:rPr>
              <a:t>What are the different phases of the moon? </a:t>
            </a:r>
            <a:r>
              <a:rPr lang="en-US" sz="1400" b="1" dirty="0">
                <a:latin typeface="Arial" pitchFamily="34" charset="0"/>
              </a:rPr>
              <a:t/>
            </a:r>
            <a:br>
              <a:rPr lang="en-US" sz="1400" b="1" dirty="0">
                <a:latin typeface="Arial" pitchFamily="34" charset="0"/>
              </a:rPr>
            </a:br>
            <a:r>
              <a:rPr lang="en-US" sz="1400" b="1" dirty="0">
                <a:latin typeface="Arial" pitchFamily="34" charset="0"/>
              </a:rPr>
              <a:t/>
            </a:r>
            <a:br>
              <a:rPr lang="en-US" sz="1400" b="1" dirty="0">
                <a:latin typeface="Arial" pitchFamily="34" charset="0"/>
              </a:rPr>
            </a:br>
            <a:r>
              <a:rPr lang="en-US" sz="1600" b="1" dirty="0">
                <a:latin typeface="Arial" pitchFamily="34" charset="0"/>
              </a:rPr>
              <a:t>As the moon orbits or circles the Earth, the phase changes. We'll start with what is called the </a:t>
            </a:r>
            <a:r>
              <a:rPr lang="en-US" sz="1600" b="1" dirty="0">
                <a:solidFill>
                  <a:srgbClr val="FF0000"/>
                </a:solidFill>
                <a:latin typeface="Arial" pitchFamily="34" charset="0"/>
              </a:rPr>
              <a:t>New Moon </a:t>
            </a:r>
            <a:r>
              <a:rPr lang="en-US" sz="1600" b="1" dirty="0">
                <a:latin typeface="Arial" pitchFamily="34" charset="0"/>
              </a:rPr>
              <a:t>phase. </a:t>
            </a:r>
            <a:r>
              <a:rPr lang="en-US" b="1" dirty="0"/>
              <a:t>This is where we can't see any of the lit up side of the moon</a:t>
            </a:r>
            <a:r>
              <a:rPr lang="en-US" dirty="0"/>
              <a:t>. </a:t>
            </a:r>
            <a:r>
              <a:rPr lang="en-US" sz="1600" b="1" dirty="0">
                <a:latin typeface="Arial" pitchFamily="34" charset="0"/>
              </a:rPr>
              <a:t>The moon is between us and the sun (see the picture). As the moon orbits the Earth we can see more and more of the lit up side until finally the moon is on the opposite side of the Earth from the sun and we get a full moon. As the moon continues to orbit the Earth we now see less and less of the lit up side. </a:t>
            </a:r>
            <a:br>
              <a:rPr lang="en-US" sz="1600" b="1" dirty="0">
                <a:latin typeface="Arial" pitchFamily="34" charset="0"/>
              </a:rPr>
            </a:br>
            <a:r>
              <a:rPr lang="en-US" sz="1600" b="1" dirty="0">
                <a:latin typeface="Arial" pitchFamily="34" charset="0"/>
              </a:rPr>
              <a:t/>
            </a:r>
            <a:br>
              <a:rPr lang="en-US" sz="1600" b="1" dirty="0">
                <a:latin typeface="Arial" pitchFamily="34" charset="0"/>
              </a:rPr>
            </a:br>
            <a:r>
              <a:rPr lang="en-US" sz="1600" b="1" dirty="0">
                <a:latin typeface="Arial" pitchFamily="34" charset="0"/>
              </a:rPr>
              <a:t>The phases of the moon starting with the New Moon are: </a:t>
            </a:r>
          </a:p>
          <a:p>
            <a:pPr lvl="0" eaLnBrk="0" fontAlgn="base" hangingPunct="0">
              <a:spcBef>
                <a:spcPct val="0"/>
              </a:spcBef>
              <a:spcAft>
                <a:spcPct val="0"/>
              </a:spcAft>
              <a:buFontTx/>
              <a:buChar char="•"/>
            </a:pPr>
            <a:r>
              <a:rPr lang="en-US" sz="1600" b="1" dirty="0">
                <a:latin typeface="Arial" pitchFamily="34" charset="0"/>
              </a:rPr>
              <a:t>New Moon </a:t>
            </a:r>
          </a:p>
          <a:p>
            <a:pPr lvl="0" eaLnBrk="0" fontAlgn="base" hangingPunct="0">
              <a:spcBef>
                <a:spcPct val="0"/>
              </a:spcBef>
              <a:spcAft>
                <a:spcPct val="0"/>
              </a:spcAft>
              <a:buFontTx/>
              <a:buChar char="•"/>
            </a:pPr>
            <a:r>
              <a:rPr lang="en-US" sz="1600" b="1" dirty="0">
                <a:latin typeface="Arial" pitchFamily="34" charset="0"/>
              </a:rPr>
              <a:t>Waxing Crescent </a:t>
            </a:r>
          </a:p>
          <a:p>
            <a:pPr lvl="0" eaLnBrk="0" fontAlgn="base" hangingPunct="0">
              <a:spcBef>
                <a:spcPct val="0"/>
              </a:spcBef>
              <a:spcAft>
                <a:spcPct val="0"/>
              </a:spcAft>
              <a:buFontTx/>
              <a:buChar char="•"/>
            </a:pPr>
            <a:r>
              <a:rPr lang="en-US" sz="1600" b="1" dirty="0">
                <a:latin typeface="Arial" pitchFamily="34" charset="0"/>
              </a:rPr>
              <a:t>First Quarter </a:t>
            </a:r>
          </a:p>
          <a:p>
            <a:pPr lvl="0" eaLnBrk="0" fontAlgn="base" hangingPunct="0">
              <a:spcBef>
                <a:spcPct val="0"/>
              </a:spcBef>
              <a:spcAft>
                <a:spcPct val="0"/>
              </a:spcAft>
              <a:buFontTx/>
              <a:buChar char="•"/>
            </a:pPr>
            <a:r>
              <a:rPr lang="en-US" sz="1600" b="1" dirty="0">
                <a:latin typeface="Arial" pitchFamily="34" charset="0"/>
              </a:rPr>
              <a:t>Waxing Gibbous </a:t>
            </a:r>
          </a:p>
          <a:p>
            <a:pPr lvl="0" eaLnBrk="0" fontAlgn="base" hangingPunct="0">
              <a:spcBef>
                <a:spcPct val="0"/>
              </a:spcBef>
              <a:spcAft>
                <a:spcPct val="0"/>
              </a:spcAft>
              <a:buFontTx/>
              <a:buChar char="•"/>
            </a:pPr>
            <a:r>
              <a:rPr lang="en-US" sz="1600" b="1" dirty="0">
                <a:latin typeface="Arial" pitchFamily="34" charset="0"/>
              </a:rPr>
              <a:t>Full </a:t>
            </a:r>
          </a:p>
          <a:p>
            <a:pPr lvl="0" eaLnBrk="0" fontAlgn="base" hangingPunct="0">
              <a:spcBef>
                <a:spcPct val="0"/>
              </a:spcBef>
              <a:spcAft>
                <a:spcPct val="0"/>
              </a:spcAft>
              <a:buFontTx/>
              <a:buChar char="•"/>
            </a:pPr>
            <a:r>
              <a:rPr lang="en-US" sz="1600" b="1" dirty="0">
                <a:latin typeface="Arial" pitchFamily="34" charset="0"/>
              </a:rPr>
              <a:t>Waning Gibbous </a:t>
            </a:r>
          </a:p>
          <a:p>
            <a:pPr lvl="0" eaLnBrk="0" fontAlgn="base" hangingPunct="0">
              <a:spcBef>
                <a:spcPct val="0"/>
              </a:spcBef>
              <a:spcAft>
                <a:spcPct val="0"/>
              </a:spcAft>
              <a:buFontTx/>
              <a:buChar char="•"/>
            </a:pPr>
            <a:r>
              <a:rPr lang="en-US" sz="1600" b="1" dirty="0">
                <a:latin typeface="Arial" pitchFamily="34" charset="0"/>
              </a:rPr>
              <a:t>Third Quarter </a:t>
            </a:r>
          </a:p>
          <a:p>
            <a:pPr lvl="0" eaLnBrk="0" fontAlgn="base" hangingPunct="0">
              <a:spcBef>
                <a:spcPct val="0"/>
              </a:spcBef>
              <a:spcAft>
                <a:spcPct val="0"/>
              </a:spcAft>
              <a:buFontTx/>
              <a:buChar char="•"/>
            </a:pPr>
            <a:r>
              <a:rPr lang="en-US" sz="1600" b="1" dirty="0">
                <a:latin typeface="Arial" pitchFamily="34" charset="0"/>
              </a:rPr>
              <a:t>Waning Crescent </a:t>
            </a:r>
          </a:p>
          <a:p>
            <a:pPr lvl="0" eaLnBrk="0" fontAlgn="base" hangingPunct="0">
              <a:spcBef>
                <a:spcPct val="0"/>
              </a:spcBef>
              <a:spcAft>
                <a:spcPct val="0"/>
              </a:spcAft>
              <a:buFontTx/>
              <a:buChar char="•"/>
            </a:pPr>
            <a:r>
              <a:rPr lang="en-US" sz="1600" b="1" dirty="0">
                <a:latin typeface="Arial" pitchFamily="34" charset="0"/>
              </a:rPr>
              <a:t>Dark Moon </a:t>
            </a:r>
          </a:p>
        </p:txBody>
      </p:sp>
      <p:sp>
        <p:nvSpPr>
          <p:cNvPr id="10" name="Rounded Rectangle 9"/>
          <p:cNvSpPr/>
          <p:nvPr/>
        </p:nvSpPr>
        <p:spPr>
          <a:xfrm>
            <a:off x="6019800" y="685800"/>
            <a:ext cx="2667000" cy="1524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b="1" dirty="0" smtClean="0">
                <a:solidFill>
                  <a:schemeClr val="tx1"/>
                </a:solidFill>
                <a:latin typeface="Comic Sans MS" pitchFamily="66" charset="0"/>
              </a:rPr>
              <a:t>Text – gives details and examples in words</a:t>
            </a:r>
            <a:endParaRPr lang="en-US" b="1" dirty="0">
              <a:solidFill>
                <a:schemeClr val="tx1"/>
              </a:solidFill>
              <a:latin typeface="Comic Sans MS" pitchFamily="66" charset="0"/>
            </a:endParaRPr>
          </a:p>
        </p:txBody>
      </p:sp>
      <p:sp>
        <p:nvSpPr>
          <p:cNvPr id="11" name="Rounded Rectangle 10"/>
          <p:cNvSpPr/>
          <p:nvPr/>
        </p:nvSpPr>
        <p:spPr>
          <a:xfrm>
            <a:off x="3124200" y="4800600"/>
            <a:ext cx="28956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mic Sans MS" pitchFamily="66" charset="0"/>
              </a:rPr>
              <a:t>Illustrations-gives readers information in picture form to help them SEE what the words mean. </a:t>
            </a:r>
            <a:endParaRPr lang="en-US" b="1" dirty="0">
              <a:solidFill>
                <a:schemeClr val="tx1"/>
              </a:solidFill>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28888" cy="1143000"/>
          </a:xfrm>
        </p:spPr>
        <p:txBody>
          <a:bodyPr>
            <a:normAutofit fontScale="90000"/>
          </a:bodyPr>
          <a:lstStyle/>
          <a:p>
            <a:pPr algn="ctr"/>
            <a:r>
              <a:rPr lang="en-US" dirty="0" smtClean="0">
                <a:latin typeface="Comic Sans MS" pitchFamily="66" charset="0"/>
              </a:rPr>
              <a:t>Steps for Reading Informational Text</a:t>
            </a:r>
            <a:endParaRPr lang="en-US" dirty="0">
              <a:latin typeface="Comic Sans MS" pitchFamily="66" charset="0"/>
            </a:endParaRPr>
          </a:p>
        </p:txBody>
      </p:sp>
      <p:sp>
        <p:nvSpPr>
          <p:cNvPr id="4" name="Rectangle 3"/>
          <p:cNvSpPr/>
          <p:nvPr/>
        </p:nvSpPr>
        <p:spPr>
          <a:xfrm>
            <a:off x="838200" y="1676400"/>
            <a:ext cx="7696200"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3200" dirty="0" smtClean="0">
                <a:latin typeface="Comic Sans MS" pitchFamily="66" charset="0"/>
              </a:rPr>
              <a:t>Locate and reread the portion of the text that focuses on the main idea and key details.  </a:t>
            </a:r>
          </a:p>
          <a:p>
            <a:pPr marL="342900" indent="-342900">
              <a:buAutoNum type="arabicPeriod"/>
            </a:pPr>
            <a:endParaRPr lang="en-US" sz="3200" dirty="0" smtClean="0">
              <a:latin typeface="Comic Sans MS" pitchFamily="66" charset="0"/>
            </a:endParaRPr>
          </a:p>
          <a:p>
            <a:pPr marL="342900" indent="-342900">
              <a:buAutoNum type="arabicPeriod"/>
            </a:pPr>
            <a:r>
              <a:rPr lang="en-US" sz="3200" dirty="0" smtClean="0">
                <a:latin typeface="Comic Sans MS" pitchFamily="66" charset="0"/>
              </a:rPr>
              <a:t>Examine illustrations related to the topic.</a:t>
            </a:r>
          </a:p>
          <a:p>
            <a:pPr marL="342900" indent="-342900">
              <a:buAutoNum type="arabicPeriod"/>
            </a:pPr>
            <a:endParaRPr lang="en-US" sz="3200" dirty="0" smtClean="0">
              <a:latin typeface="Comic Sans MS" pitchFamily="66" charset="0"/>
            </a:endParaRPr>
          </a:p>
          <a:p>
            <a:pPr marL="342900" indent="-342900">
              <a:buAutoNum type="arabicPeriod"/>
            </a:pPr>
            <a:r>
              <a:rPr lang="en-US" sz="3200" dirty="0" smtClean="0">
                <a:latin typeface="Comic Sans MS" pitchFamily="66" charset="0"/>
              </a:rPr>
              <a:t>Ask yourself: “How do the words and illustrations work together to help me better understand the topic.”</a:t>
            </a:r>
            <a:endParaRPr lang="en-US" sz="3200" dirty="0">
              <a:latin typeface="Comic Sans MS"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868362"/>
          </a:xfrm>
        </p:spPr>
        <p:txBody>
          <a:bodyPr>
            <a:normAutofit fontScale="90000"/>
          </a:bodyPr>
          <a:lstStyle/>
          <a:p>
            <a:pPr algn="ctr"/>
            <a:r>
              <a:rPr lang="en-US" dirty="0" smtClean="0">
                <a:latin typeface="Comic Sans MS" pitchFamily="66" charset="0"/>
              </a:rPr>
              <a:t>The Making of a Football</a:t>
            </a:r>
            <a:endParaRPr lang="en-US" dirty="0">
              <a:latin typeface="Comic Sans MS" pitchFamily="66" charset="0"/>
            </a:endParaRPr>
          </a:p>
        </p:txBody>
      </p:sp>
      <p:pic>
        <p:nvPicPr>
          <p:cNvPr id="31746" name="Picture 2" descr="http://i.cdn.turner.com/si/dam/assets/131024153048-making-of-a-football-01-single-image-cut.jpg"/>
          <p:cNvPicPr>
            <a:picLocks noChangeAspect="1" noChangeArrowheads="1"/>
          </p:cNvPicPr>
          <p:nvPr/>
        </p:nvPicPr>
        <p:blipFill>
          <a:blip r:embed="rId3" cstate="print"/>
          <a:srcRect/>
          <a:stretch>
            <a:fillRect/>
          </a:stretch>
        </p:blipFill>
        <p:spPr bwMode="auto">
          <a:xfrm>
            <a:off x="0" y="1447800"/>
            <a:ext cx="4656955" cy="3097676"/>
          </a:xfrm>
          <a:prstGeom prst="rect">
            <a:avLst/>
          </a:prstGeom>
          <a:noFill/>
        </p:spPr>
      </p:pic>
      <p:sp>
        <p:nvSpPr>
          <p:cNvPr id="6" name="Rectangle 5"/>
          <p:cNvSpPr/>
          <p:nvPr/>
        </p:nvSpPr>
        <p:spPr>
          <a:xfrm>
            <a:off x="4876800" y="1"/>
            <a:ext cx="3886200" cy="6740307"/>
          </a:xfrm>
          <a:prstGeom prst="rect">
            <a:avLst/>
          </a:prstGeom>
        </p:spPr>
        <p:txBody>
          <a:bodyPr wrap="square">
            <a:spAutoFit/>
          </a:bodyPr>
          <a:lstStyle/>
          <a:p>
            <a:r>
              <a:rPr lang="en-US" dirty="0" err="1" smtClean="0"/>
              <a:t>Ada</a:t>
            </a:r>
            <a:r>
              <a:rPr lang="en-US" dirty="0" smtClean="0"/>
              <a:t>, Ohio, doesn't stick out on a map. The town with a population of about 6,000 is a two-and-a-half-hour drive from Cleveland and is tucked away in the quiet countryside of the Midwest. But there's some significant work happening in </a:t>
            </a:r>
            <a:r>
              <a:rPr lang="en-US" dirty="0" err="1" smtClean="0"/>
              <a:t>Ada</a:t>
            </a:r>
            <a:r>
              <a:rPr lang="en-US" dirty="0" smtClean="0"/>
              <a:t> ? it's the location of the Wilson factory where NFL footballs are made. Since 1955, every NFL ball has been made in this facility. Today, it employs 120 workers and produces more than 700,000 footballs per year. Many of the employees at the factory have been at their job for decades. There's a pride that comes from seeing their handiwork in action on the gridiron every Sunday. "To know that those footballs came from a little town in the cornfields of Ohio, that's very special to all of us who work here," says plant manager Daniel </a:t>
            </a:r>
            <a:r>
              <a:rPr lang="en-US" dirty="0" err="1" smtClean="0"/>
              <a:t>Riegle</a:t>
            </a:r>
            <a:r>
              <a:rPr lang="en-US" dirty="0" smtClean="0"/>
              <a:t>. </a:t>
            </a:r>
            <a:r>
              <a:rPr lang="en-US" dirty="0" err="1" smtClean="0"/>
              <a:t>Riegle</a:t>
            </a:r>
            <a:r>
              <a:rPr lang="en-US" dirty="0" smtClean="0"/>
              <a:t> and his staff gave SI KIDS an exclusive look at how the footballs you see on any given Sunday are made.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381000"/>
            <a:ext cx="4267200" cy="369332"/>
          </a:xfrm>
          <a:prstGeom prst="rect">
            <a:avLst/>
          </a:prstGeom>
          <a:noFill/>
        </p:spPr>
        <p:txBody>
          <a:bodyPr wrap="square" rtlCol="0">
            <a:spAutoFit/>
          </a:bodyPr>
          <a:lstStyle/>
          <a:p>
            <a:r>
              <a:rPr lang="en-US" dirty="0" smtClean="0">
                <a:solidFill>
                  <a:schemeClr val="accent3">
                    <a:lumMod val="50000"/>
                  </a:schemeClr>
                </a:solidFill>
                <a:latin typeface="Comic Sans MS" pitchFamily="66" charset="0"/>
              </a:rPr>
              <a:t>Let’s Practice our Steps. </a:t>
            </a:r>
            <a:endParaRPr lang="en-US" dirty="0">
              <a:solidFill>
                <a:schemeClr val="accent3">
                  <a:lumMod val="50000"/>
                </a:schemeClr>
              </a:solidFill>
              <a:latin typeface="Comic Sans MS" pitchFamily="66" charset="0"/>
            </a:endParaRPr>
          </a:p>
        </p:txBody>
      </p:sp>
      <p:sp>
        <p:nvSpPr>
          <p:cNvPr id="5" name="Rectangle 4"/>
          <p:cNvSpPr/>
          <p:nvPr/>
        </p:nvSpPr>
        <p:spPr>
          <a:xfrm>
            <a:off x="838200" y="1371600"/>
            <a:ext cx="7315200" cy="4524315"/>
          </a:xfrm>
          <a:prstGeom prst="rect">
            <a:avLst/>
          </a:prstGeom>
        </p:spPr>
        <p:txBody>
          <a:bodyPr wrap="square">
            <a:spAutoFit/>
          </a:bodyPr>
          <a:lstStyle/>
          <a:p>
            <a:r>
              <a:rPr lang="en-US" sz="3200" dirty="0" smtClean="0">
                <a:latin typeface="Comic Sans MS" pitchFamily="66" charset="0"/>
              </a:rPr>
              <a:t>Each month, the factory receives 12,000 cowhides (such as the one above). Before arriving at the plant, the leather on the hide is tanned and pebbled. The first step at the Wilson factory is called cutting. A handheld device is used to slice away panels. Four panels make up one football, and each hide produces 10 balls</a:t>
            </a:r>
            <a:r>
              <a:rPr lang="en-US" sz="3200" dirty="0" smtClean="0"/>
              <a:t>.</a:t>
            </a:r>
            <a:endParaRPr lang="en-US" sz="3200" dirty="0"/>
          </a:p>
        </p:txBody>
      </p:sp>
      <p:sp>
        <p:nvSpPr>
          <p:cNvPr id="6" name="Rectangle 5"/>
          <p:cNvSpPr/>
          <p:nvPr/>
        </p:nvSpPr>
        <p:spPr>
          <a:xfrm>
            <a:off x="3886200" y="381000"/>
            <a:ext cx="4800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dirty="0" smtClean="0">
                <a:latin typeface="Comic Sans MS" pitchFamily="66" charset="0"/>
              </a:rPr>
              <a:t>Locate and reread the portion of the text that focuses on the main idea.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114</TotalTime>
  <Words>692</Words>
  <Application>Microsoft Office PowerPoint</Application>
  <PresentationFormat>On-screen Show (4:3)</PresentationFormat>
  <Paragraphs>73</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Solstice</vt:lpstr>
      <vt:lpstr>Unit 3  Text and Illustrations </vt:lpstr>
      <vt:lpstr> APK- Here is one type of illustration that you might see in a informational text.   </vt:lpstr>
      <vt:lpstr>Goal- I can use illustrations and words in a text to help me understand what I read. </vt:lpstr>
      <vt:lpstr>Non-fiction text can include challenging topics.   Authors of nonfiction text often use illustrations to help explain these topics.   </vt:lpstr>
      <vt:lpstr>Slide 5</vt:lpstr>
      <vt:lpstr>Slide 6</vt:lpstr>
      <vt:lpstr>Steps for Reading Informational Text</vt:lpstr>
      <vt:lpstr>The Making of a Football</vt:lpstr>
      <vt:lpstr>Slide 9</vt:lpstr>
      <vt:lpstr>Slide 10</vt:lpstr>
      <vt:lpstr>Now it is your turn to try and use the steps to help you understand a topic. </vt:lpstr>
      <vt:lpstr>Revisit the Goal - I can use illustrations and words in a text to help me understand what I read.  </vt:lpstr>
    </vt:vector>
  </TitlesOfParts>
  <Company>RPS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Text and Illustrations </dc:title>
  <dc:creator>st</dc:creator>
  <cp:lastModifiedBy>st</cp:lastModifiedBy>
  <cp:revision>13</cp:revision>
  <dcterms:created xsi:type="dcterms:W3CDTF">2013-10-31T17:44:32Z</dcterms:created>
  <dcterms:modified xsi:type="dcterms:W3CDTF">2013-11-26T15:17:21Z</dcterms:modified>
</cp:coreProperties>
</file>