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6" r:id="rId3"/>
    <p:sldId id="268" r:id="rId4"/>
    <p:sldId id="267" r:id="rId5"/>
    <p:sldId id="269" r:id="rId6"/>
    <p:sldId id="266" r:id="rId7"/>
    <p:sldId id="265" r:id="rId8"/>
    <p:sldId id="264" r:id="rId9"/>
    <p:sldId id="270" r:id="rId10"/>
    <p:sldId id="271" r:id="rId11"/>
    <p:sldId id="272" r:id="rId12"/>
    <p:sldId id="263" r:id="rId13"/>
    <p:sldId id="274" r:id="rId14"/>
    <p:sldId id="281" r:id="rId15"/>
    <p:sldId id="282" r:id="rId16"/>
    <p:sldId id="279" r:id="rId17"/>
    <p:sldId id="280" r:id="rId18"/>
    <p:sldId id="275" r:id="rId19"/>
    <p:sldId id="283" r:id="rId20"/>
    <p:sldId id="284" r:id="rId21"/>
    <p:sldId id="285" r:id="rId22"/>
    <p:sldId id="286" r:id="rId23"/>
    <p:sldId id="28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6" autoAdjust="0"/>
    <p:restoredTop sz="94660"/>
  </p:normalViewPr>
  <p:slideViewPr>
    <p:cSldViewPr>
      <p:cViewPr>
        <p:scale>
          <a:sx n="70" d="100"/>
          <a:sy n="70" d="100"/>
        </p:scale>
        <p:origin x="-534"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tx>
            <c:strRef>
              <c:f>Sheet1!$B$1</c:f>
              <c:strCache>
                <c:ptCount val="1"/>
                <c:pt idx="0">
                  <c:v>Column1</c:v>
                </c:pt>
              </c:strCache>
            </c:strRef>
          </c:tx>
          <c:spPr>
            <a:ln w="57150">
              <a:solidFill>
                <a:schemeClr val="tx1"/>
              </a:solidFill>
            </a:ln>
          </c:spPr>
          <c:dPt>
            <c:idx val="0"/>
            <c:spPr>
              <a:solidFill>
                <a:schemeClr val="accent2"/>
              </a:solidFill>
              <a:ln w="57150">
                <a:solidFill>
                  <a:schemeClr val="tx1"/>
                </a:solidFill>
              </a:ln>
            </c:spPr>
          </c:dPt>
          <c:dPt>
            <c:idx val="1"/>
            <c:spPr>
              <a:solidFill>
                <a:schemeClr val="accent1"/>
              </a:solidFill>
              <a:ln w="57150">
                <a:solidFill>
                  <a:schemeClr val="tx1"/>
                </a:solidFill>
              </a:ln>
            </c:spPr>
          </c:dPt>
          <c:cat>
            <c:strRef>
              <c:f>Sheet1!$A$2:$A$4</c:f>
              <c:strCache>
                <c:ptCount val="3"/>
                <c:pt idx="0">
                  <c:v>Action</c:v>
                </c:pt>
                <c:pt idx="1">
                  <c:v>Dialogue</c:v>
                </c:pt>
                <c:pt idx="2">
                  <c:v>Description</c:v>
                </c:pt>
              </c:strCache>
            </c:strRef>
          </c:cat>
          <c:val>
            <c:numRef>
              <c:f>Sheet1!$B$2:$B$4</c:f>
              <c:numCache>
                <c:formatCode>General</c:formatCode>
                <c:ptCount val="3"/>
                <c:pt idx="0">
                  <c:v>33</c:v>
                </c:pt>
                <c:pt idx="1">
                  <c:v>33</c:v>
                </c:pt>
                <c:pt idx="2">
                  <c:v>33</c:v>
                </c:pt>
              </c:numCache>
            </c:numRef>
          </c:val>
        </c:ser>
        <c:firstSliceAng val="0"/>
      </c:pieChart>
    </c:plotArea>
    <c:plotVisOnly val="1"/>
    <c:dispBlanksAs val="zero"/>
  </c:chart>
  <c:txPr>
    <a:bodyPr/>
    <a:lstStyle/>
    <a:p>
      <a:pPr>
        <a:defRPr sz="1800"/>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0.2447</cdr:x>
      <cdr:y>0.27679</cdr:y>
    </cdr:from>
    <cdr:to>
      <cdr:x>0.45975</cdr:x>
      <cdr:y>0.40114</cdr:y>
    </cdr:to>
    <cdr:sp macro="" textlink="">
      <cdr:nvSpPr>
        <cdr:cNvPr id="2" name="TextBox 1"/>
        <cdr:cNvSpPr txBox="1"/>
      </cdr:nvSpPr>
      <cdr:spPr>
        <a:xfrm xmlns:a="http://schemas.openxmlformats.org/drawingml/2006/main" rot="20120650">
          <a:off x="1734080" y="1356892"/>
          <a:ext cx="1524000" cy="609600"/>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en-US" sz="3600" dirty="0" smtClean="0">
              <a:latin typeface="Britannic Bold" pitchFamily="34" charset="0"/>
            </a:rPr>
            <a:t>Action</a:t>
          </a:r>
          <a:endParaRPr lang="en-US" sz="3600" dirty="0">
            <a:latin typeface="Britannic Bold" pitchFamily="34" charset="0"/>
          </a:endParaRPr>
        </a:p>
      </cdr:txBody>
    </cdr:sp>
  </cdr:relSizeAnchor>
  <cdr:relSizeAnchor xmlns:cdr="http://schemas.openxmlformats.org/drawingml/2006/chartDrawing">
    <cdr:from>
      <cdr:x>0.54839</cdr:x>
      <cdr:y>0.23316</cdr:y>
    </cdr:from>
    <cdr:to>
      <cdr:x>0.76344</cdr:x>
      <cdr:y>0.3886</cdr:y>
    </cdr:to>
    <cdr:sp macro="" textlink="">
      <cdr:nvSpPr>
        <cdr:cNvPr id="3" name="TextBox 2"/>
        <cdr:cNvSpPr txBox="1"/>
      </cdr:nvSpPr>
      <cdr:spPr>
        <a:xfrm xmlns:a="http://schemas.openxmlformats.org/drawingml/2006/main">
          <a:off x="3886200" y="1143000"/>
          <a:ext cx="1524000" cy="762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0.30108</cdr:x>
      <cdr:y>0.66839</cdr:y>
    </cdr:from>
    <cdr:to>
      <cdr:x>0.67742</cdr:x>
      <cdr:y>0.83938</cdr:y>
    </cdr:to>
    <cdr:sp macro="" textlink="">
      <cdr:nvSpPr>
        <cdr:cNvPr id="4" name="TextBox 3"/>
        <cdr:cNvSpPr txBox="1"/>
      </cdr:nvSpPr>
      <cdr:spPr>
        <a:xfrm xmlns:a="http://schemas.openxmlformats.org/drawingml/2006/main">
          <a:off x="2133600" y="3276600"/>
          <a:ext cx="2667000" cy="838200"/>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en-US" sz="3600" dirty="0" smtClean="0">
              <a:latin typeface="Britannic Bold" pitchFamily="34" charset="0"/>
            </a:rPr>
            <a:t>Description</a:t>
          </a:r>
          <a:endParaRPr lang="en-US" sz="3600" dirty="0">
            <a:latin typeface="Britannic Bold" pitchFamily="34" charset="0"/>
          </a:endParaRPr>
        </a:p>
      </cdr:txBody>
    </cdr:sp>
  </cdr:relSizeAnchor>
  <cdr:relSizeAnchor xmlns:cdr="http://schemas.openxmlformats.org/drawingml/2006/chartDrawing">
    <cdr:from>
      <cdr:x>0.52749</cdr:x>
      <cdr:y>0.27202</cdr:y>
    </cdr:from>
    <cdr:to>
      <cdr:x>0.80706</cdr:x>
      <cdr:y>0.44301</cdr:y>
    </cdr:to>
    <cdr:sp macro="" textlink="">
      <cdr:nvSpPr>
        <cdr:cNvPr id="5" name="TextBox 4"/>
        <cdr:cNvSpPr txBox="1"/>
      </cdr:nvSpPr>
      <cdr:spPr>
        <a:xfrm xmlns:a="http://schemas.openxmlformats.org/drawingml/2006/main" rot="1691551">
          <a:off x="3738078" y="1333500"/>
          <a:ext cx="1981200" cy="838200"/>
        </a:xfrm>
        <a:prstGeom xmlns:a="http://schemas.openxmlformats.org/drawingml/2006/main" prst="rect">
          <a:avLst/>
        </a:prstGeom>
      </cdr:spPr>
      <cdr:txBody>
        <a:bodyPr xmlns:a="http://schemas.openxmlformats.org/drawingml/2006/main" vertOverflow="clip" wrap="square" rtlCol="0" anchor="ctr"/>
        <a:lstStyle xmlns:a="http://schemas.openxmlformats.org/drawingml/2006/main"/>
        <a:p xmlns:a="http://schemas.openxmlformats.org/drawingml/2006/main">
          <a:pPr algn="ctr"/>
          <a:r>
            <a:rPr lang="en-US" sz="3600" dirty="0" smtClean="0">
              <a:latin typeface="Britannic Bold" pitchFamily="34" charset="0"/>
            </a:rPr>
            <a:t>Dialogue</a:t>
          </a:r>
          <a:endParaRPr lang="en-US" sz="3600" dirty="0">
            <a:latin typeface="Britannic Bold"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8AAD75-C8E1-4CA8-9DE1-5851AC7CF8A1}" type="datetimeFigureOut">
              <a:rPr lang="en-US" smtClean="0"/>
              <a:pPr/>
              <a:t>9/11/2014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B2DB65-C383-4FAA-A906-C75A5CE76D0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With students, you should box off the events in the scene and plotting them on the story mountain. </a:t>
            </a:r>
            <a:endParaRPr lang="en-US" dirty="0"/>
          </a:p>
        </p:txBody>
      </p:sp>
      <p:sp>
        <p:nvSpPr>
          <p:cNvPr id="4" name="Slide Number Placeholder 3"/>
          <p:cNvSpPr>
            <a:spLocks noGrp="1"/>
          </p:cNvSpPr>
          <p:nvPr>
            <p:ph type="sldNum" sz="quarter" idx="10"/>
          </p:nvPr>
        </p:nvSpPr>
        <p:spPr/>
        <p:txBody>
          <a:bodyPr/>
          <a:lstStyle/>
          <a:p>
            <a:fld id="{13B2DB65-C383-4FAA-A906-C75A5CE76D0A}"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F8418B-4FAF-49A1-BD24-193C787837DB}"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C7769A-B4AA-4AC6-8F40-649616D9BBF1}" type="slidenum">
              <a:rPr lang="en-US" smtClean="0"/>
              <a:pPr/>
              <a:t>‹#›</a:t>
            </a:fld>
            <a:endParaRPr lang="en-US"/>
          </a:p>
        </p:txBody>
      </p:sp>
    </p:spTree>
    <p:extLst>
      <p:ext uri="{BB962C8B-B14F-4D97-AF65-F5344CB8AC3E}">
        <p14:creationId xmlns="" xmlns:p14="http://schemas.microsoft.com/office/powerpoint/2010/main" val="322411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8418B-4FAF-49A1-BD24-193C787837DB}"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C7769A-B4AA-4AC6-8F40-649616D9BBF1}" type="slidenum">
              <a:rPr lang="en-US" smtClean="0"/>
              <a:pPr/>
              <a:t>‹#›</a:t>
            </a:fld>
            <a:endParaRPr lang="en-US"/>
          </a:p>
        </p:txBody>
      </p:sp>
    </p:spTree>
    <p:extLst>
      <p:ext uri="{BB962C8B-B14F-4D97-AF65-F5344CB8AC3E}">
        <p14:creationId xmlns="" xmlns:p14="http://schemas.microsoft.com/office/powerpoint/2010/main" val="249265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8418B-4FAF-49A1-BD24-193C787837DB}"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C7769A-B4AA-4AC6-8F40-649616D9BBF1}" type="slidenum">
              <a:rPr lang="en-US" smtClean="0"/>
              <a:pPr/>
              <a:t>‹#›</a:t>
            </a:fld>
            <a:endParaRPr lang="en-US"/>
          </a:p>
        </p:txBody>
      </p:sp>
    </p:spTree>
    <p:extLst>
      <p:ext uri="{BB962C8B-B14F-4D97-AF65-F5344CB8AC3E}">
        <p14:creationId xmlns="" xmlns:p14="http://schemas.microsoft.com/office/powerpoint/2010/main" val="495976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F8418B-4FAF-49A1-BD24-193C787837DB}"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C7769A-B4AA-4AC6-8F40-649616D9BBF1}" type="slidenum">
              <a:rPr lang="en-US" smtClean="0"/>
              <a:pPr/>
              <a:t>‹#›</a:t>
            </a:fld>
            <a:endParaRPr lang="en-US"/>
          </a:p>
        </p:txBody>
      </p:sp>
    </p:spTree>
    <p:extLst>
      <p:ext uri="{BB962C8B-B14F-4D97-AF65-F5344CB8AC3E}">
        <p14:creationId xmlns="" xmlns:p14="http://schemas.microsoft.com/office/powerpoint/2010/main" val="3857619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F8418B-4FAF-49A1-BD24-193C787837DB}" type="datetimeFigureOut">
              <a:rPr lang="en-US" smtClean="0"/>
              <a:pPr/>
              <a:t>9/11/2014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C7769A-B4AA-4AC6-8F40-649616D9BBF1}" type="slidenum">
              <a:rPr lang="en-US" smtClean="0"/>
              <a:pPr/>
              <a:t>‹#›</a:t>
            </a:fld>
            <a:endParaRPr lang="en-US"/>
          </a:p>
        </p:txBody>
      </p:sp>
    </p:spTree>
    <p:extLst>
      <p:ext uri="{BB962C8B-B14F-4D97-AF65-F5344CB8AC3E}">
        <p14:creationId xmlns="" xmlns:p14="http://schemas.microsoft.com/office/powerpoint/2010/main" val="3029491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F8418B-4FAF-49A1-BD24-193C787837DB}" type="datetimeFigureOut">
              <a:rPr lang="en-US" smtClean="0"/>
              <a:pPr/>
              <a:t>9/11/2014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C7769A-B4AA-4AC6-8F40-649616D9BBF1}" type="slidenum">
              <a:rPr lang="en-US" smtClean="0"/>
              <a:pPr/>
              <a:t>‹#›</a:t>
            </a:fld>
            <a:endParaRPr lang="en-US"/>
          </a:p>
        </p:txBody>
      </p:sp>
    </p:spTree>
    <p:extLst>
      <p:ext uri="{BB962C8B-B14F-4D97-AF65-F5344CB8AC3E}">
        <p14:creationId xmlns="" xmlns:p14="http://schemas.microsoft.com/office/powerpoint/2010/main" val="176972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F8418B-4FAF-49A1-BD24-193C787837DB}" type="datetimeFigureOut">
              <a:rPr lang="en-US" smtClean="0"/>
              <a:pPr/>
              <a:t>9/11/2014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C7769A-B4AA-4AC6-8F40-649616D9BBF1}" type="slidenum">
              <a:rPr lang="en-US" smtClean="0"/>
              <a:pPr/>
              <a:t>‹#›</a:t>
            </a:fld>
            <a:endParaRPr lang="en-US"/>
          </a:p>
        </p:txBody>
      </p:sp>
    </p:spTree>
    <p:extLst>
      <p:ext uri="{BB962C8B-B14F-4D97-AF65-F5344CB8AC3E}">
        <p14:creationId xmlns="" xmlns:p14="http://schemas.microsoft.com/office/powerpoint/2010/main" val="3189054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F8418B-4FAF-49A1-BD24-193C787837DB}" type="datetimeFigureOut">
              <a:rPr lang="en-US" smtClean="0"/>
              <a:pPr/>
              <a:t>9/11/2014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C7769A-B4AA-4AC6-8F40-649616D9BBF1}" type="slidenum">
              <a:rPr lang="en-US" smtClean="0"/>
              <a:pPr/>
              <a:t>‹#›</a:t>
            </a:fld>
            <a:endParaRPr lang="en-US"/>
          </a:p>
        </p:txBody>
      </p:sp>
    </p:spTree>
    <p:extLst>
      <p:ext uri="{BB962C8B-B14F-4D97-AF65-F5344CB8AC3E}">
        <p14:creationId xmlns="" xmlns:p14="http://schemas.microsoft.com/office/powerpoint/2010/main" val="777697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8418B-4FAF-49A1-BD24-193C787837DB}" type="datetimeFigureOut">
              <a:rPr lang="en-US" smtClean="0"/>
              <a:pPr/>
              <a:t>9/11/2014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C7769A-B4AA-4AC6-8F40-649616D9BBF1}" type="slidenum">
              <a:rPr lang="en-US" smtClean="0"/>
              <a:pPr/>
              <a:t>‹#›</a:t>
            </a:fld>
            <a:endParaRPr lang="en-US"/>
          </a:p>
        </p:txBody>
      </p:sp>
    </p:spTree>
    <p:extLst>
      <p:ext uri="{BB962C8B-B14F-4D97-AF65-F5344CB8AC3E}">
        <p14:creationId xmlns="" xmlns:p14="http://schemas.microsoft.com/office/powerpoint/2010/main" val="4005841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F8418B-4FAF-49A1-BD24-193C787837DB}" type="datetimeFigureOut">
              <a:rPr lang="en-US" smtClean="0"/>
              <a:pPr/>
              <a:t>9/11/2014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C7769A-B4AA-4AC6-8F40-649616D9BBF1}" type="slidenum">
              <a:rPr lang="en-US" smtClean="0"/>
              <a:pPr/>
              <a:t>‹#›</a:t>
            </a:fld>
            <a:endParaRPr lang="en-US"/>
          </a:p>
        </p:txBody>
      </p:sp>
    </p:spTree>
    <p:extLst>
      <p:ext uri="{BB962C8B-B14F-4D97-AF65-F5344CB8AC3E}">
        <p14:creationId xmlns="" xmlns:p14="http://schemas.microsoft.com/office/powerpoint/2010/main" val="4238694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F8418B-4FAF-49A1-BD24-193C787837DB}" type="datetimeFigureOut">
              <a:rPr lang="en-US" smtClean="0"/>
              <a:pPr/>
              <a:t>9/11/2014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C7769A-B4AA-4AC6-8F40-649616D9BBF1}" type="slidenum">
              <a:rPr lang="en-US" smtClean="0"/>
              <a:pPr/>
              <a:t>‹#›</a:t>
            </a:fld>
            <a:endParaRPr lang="en-US"/>
          </a:p>
        </p:txBody>
      </p:sp>
    </p:spTree>
    <p:extLst>
      <p:ext uri="{BB962C8B-B14F-4D97-AF65-F5344CB8AC3E}">
        <p14:creationId xmlns="" xmlns:p14="http://schemas.microsoft.com/office/powerpoint/2010/main" val="574221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F8418B-4FAF-49A1-BD24-193C787837DB}" type="datetimeFigureOut">
              <a:rPr lang="en-US" smtClean="0"/>
              <a:pPr/>
              <a:t>9/11/2014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C7769A-B4AA-4AC6-8F40-649616D9BBF1}" type="slidenum">
              <a:rPr lang="en-US" smtClean="0"/>
              <a:pPr/>
              <a:t>‹#›</a:t>
            </a:fld>
            <a:endParaRPr lang="en-US"/>
          </a:p>
        </p:txBody>
      </p:sp>
    </p:spTree>
    <p:extLst>
      <p:ext uri="{BB962C8B-B14F-4D97-AF65-F5344CB8AC3E}">
        <p14:creationId xmlns="" xmlns:p14="http://schemas.microsoft.com/office/powerpoint/2010/main" val="2442398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10.jpeg"/><Relationship Id="rId4" Type="http://schemas.microsoft.com/office/2007/relationships/hdphoto" Target="../media/hdphoto8.wdp"/></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4.wdp"/><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4.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png"/><Relationship Id="rId5" Type="http://schemas.microsoft.com/office/2007/relationships/hdphoto" Target="../media/hdphoto3.wdp"/><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100" y="-6927"/>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304800" y="152400"/>
            <a:ext cx="8458200" cy="923330"/>
          </a:xfrm>
          <a:prstGeom prst="rect">
            <a:avLst/>
          </a:prstGeom>
          <a:noFill/>
          <a:ln w="76200">
            <a:noFill/>
          </a:ln>
        </p:spPr>
        <p:txBody>
          <a:bodyPr wrap="square" rtlCol="0">
            <a:spAutoFit/>
          </a:bodyPr>
          <a:lstStyle/>
          <a:p>
            <a:pPr algn="ctr"/>
            <a:r>
              <a:rPr lang="en-US" sz="5400" b="1" u="sng" dirty="0" smtClean="0">
                <a:ln>
                  <a:solidFill>
                    <a:schemeClr val="accent2">
                      <a:lumMod val="50000"/>
                    </a:schemeClr>
                  </a:solidFill>
                </a:ln>
                <a:solidFill>
                  <a:srgbClr val="C00000"/>
                </a:solidFill>
                <a:latin typeface="Britannic Bold" pitchFamily="34" charset="0"/>
              </a:rPr>
              <a:t>Day 1 – Narrative Writing</a:t>
            </a:r>
            <a:endParaRPr lang="en-US" sz="5400" b="1" u="sng" dirty="0">
              <a:ln>
                <a:solidFill>
                  <a:schemeClr val="accent2">
                    <a:lumMod val="50000"/>
                  </a:schemeClr>
                </a:solidFill>
              </a:ln>
              <a:solidFill>
                <a:srgbClr val="C00000"/>
              </a:solidFill>
              <a:latin typeface="Britannic Bold" pitchFamily="34" charset="0"/>
            </a:endParaRPr>
          </a:p>
        </p:txBody>
      </p:sp>
      <p:sp>
        <p:nvSpPr>
          <p:cNvPr id="2" name="TextBox 1"/>
          <p:cNvSpPr txBox="1"/>
          <p:nvPr/>
        </p:nvSpPr>
        <p:spPr>
          <a:xfrm rot="20872958">
            <a:off x="152748" y="1769749"/>
            <a:ext cx="8155745" cy="3046988"/>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4800" dirty="0" smtClean="0">
                <a:latin typeface="Britannic Bold" pitchFamily="34" charset="0"/>
              </a:rPr>
              <a:t>Goal: We will </a:t>
            </a:r>
            <a:r>
              <a:rPr lang="en-US" sz="4800" dirty="0">
                <a:latin typeface="Britannic Bold" pitchFamily="34" charset="0"/>
              </a:rPr>
              <a:t>create a story mountain </a:t>
            </a:r>
            <a:r>
              <a:rPr lang="en-US" sz="4800" dirty="0" smtClean="0">
                <a:latin typeface="Britannic Bold" pitchFamily="34" charset="0"/>
              </a:rPr>
              <a:t>using the “haystack scene” from </a:t>
            </a:r>
            <a:r>
              <a:rPr lang="en-US" sz="4800" u="sng" dirty="0" smtClean="0">
                <a:latin typeface="Britannic Bold" pitchFamily="34" charset="0"/>
              </a:rPr>
              <a:t>Sarah, Plain and Tall</a:t>
            </a:r>
            <a:r>
              <a:rPr lang="en-US" sz="4800" dirty="0" smtClean="0">
                <a:latin typeface="Britannic Bold" pitchFamily="34" charset="0"/>
              </a:rPr>
              <a:t>.</a:t>
            </a:r>
            <a:endParaRPr lang="en-US" dirty="0">
              <a:latin typeface="Britannic Bold" pitchFamily="34" charset="0"/>
            </a:endParaRPr>
          </a:p>
        </p:txBody>
      </p:sp>
      <p:pic>
        <p:nvPicPr>
          <p:cNvPr id="2050" name="Picture 2"/>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l="32072"/>
          <a:stretch/>
        </p:blipFill>
        <p:spPr bwMode="auto">
          <a:xfrm rot="565449">
            <a:off x="6515477" y="4348323"/>
            <a:ext cx="2372495" cy="232419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 xmlns:a14="http://schemas.microsoft.com/office/drawing/2010/main">
                <a:solidFill>
                  <a:schemeClr val="accent1"/>
                </a:solidFill>
              </a14:hiddenFill>
            </a:ext>
          </a:extLst>
        </p:spPr>
      </p:pic>
    </p:spTree>
    <p:extLst>
      <p:ext uri="{BB962C8B-B14F-4D97-AF65-F5344CB8AC3E}">
        <p14:creationId xmlns="" xmlns:p14="http://schemas.microsoft.com/office/powerpoint/2010/main" val="428273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1600200" y="304800"/>
            <a:ext cx="5410200" cy="769441"/>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4400" dirty="0" smtClean="0">
                <a:latin typeface="Britannic Bold" pitchFamily="34" charset="0"/>
              </a:rPr>
              <a:t>It’s your turn!</a:t>
            </a:r>
            <a:endParaRPr lang="en-US" sz="1600" dirty="0">
              <a:latin typeface="Britannic Bold" pitchFamily="34" charset="0"/>
            </a:endParaRPr>
          </a:p>
        </p:txBody>
      </p:sp>
      <p:sp>
        <p:nvSpPr>
          <p:cNvPr id="5" name="TextBox 4"/>
          <p:cNvSpPr txBox="1"/>
          <p:nvPr/>
        </p:nvSpPr>
        <p:spPr>
          <a:xfrm>
            <a:off x="457200" y="1295400"/>
            <a:ext cx="8153400" cy="3477875"/>
          </a:xfrm>
          <a:prstGeom prst="rect">
            <a:avLst/>
          </a:prstGeom>
          <a:solidFill>
            <a:schemeClr val="accent2">
              <a:lumMod val="60000"/>
              <a:lumOff val="40000"/>
            </a:schemeClr>
          </a:solidFill>
          <a:ln w="38100">
            <a:solidFill>
              <a:schemeClr val="accent2">
                <a:lumMod val="50000"/>
              </a:schemeClr>
            </a:solidFill>
          </a:ln>
        </p:spPr>
        <p:txBody>
          <a:bodyPr wrap="square" rtlCol="0">
            <a:spAutoFit/>
          </a:bodyPr>
          <a:lstStyle/>
          <a:p>
            <a:pPr algn="ctr"/>
            <a:r>
              <a:rPr lang="en-US" sz="4400" dirty="0" smtClean="0">
                <a:solidFill>
                  <a:schemeClr val="accent2">
                    <a:lumMod val="75000"/>
                  </a:schemeClr>
                </a:solidFill>
                <a:latin typeface="Britannic Bold" pitchFamily="34" charset="0"/>
              </a:rPr>
              <a:t>You get to color code the rest of the “haystack scene” with a partner. You both need to color code your papers with the 3 characteristics of a good writer.</a:t>
            </a:r>
            <a:endParaRPr lang="en-US" sz="1600" dirty="0">
              <a:solidFill>
                <a:schemeClr val="accent2">
                  <a:lumMod val="75000"/>
                </a:schemeClr>
              </a:solidFill>
              <a:latin typeface="Britannic Bold" pitchFamily="34" charset="0"/>
            </a:endParaRPr>
          </a:p>
        </p:txBody>
      </p:sp>
      <p:sp>
        <p:nvSpPr>
          <p:cNvPr id="8" name="TextBox 7"/>
          <p:cNvSpPr txBox="1"/>
          <p:nvPr/>
        </p:nvSpPr>
        <p:spPr>
          <a:xfrm>
            <a:off x="4305300" y="6258580"/>
            <a:ext cx="4610100" cy="523220"/>
          </a:xfrm>
          <a:prstGeom prst="rect">
            <a:avLst/>
          </a:prstGeom>
          <a:solidFill>
            <a:schemeClr val="accent3">
              <a:lumMod val="60000"/>
              <a:lumOff val="40000"/>
            </a:schemeClr>
          </a:solidFill>
          <a:ln w="38100">
            <a:solidFill>
              <a:srgbClr val="003300"/>
            </a:solidFill>
          </a:ln>
        </p:spPr>
        <p:txBody>
          <a:bodyPr wrap="square" rtlCol="0">
            <a:spAutoFit/>
          </a:bodyPr>
          <a:lstStyle/>
          <a:p>
            <a:pPr algn="ctr"/>
            <a:r>
              <a:rPr lang="en-US" sz="2800" dirty="0" smtClean="0">
                <a:solidFill>
                  <a:srgbClr val="003300"/>
                </a:solidFill>
                <a:latin typeface="Britannic Bold" pitchFamily="34" charset="0"/>
              </a:rPr>
              <a:t>Actions are GREEN</a:t>
            </a:r>
            <a:r>
              <a:rPr lang="en-US" sz="2800" dirty="0" smtClean="0">
                <a:latin typeface="Britannic Bold" pitchFamily="34" charset="0"/>
              </a:rPr>
              <a:t>.</a:t>
            </a:r>
            <a:endParaRPr lang="en-US" sz="1050" dirty="0">
              <a:latin typeface="Britannic Bold" pitchFamily="34" charset="0"/>
            </a:endParaRPr>
          </a:p>
        </p:txBody>
      </p:sp>
      <p:sp>
        <p:nvSpPr>
          <p:cNvPr id="9" name="TextBox 8"/>
          <p:cNvSpPr txBox="1"/>
          <p:nvPr/>
        </p:nvSpPr>
        <p:spPr>
          <a:xfrm>
            <a:off x="2514600" y="5608458"/>
            <a:ext cx="4610100" cy="523220"/>
          </a:xfrm>
          <a:prstGeom prst="rect">
            <a:avLst/>
          </a:prstGeom>
          <a:solidFill>
            <a:schemeClr val="accent2">
              <a:lumMod val="60000"/>
              <a:lumOff val="40000"/>
            </a:schemeClr>
          </a:solidFill>
          <a:ln w="38100">
            <a:solidFill>
              <a:srgbClr val="C00000"/>
            </a:solidFill>
          </a:ln>
        </p:spPr>
        <p:txBody>
          <a:bodyPr wrap="square" rtlCol="0">
            <a:spAutoFit/>
          </a:bodyPr>
          <a:lstStyle/>
          <a:p>
            <a:pPr algn="ctr"/>
            <a:r>
              <a:rPr lang="en-US" sz="2800" dirty="0" smtClean="0">
                <a:solidFill>
                  <a:srgbClr val="C00000"/>
                </a:solidFill>
                <a:latin typeface="Britannic Bold" pitchFamily="34" charset="0"/>
              </a:rPr>
              <a:t>Dialogue is RED.</a:t>
            </a:r>
            <a:endParaRPr lang="en-US" sz="1050" dirty="0">
              <a:solidFill>
                <a:srgbClr val="C00000"/>
              </a:solidFill>
              <a:latin typeface="Britannic Bold" pitchFamily="34" charset="0"/>
            </a:endParaRPr>
          </a:p>
        </p:txBody>
      </p:sp>
      <p:sp>
        <p:nvSpPr>
          <p:cNvPr id="10" name="TextBox 9"/>
          <p:cNvSpPr txBox="1"/>
          <p:nvPr/>
        </p:nvSpPr>
        <p:spPr>
          <a:xfrm>
            <a:off x="167197" y="4953000"/>
            <a:ext cx="4610100" cy="523220"/>
          </a:xfrm>
          <a:prstGeom prst="rect">
            <a:avLst/>
          </a:prstGeom>
          <a:solidFill>
            <a:schemeClr val="accent1">
              <a:lumMod val="60000"/>
              <a:lumOff val="40000"/>
            </a:schemeClr>
          </a:solidFill>
          <a:ln w="38100">
            <a:solidFill>
              <a:srgbClr val="002060"/>
            </a:solidFill>
          </a:ln>
        </p:spPr>
        <p:txBody>
          <a:bodyPr wrap="square" rtlCol="0">
            <a:spAutoFit/>
          </a:bodyPr>
          <a:lstStyle/>
          <a:p>
            <a:pPr algn="ctr"/>
            <a:r>
              <a:rPr lang="en-US" sz="2800" dirty="0" smtClean="0">
                <a:solidFill>
                  <a:srgbClr val="002060"/>
                </a:solidFill>
                <a:latin typeface="Britannic Bold" pitchFamily="34" charset="0"/>
              </a:rPr>
              <a:t>Descriptions are BLUE.</a:t>
            </a:r>
            <a:endParaRPr lang="en-US" sz="1050" dirty="0">
              <a:solidFill>
                <a:srgbClr val="002060"/>
              </a:solidFill>
              <a:latin typeface="Britannic Bold" pitchFamily="34" charset="0"/>
            </a:endParaRPr>
          </a:p>
        </p:txBody>
      </p:sp>
    </p:spTree>
    <p:extLst>
      <p:ext uri="{BB962C8B-B14F-4D97-AF65-F5344CB8AC3E}">
        <p14:creationId xmlns="" xmlns:p14="http://schemas.microsoft.com/office/powerpoint/2010/main" val="3865444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304800" y="152400"/>
            <a:ext cx="8458200" cy="923330"/>
          </a:xfrm>
          <a:prstGeom prst="rect">
            <a:avLst/>
          </a:prstGeom>
          <a:noFill/>
          <a:ln w="76200">
            <a:noFill/>
          </a:ln>
        </p:spPr>
        <p:txBody>
          <a:bodyPr wrap="square" rtlCol="0">
            <a:spAutoFit/>
          </a:bodyPr>
          <a:lstStyle/>
          <a:p>
            <a:pPr algn="ctr"/>
            <a:r>
              <a:rPr lang="en-US" sz="5400" b="1" u="sng" dirty="0" smtClean="0">
                <a:ln>
                  <a:solidFill>
                    <a:schemeClr val="accent2">
                      <a:lumMod val="50000"/>
                    </a:schemeClr>
                  </a:solidFill>
                </a:ln>
                <a:solidFill>
                  <a:srgbClr val="C00000"/>
                </a:solidFill>
                <a:latin typeface="Britannic Bold" pitchFamily="34" charset="0"/>
              </a:rPr>
              <a:t>Day 2 – Narrative Writing</a:t>
            </a:r>
            <a:endParaRPr lang="en-US" sz="5400" b="1" u="sng" dirty="0">
              <a:ln>
                <a:solidFill>
                  <a:schemeClr val="accent2">
                    <a:lumMod val="50000"/>
                  </a:schemeClr>
                </a:solidFill>
              </a:ln>
              <a:solidFill>
                <a:srgbClr val="C00000"/>
              </a:solidFill>
              <a:latin typeface="Britannic Bold" pitchFamily="34" charset="0"/>
            </a:endParaRPr>
          </a:p>
        </p:txBody>
      </p:sp>
      <p:sp>
        <p:nvSpPr>
          <p:cNvPr id="2" name="TextBox 1"/>
          <p:cNvSpPr txBox="1"/>
          <p:nvPr/>
        </p:nvSpPr>
        <p:spPr>
          <a:xfrm rot="20872958">
            <a:off x="378079" y="1712223"/>
            <a:ext cx="7924800" cy="3046988"/>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4800" dirty="0" smtClean="0">
                <a:latin typeface="Britannic Bold" pitchFamily="34" charset="0"/>
              </a:rPr>
              <a:t>Goal: We will identify the 3 main characteristics of good writing from the haystack scene.</a:t>
            </a:r>
            <a:endParaRPr lang="en-US" dirty="0">
              <a:latin typeface="Britannic Bold" pitchFamily="34" charset="0"/>
            </a:endParaRPr>
          </a:p>
        </p:txBody>
      </p:sp>
      <p:sp>
        <p:nvSpPr>
          <p:cNvPr id="5" name="Cloud 4"/>
          <p:cNvSpPr/>
          <p:nvPr/>
        </p:nvSpPr>
        <p:spPr>
          <a:xfrm rot="1155770">
            <a:off x="4600122" y="4605982"/>
            <a:ext cx="2305959" cy="1485716"/>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smtClean="0">
                <a:latin typeface="Britannic Bold" pitchFamily="34" charset="0"/>
              </a:rPr>
              <a:t>Dialogue</a:t>
            </a:r>
            <a:endParaRPr lang="en-US" sz="2000" dirty="0">
              <a:latin typeface="Britannic Bold" pitchFamily="34" charset="0"/>
            </a:endParaRPr>
          </a:p>
        </p:txBody>
      </p:sp>
      <p:sp>
        <p:nvSpPr>
          <p:cNvPr id="10" name="Cloud 9"/>
          <p:cNvSpPr/>
          <p:nvPr/>
        </p:nvSpPr>
        <p:spPr>
          <a:xfrm rot="20704115">
            <a:off x="2360734" y="4928441"/>
            <a:ext cx="2362754" cy="1430824"/>
          </a:xfrm>
          <a:prstGeom prst="clou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latin typeface="Britannic Bold" pitchFamily="34" charset="0"/>
              </a:rPr>
              <a:t>Action</a:t>
            </a:r>
            <a:endParaRPr lang="en-US" sz="2000" dirty="0">
              <a:latin typeface="Britannic Bold" pitchFamily="34" charset="0"/>
            </a:endParaRPr>
          </a:p>
        </p:txBody>
      </p:sp>
      <p:sp>
        <p:nvSpPr>
          <p:cNvPr id="11" name="Cloud 10"/>
          <p:cNvSpPr/>
          <p:nvPr/>
        </p:nvSpPr>
        <p:spPr>
          <a:xfrm rot="20133038">
            <a:off x="6656545" y="3954282"/>
            <a:ext cx="2474171" cy="1403648"/>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latin typeface="Britannic Bold" pitchFamily="34" charset="0"/>
              </a:rPr>
              <a:t>Description</a:t>
            </a:r>
            <a:endParaRPr lang="en-US" sz="2000" dirty="0">
              <a:latin typeface="Britannic Bold" pitchFamily="34" charset="0"/>
            </a:endParaRPr>
          </a:p>
        </p:txBody>
      </p:sp>
      <p:sp>
        <p:nvSpPr>
          <p:cNvPr id="8" name="TextBox 7"/>
          <p:cNvSpPr txBox="1"/>
          <p:nvPr/>
        </p:nvSpPr>
        <p:spPr>
          <a:xfrm>
            <a:off x="4229100" y="6168870"/>
            <a:ext cx="4610100" cy="523220"/>
          </a:xfrm>
          <a:prstGeom prst="rect">
            <a:avLst/>
          </a:prstGeom>
          <a:solidFill>
            <a:schemeClr val="accent2">
              <a:lumMod val="60000"/>
              <a:lumOff val="40000"/>
            </a:schemeClr>
          </a:solidFill>
          <a:ln w="38100">
            <a:solidFill>
              <a:schemeClr val="accent2">
                <a:lumMod val="50000"/>
              </a:schemeClr>
            </a:solidFill>
          </a:ln>
        </p:spPr>
        <p:txBody>
          <a:bodyPr wrap="square" rtlCol="0">
            <a:spAutoFit/>
          </a:bodyPr>
          <a:lstStyle/>
          <a:p>
            <a:pPr algn="ctr"/>
            <a:r>
              <a:rPr lang="en-US" sz="2800" dirty="0" smtClean="0">
                <a:solidFill>
                  <a:schemeClr val="accent2">
                    <a:lumMod val="50000"/>
                  </a:schemeClr>
                </a:solidFill>
                <a:latin typeface="Britannic Bold" pitchFamily="34" charset="0"/>
              </a:rPr>
              <a:t>Rate Yourself   1  2  3  4</a:t>
            </a:r>
            <a:endParaRPr lang="en-US" sz="1050" dirty="0">
              <a:solidFill>
                <a:schemeClr val="accent2">
                  <a:lumMod val="50000"/>
                </a:schemeClr>
              </a:solidFill>
              <a:latin typeface="Britannic Bold" pitchFamily="34" charset="0"/>
            </a:endParaRPr>
          </a:p>
        </p:txBody>
      </p:sp>
    </p:spTree>
    <p:extLst>
      <p:ext uri="{BB962C8B-B14F-4D97-AF65-F5344CB8AC3E}">
        <p14:creationId xmlns="" xmlns:p14="http://schemas.microsoft.com/office/powerpoint/2010/main" val="39479135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304800" y="152400"/>
            <a:ext cx="8458200" cy="923330"/>
          </a:xfrm>
          <a:prstGeom prst="rect">
            <a:avLst/>
          </a:prstGeom>
          <a:noFill/>
          <a:ln w="76200">
            <a:noFill/>
          </a:ln>
        </p:spPr>
        <p:txBody>
          <a:bodyPr wrap="square" rtlCol="0">
            <a:spAutoFit/>
          </a:bodyPr>
          <a:lstStyle/>
          <a:p>
            <a:pPr algn="ctr"/>
            <a:r>
              <a:rPr lang="en-US" sz="5400" b="1" u="sng" dirty="0" smtClean="0">
                <a:ln>
                  <a:solidFill>
                    <a:schemeClr val="accent2">
                      <a:lumMod val="50000"/>
                    </a:schemeClr>
                  </a:solidFill>
                </a:ln>
                <a:solidFill>
                  <a:srgbClr val="C00000"/>
                </a:solidFill>
                <a:latin typeface="Britannic Bold" pitchFamily="34" charset="0"/>
              </a:rPr>
              <a:t>Day 3 – Narrative Writing</a:t>
            </a:r>
            <a:endParaRPr lang="en-US" sz="5400" b="1" u="sng" dirty="0">
              <a:ln>
                <a:solidFill>
                  <a:schemeClr val="accent2">
                    <a:lumMod val="50000"/>
                  </a:schemeClr>
                </a:solidFill>
              </a:ln>
              <a:solidFill>
                <a:srgbClr val="C00000"/>
              </a:solidFill>
              <a:latin typeface="Britannic Bold" pitchFamily="34" charset="0"/>
            </a:endParaRPr>
          </a:p>
        </p:txBody>
      </p:sp>
      <p:sp>
        <p:nvSpPr>
          <p:cNvPr id="2" name="TextBox 1"/>
          <p:cNvSpPr txBox="1"/>
          <p:nvPr/>
        </p:nvSpPr>
        <p:spPr>
          <a:xfrm rot="20872958">
            <a:off x="231520" y="1905505"/>
            <a:ext cx="7924800" cy="3046988"/>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4800" dirty="0" smtClean="0">
                <a:latin typeface="Britannic Bold" pitchFamily="34" charset="0"/>
              </a:rPr>
              <a:t>Goal: We will plan our own personal narrative with a balance of action, dialogue, and description.</a:t>
            </a:r>
            <a:endParaRPr lang="en-US" dirty="0">
              <a:latin typeface="Britannic Bold" pitchFamily="34" charset="0"/>
            </a:endParaRPr>
          </a:p>
        </p:txBody>
      </p:sp>
      <p:sp>
        <p:nvSpPr>
          <p:cNvPr id="5" name="TextBox 4"/>
          <p:cNvSpPr txBox="1"/>
          <p:nvPr/>
        </p:nvSpPr>
        <p:spPr>
          <a:xfrm>
            <a:off x="3886200" y="5562600"/>
            <a:ext cx="4953000" cy="584775"/>
          </a:xfrm>
          <a:prstGeom prst="rect">
            <a:avLst/>
          </a:prstGeom>
          <a:solidFill>
            <a:schemeClr val="accent2">
              <a:lumMod val="60000"/>
              <a:lumOff val="40000"/>
            </a:schemeClr>
          </a:solidFill>
          <a:ln w="38100">
            <a:solidFill>
              <a:schemeClr val="accent2">
                <a:lumMod val="50000"/>
              </a:schemeClr>
            </a:solidFill>
          </a:ln>
        </p:spPr>
        <p:txBody>
          <a:bodyPr wrap="square" rtlCol="0">
            <a:spAutoFit/>
          </a:bodyPr>
          <a:lstStyle/>
          <a:p>
            <a:pPr algn="ctr"/>
            <a:r>
              <a:rPr lang="en-US" sz="3200" dirty="0" smtClean="0">
                <a:solidFill>
                  <a:schemeClr val="accent2">
                    <a:lumMod val="50000"/>
                  </a:schemeClr>
                </a:solidFill>
                <a:latin typeface="Britannic Bold" pitchFamily="34" charset="0"/>
              </a:rPr>
              <a:t>Rate Yourself   1  2  3  4</a:t>
            </a:r>
            <a:endParaRPr lang="en-US" sz="1100" dirty="0">
              <a:solidFill>
                <a:schemeClr val="accent2">
                  <a:lumMod val="50000"/>
                </a:schemeClr>
              </a:solidFill>
              <a:latin typeface="Britannic Bold" pitchFamily="34" charset="0"/>
            </a:endParaRPr>
          </a:p>
        </p:txBody>
      </p:sp>
    </p:spTree>
    <p:extLst>
      <p:ext uri="{BB962C8B-B14F-4D97-AF65-F5344CB8AC3E}">
        <p14:creationId xmlns="" xmlns:p14="http://schemas.microsoft.com/office/powerpoint/2010/main" val="3212265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609600" y="76200"/>
            <a:ext cx="8024870" cy="1200329"/>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3600" dirty="0" smtClean="0">
                <a:solidFill>
                  <a:schemeClr val="accent5">
                    <a:lumMod val="50000"/>
                  </a:schemeClr>
                </a:solidFill>
                <a:latin typeface="Britannic Bold" pitchFamily="34" charset="0"/>
              </a:rPr>
              <a:t>Now it is your turn to write your own “scene” for “</a:t>
            </a:r>
            <a:r>
              <a:rPr lang="en-US" sz="3600" u="sng" dirty="0" smtClean="0">
                <a:solidFill>
                  <a:schemeClr val="accent5">
                    <a:lumMod val="50000"/>
                  </a:schemeClr>
                </a:solidFill>
                <a:latin typeface="Britannic Bold" pitchFamily="34" charset="0"/>
              </a:rPr>
              <a:t>Sarah Plain &amp; Tall</a:t>
            </a:r>
            <a:r>
              <a:rPr lang="en-US" sz="3600" dirty="0" smtClean="0">
                <a:solidFill>
                  <a:schemeClr val="accent5">
                    <a:lumMod val="50000"/>
                  </a:schemeClr>
                </a:solidFill>
                <a:latin typeface="Britannic Bold" pitchFamily="34" charset="0"/>
              </a:rPr>
              <a:t>”</a:t>
            </a:r>
          </a:p>
        </p:txBody>
      </p:sp>
      <p:sp>
        <p:nvSpPr>
          <p:cNvPr id="6" name="TextBox 5"/>
          <p:cNvSpPr txBox="1"/>
          <p:nvPr/>
        </p:nvSpPr>
        <p:spPr>
          <a:xfrm>
            <a:off x="609600" y="1447800"/>
            <a:ext cx="8024870" cy="3108543"/>
          </a:xfrm>
          <a:prstGeom prst="rect">
            <a:avLst/>
          </a:prstGeom>
          <a:solidFill>
            <a:schemeClr val="accent3">
              <a:lumMod val="60000"/>
              <a:lumOff val="40000"/>
            </a:schemeClr>
          </a:solidFill>
          <a:ln w="38100">
            <a:solidFill>
              <a:schemeClr val="accent3">
                <a:lumMod val="75000"/>
              </a:schemeClr>
            </a:solidFill>
          </a:ln>
        </p:spPr>
        <p:txBody>
          <a:bodyPr wrap="square" rtlCol="0">
            <a:spAutoFit/>
          </a:bodyPr>
          <a:lstStyle/>
          <a:p>
            <a:pPr algn="ctr"/>
            <a:r>
              <a:rPr lang="en-US" sz="2800" dirty="0" smtClean="0">
                <a:solidFill>
                  <a:schemeClr val="accent3">
                    <a:lumMod val="50000"/>
                  </a:schemeClr>
                </a:solidFill>
                <a:latin typeface="Britannic Bold" pitchFamily="34" charset="0"/>
              </a:rPr>
              <a:t>Pretend you were Patricia McLaughlin and you were going to add another scene to the story. What would you write about? Plan a scene for </a:t>
            </a:r>
            <a:r>
              <a:rPr lang="en-US" sz="2800" u="sng" dirty="0" smtClean="0">
                <a:solidFill>
                  <a:schemeClr val="accent3">
                    <a:lumMod val="50000"/>
                  </a:schemeClr>
                </a:solidFill>
                <a:latin typeface="Britannic Bold" pitchFamily="34" charset="0"/>
              </a:rPr>
              <a:t>Sarah Plain &amp; Tall</a:t>
            </a:r>
            <a:r>
              <a:rPr lang="en-US" sz="2800" dirty="0" smtClean="0">
                <a:solidFill>
                  <a:schemeClr val="accent3">
                    <a:lumMod val="50000"/>
                  </a:schemeClr>
                </a:solidFill>
                <a:latin typeface="Britannic Bold" pitchFamily="34" charset="0"/>
              </a:rPr>
              <a:t> using the characters, setting, and other story elements you’ve already encountered in the book. Be sure to include an introduction and a conclusion to your scene. </a:t>
            </a:r>
            <a:endParaRPr lang="en-US" sz="2800" dirty="0">
              <a:solidFill>
                <a:schemeClr val="accent3">
                  <a:lumMod val="50000"/>
                </a:schemeClr>
              </a:solidFill>
              <a:latin typeface="Britannic Bold" pitchFamily="34" charset="0"/>
            </a:endParaRPr>
          </a:p>
        </p:txBody>
      </p:sp>
    </p:spTree>
    <p:extLst>
      <p:ext uri="{BB962C8B-B14F-4D97-AF65-F5344CB8AC3E}">
        <p14:creationId xmlns="" xmlns:p14="http://schemas.microsoft.com/office/powerpoint/2010/main" val="3212265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914400" y="838200"/>
            <a:ext cx="8024870" cy="523220"/>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2800" dirty="0" smtClean="0">
                <a:solidFill>
                  <a:schemeClr val="accent5">
                    <a:lumMod val="50000"/>
                  </a:schemeClr>
                </a:solidFill>
                <a:latin typeface="Britannic Bold" pitchFamily="34" charset="0"/>
              </a:rPr>
              <a:t>I will model my new scene for </a:t>
            </a:r>
            <a:r>
              <a:rPr lang="en-US" sz="2800" u="sng" dirty="0" smtClean="0">
                <a:solidFill>
                  <a:schemeClr val="accent5">
                    <a:lumMod val="50000"/>
                  </a:schemeClr>
                </a:solidFill>
                <a:latin typeface="Britannic Bold" pitchFamily="34" charset="0"/>
              </a:rPr>
              <a:t>Sarah Plain &amp; Tall</a:t>
            </a:r>
            <a:r>
              <a:rPr lang="en-US" sz="2800" dirty="0" smtClean="0">
                <a:solidFill>
                  <a:schemeClr val="accent5">
                    <a:lumMod val="50000"/>
                  </a:schemeClr>
                </a:solidFill>
                <a:latin typeface="Britannic Bold" pitchFamily="34" charset="0"/>
              </a:rPr>
              <a:t>. </a:t>
            </a:r>
          </a:p>
        </p:txBody>
      </p:sp>
      <p:sp>
        <p:nvSpPr>
          <p:cNvPr id="4" name="TextBox 3"/>
          <p:cNvSpPr txBox="1"/>
          <p:nvPr/>
        </p:nvSpPr>
        <p:spPr>
          <a:xfrm>
            <a:off x="152400" y="1510605"/>
            <a:ext cx="8024870" cy="1384995"/>
          </a:xfrm>
          <a:prstGeom prst="rect">
            <a:avLst/>
          </a:prstGeom>
          <a:solidFill>
            <a:schemeClr val="accent2">
              <a:lumMod val="60000"/>
              <a:lumOff val="40000"/>
            </a:schemeClr>
          </a:solidFill>
          <a:ln w="38100">
            <a:solidFill>
              <a:schemeClr val="accent2">
                <a:lumMod val="50000"/>
              </a:schemeClr>
            </a:solidFill>
          </a:ln>
        </p:spPr>
        <p:txBody>
          <a:bodyPr wrap="square" rtlCol="0">
            <a:spAutoFit/>
          </a:bodyPr>
          <a:lstStyle/>
          <a:p>
            <a:pPr algn="ctr"/>
            <a:r>
              <a:rPr lang="en-US" sz="2800" dirty="0" smtClean="0">
                <a:solidFill>
                  <a:schemeClr val="accent2">
                    <a:lumMod val="50000"/>
                  </a:schemeClr>
                </a:solidFill>
                <a:latin typeface="Britannic Bold" pitchFamily="34" charset="0"/>
              </a:rPr>
              <a:t>Make sure to notice all of the descriptions, actions, dialogue, and details I add in my own scene.</a:t>
            </a:r>
          </a:p>
        </p:txBody>
      </p:sp>
      <p:sp>
        <p:nvSpPr>
          <p:cNvPr id="5" name="TextBox 4"/>
          <p:cNvSpPr txBox="1"/>
          <p:nvPr/>
        </p:nvSpPr>
        <p:spPr>
          <a:xfrm>
            <a:off x="966730" y="3084493"/>
            <a:ext cx="8024870" cy="954107"/>
          </a:xfrm>
          <a:prstGeom prst="rect">
            <a:avLst/>
          </a:prstGeom>
          <a:solidFill>
            <a:schemeClr val="accent3">
              <a:lumMod val="60000"/>
              <a:lumOff val="40000"/>
            </a:schemeClr>
          </a:solidFill>
          <a:ln w="38100">
            <a:solidFill>
              <a:schemeClr val="accent3">
                <a:lumMod val="50000"/>
              </a:schemeClr>
            </a:solidFill>
          </a:ln>
        </p:spPr>
        <p:txBody>
          <a:bodyPr wrap="square" rtlCol="0">
            <a:spAutoFit/>
          </a:bodyPr>
          <a:lstStyle/>
          <a:p>
            <a:pPr algn="ctr"/>
            <a:r>
              <a:rPr lang="en-US" sz="2800" dirty="0" smtClean="0">
                <a:solidFill>
                  <a:schemeClr val="accent3">
                    <a:lumMod val="50000"/>
                  </a:schemeClr>
                </a:solidFill>
                <a:latin typeface="Britannic Bold" pitchFamily="34" charset="0"/>
              </a:rPr>
              <a:t>I want you to be thinking of all of these elements that you want to add in your story.</a:t>
            </a:r>
          </a:p>
        </p:txBody>
      </p:sp>
      <p:pic>
        <p:nvPicPr>
          <p:cNvPr id="3074" name="Picture 2"/>
          <p:cNvPicPr>
            <a:picLocks noChangeAspect="1" noChangeArrowheads="1"/>
          </p:cNvPicPr>
          <p:nvPr/>
        </p:nvPicPr>
        <p:blipFill>
          <a:blip r:embed="rId3" cstate="print">
            <a:extLst>
              <a:ext uri="{BEBA8EAE-BF5A-486C-A8C5-ECC9F3942E4B}">
                <a14:imgProps xmlns="" xmlns:a14="http://schemas.microsoft.com/office/drawing/2010/main">
                  <a14:imgLayer r:embed="rId4">
                    <a14:imgEffect>
                      <a14:backgroundRemoval t="2041" b="100000" l="0" r="100000"/>
                    </a14:imgEffect>
                  </a14:imgLayer>
                </a14:imgProps>
              </a:ext>
              <a:ext uri="{28A0092B-C50C-407E-A947-70E740481C1C}">
                <a14:useLocalDpi xmlns="" xmlns:a14="http://schemas.microsoft.com/office/drawing/2010/main" val="0"/>
              </a:ext>
            </a:extLst>
          </a:blip>
          <a:srcRect/>
          <a:stretch>
            <a:fillRect/>
          </a:stretch>
        </p:blipFill>
        <p:spPr bwMode="auto">
          <a:xfrm>
            <a:off x="762000" y="4171950"/>
            <a:ext cx="3422099" cy="2609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5122" name="Picture 2" descr="http://t0.gstatic.com/images?q=tbn:ANd9GcQixHeaFLLK86oLNGzcLTl9SzUjK97VIPJwdMwRnVtvA9NdpF7a0Q"/>
          <p:cNvPicPr>
            <a:picLocks noChangeAspect="1" noChangeArrowheads="1"/>
          </p:cNvPicPr>
          <p:nvPr/>
        </p:nvPicPr>
        <p:blipFill>
          <a:blip r:embed="rId5" cstate="print"/>
          <a:stretch>
            <a:fillRect/>
          </a:stretch>
        </p:blipFill>
        <p:spPr bwMode="auto">
          <a:xfrm rot="561153">
            <a:off x="5105400" y="4419600"/>
            <a:ext cx="2190750" cy="2085975"/>
          </a:xfrm>
          <a:prstGeom prst="rect">
            <a:avLst/>
          </a:prstGeom>
          <a:noFill/>
          <a:ln w="57150">
            <a:solidFill>
              <a:schemeClr val="bg1">
                <a:lumMod val="50000"/>
              </a:schemeClr>
            </a:solidFill>
          </a:ln>
        </p:spPr>
      </p:pic>
    </p:spTree>
    <p:extLst>
      <p:ext uri="{BB962C8B-B14F-4D97-AF65-F5344CB8AC3E}">
        <p14:creationId xmlns="" xmlns:p14="http://schemas.microsoft.com/office/powerpoint/2010/main" val="2218729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2057400" y="457200"/>
            <a:ext cx="4953000" cy="646331"/>
          </a:xfrm>
          <a:prstGeom prst="rect">
            <a:avLst/>
          </a:prstGeom>
          <a:solidFill>
            <a:schemeClr val="accent2">
              <a:lumMod val="60000"/>
              <a:lumOff val="40000"/>
            </a:schemeClr>
          </a:solidFill>
          <a:ln w="38100">
            <a:solidFill>
              <a:schemeClr val="accent2">
                <a:lumMod val="50000"/>
              </a:schemeClr>
            </a:solidFill>
          </a:ln>
        </p:spPr>
        <p:txBody>
          <a:bodyPr wrap="square" rtlCol="0">
            <a:spAutoFit/>
          </a:bodyPr>
          <a:lstStyle/>
          <a:p>
            <a:pPr algn="ctr"/>
            <a:r>
              <a:rPr lang="en-US" sz="3600" dirty="0" smtClean="0">
                <a:solidFill>
                  <a:schemeClr val="accent2">
                    <a:lumMod val="50000"/>
                  </a:schemeClr>
                </a:solidFill>
                <a:latin typeface="Britannic Bold" pitchFamily="34" charset="0"/>
              </a:rPr>
              <a:t>Now it’s YOUR TURN!!!</a:t>
            </a:r>
          </a:p>
        </p:txBody>
      </p:sp>
      <p:sp>
        <p:nvSpPr>
          <p:cNvPr id="9" name="TextBox 8"/>
          <p:cNvSpPr txBox="1"/>
          <p:nvPr/>
        </p:nvSpPr>
        <p:spPr>
          <a:xfrm>
            <a:off x="685800" y="1752600"/>
            <a:ext cx="8024870" cy="954107"/>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2800" dirty="0" smtClean="0">
                <a:solidFill>
                  <a:schemeClr val="accent5">
                    <a:lumMod val="50000"/>
                  </a:schemeClr>
                </a:solidFill>
                <a:latin typeface="Britannic Bold" pitchFamily="34" charset="0"/>
              </a:rPr>
              <a:t>You get to fill out your own story mountain about a new scene for </a:t>
            </a:r>
            <a:r>
              <a:rPr lang="en-US" sz="2800" u="sng" dirty="0" smtClean="0">
                <a:solidFill>
                  <a:schemeClr val="accent5">
                    <a:lumMod val="50000"/>
                  </a:schemeClr>
                </a:solidFill>
                <a:latin typeface="Britannic Bold" pitchFamily="34" charset="0"/>
              </a:rPr>
              <a:t>Sarah Plain &amp; Tall. </a:t>
            </a:r>
            <a:endParaRPr lang="en-US" sz="2800" dirty="0" smtClean="0">
              <a:solidFill>
                <a:schemeClr val="accent5">
                  <a:lumMod val="50000"/>
                </a:schemeClr>
              </a:solidFill>
              <a:latin typeface="Britannic Bold" pitchFamily="34" charset="0"/>
            </a:endParaRPr>
          </a:p>
        </p:txBody>
      </p:sp>
      <p:sp>
        <p:nvSpPr>
          <p:cNvPr id="10" name="TextBox 9"/>
          <p:cNvSpPr txBox="1"/>
          <p:nvPr/>
        </p:nvSpPr>
        <p:spPr>
          <a:xfrm>
            <a:off x="609600" y="3352800"/>
            <a:ext cx="8024870" cy="954107"/>
          </a:xfrm>
          <a:prstGeom prst="rect">
            <a:avLst/>
          </a:prstGeom>
          <a:solidFill>
            <a:schemeClr val="accent3">
              <a:lumMod val="60000"/>
              <a:lumOff val="40000"/>
            </a:schemeClr>
          </a:solidFill>
          <a:ln w="38100">
            <a:solidFill>
              <a:schemeClr val="accent3">
                <a:lumMod val="50000"/>
              </a:schemeClr>
            </a:solidFill>
          </a:ln>
        </p:spPr>
        <p:txBody>
          <a:bodyPr wrap="square" rtlCol="0">
            <a:spAutoFit/>
          </a:bodyPr>
          <a:lstStyle/>
          <a:p>
            <a:pPr algn="ctr"/>
            <a:r>
              <a:rPr lang="en-US" sz="2800" dirty="0" smtClean="0">
                <a:solidFill>
                  <a:schemeClr val="accent3">
                    <a:lumMod val="50000"/>
                  </a:schemeClr>
                </a:solidFill>
                <a:latin typeface="Britannic Bold" pitchFamily="34" charset="0"/>
              </a:rPr>
              <a:t>Make sure to include all 3 characteristics of a good writer.</a:t>
            </a:r>
          </a:p>
        </p:txBody>
      </p:sp>
      <p:sp>
        <p:nvSpPr>
          <p:cNvPr id="11" name="Cloud 10"/>
          <p:cNvSpPr/>
          <p:nvPr/>
        </p:nvSpPr>
        <p:spPr>
          <a:xfrm rot="20704115">
            <a:off x="601646" y="4928441"/>
            <a:ext cx="2362754" cy="1430824"/>
          </a:xfrm>
          <a:prstGeom prst="clou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latin typeface="Britannic Bold" pitchFamily="34" charset="0"/>
              </a:rPr>
              <a:t>Action</a:t>
            </a:r>
            <a:endParaRPr lang="en-US" sz="2000" dirty="0">
              <a:latin typeface="Britannic Bold" pitchFamily="34" charset="0"/>
            </a:endParaRPr>
          </a:p>
        </p:txBody>
      </p:sp>
      <p:sp>
        <p:nvSpPr>
          <p:cNvPr id="12" name="Cloud 11"/>
          <p:cNvSpPr/>
          <p:nvPr/>
        </p:nvSpPr>
        <p:spPr>
          <a:xfrm rot="1155770">
            <a:off x="3380919" y="4957302"/>
            <a:ext cx="2305959" cy="1485716"/>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smtClean="0">
                <a:latin typeface="Britannic Bold" pitchFamily="34" charset="0"/>
              </a:rPr>
              <a:t>Dialogue</a:t>
            </a:r>
            <a:endParaRPr lang="en-US" sz="2000" dirty="0">
              <a:latin typeface="Britannic Bold" pitchFamily="34" charset="0"/>
            </a:endParaRPr>
          </a:p>
        </p:txBody>
      </p:sp>
      <p:sp>
        <p:nvSpPr>
          <p:cNvPr id="13" name="Cloud 12"/>
          <p:cNvSpPr/>
          <p:nvPr/>
        </p:nvSpPr>
        <p:spPr>
          <a:xfrm rot="20133038">
            <a:off x="5970745" y="4929070"/>
            <a:ext cx="2474171" cy="1403648"/>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latin typeface="Britannic Bold" pitchFamily="34" charset="0"/>
              </a:rPr>
              <a:t>Description</a:t>
            </a:r>
            <a:endParaRPr lang="en-US" sz="2000" dirty="0">
              <a:latin typeface="Britannic Bold" pitchFamily="34" charset="0"/>
            </a:endParaRPr>
          </a:p>
        </p:txBody>
      </p:sp>
    </p:spTree>
    <p:extLst>
      <p:ext uri="{BB962C8B-B14F-4D97-AF65-F5344CB8AC3E}">
        <p14:creationId xmlns="" xmlns:p14="http://schemas.microsoft.com/office/powerpoint/2010/main" val="22187292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304800" y="152400"/>
            <a:ext cx="8458200" cy="923330"/>
          </a:xfrm>
          <a:prstGeom prst="rect">
            <a:avLst/>
          </a:prstGeom>
          <a:noFill/>
          <a:ln w="76200">
            <a:noFill/>
          </a:ln>
        </p:spPr>
        <p:txBody>
          <a:bodyPr wrap="square" rtlCol="0">
            <a:spAutoFit/>
          </a:bodyPr>
          <a:lstStyle/>
          <a:p>
            <a:pPr algn="ctr"/>
            <a:r>
              <a:rPr lang="en-US" sz="5400" b="1" u="sng" dirty="0" smtClean="0">
                <a:ln>
                  <a:solidFill>
                    <a:schemeClr val="accent2">
                      <a:lumMod val="50000"/>
                    </a:schemeClr>
                  </a:solidFill>
                </a:ln>
                <a:solidFill>
                  <a:srgbClr val="C00000"/>
                </a:solidFill>
                <a:latin typeface="Britannic Bold" pitchFamily="34" charset="0"/>
              </a:rPr>
              <a:t>Day 4 – Narrative Writing</a:t>
            </a:r>
            <a:endParaRPr lang="en-US" sz="5400" b="1" u="sng" dirty="0">
              <a:ln>
                <a:solidFill>
                  <a:schemeClr val="accent2">
                    <a:lumMod val="50000"/>
                  </a:schemeClr>
                </a:solidFill>
              </a:ln>
              <a:solidFill>
                <a:srgbClr val="C00000"/>
              </a:solidFill>
              <a:latin typeface="Britannic Bold" pitchFamily="34" charset="0"/>
            </a:endParaRPr>
          </a:p>
        </p:txBody>
      </p:sp>
      <p:sp>
        <p:nvSpPr>
          <p:cNvPr id="2" name="TextBox 1"/>
          <p:cNvSpPr txBox="1"/>
          <p:nvPr/>
        </p:nvSpPr>
        <p:spPr>
          <a:xfrm rot="20872958">
            <a:off x="231520" y="1796652"/>
            <a:ext cx="7924800" cy="2308324"/>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4800" dirty="0" smtClean="0">
                <a:latin typeface="Britannic Bold" pitchFamily="34" charset="0"/>
              </a:rPr>
              <a:t>Goal: We will write a personal narrative using the story mountain we created.</a:t>
            </a:r>
            <a:endParaRPr lang="en-US" dirty="0">
              <a:latin typeface="Britannic Bold" pitchFamily="34" charset="0"/>
            </a:endParaRPr>
          </a:p>
        </p:txBody>
      </p:sp>
      <p:sp>
        <p:nvSpPr>
          <p:cNvPr id="5" name="TextBox 4"/>
          <p:cNvSpPr txBox="1"/>
          <p:nvPr/>
        </p:nvSpPr>
        <p:spPr>
          <a:xfrm>
            <a:off x="1066800" y="5638800"/>
            <a:ext cx="4953000" cy="584775"/>
          </a:xfrm>
          <a:prstGeom prst="rect">
            <a:avLst/>
          </a:prstGeom>
          <a:solidFill>
            <a:schemeClr val="accent2">
              <a:lumMod val="60000"/>
              <a:lumOff val="40000"/>
            </a:schemeClr>
          </a:solidFill>
          <a:ln w="38100">
            <a:solidFill>
              <a:schemeClr val="accent2">
                <a:lumMod val="50000"/>
              </a:schemeClr>
            </a:solidFill>
          </a:ln>
        </p:spPr>
        <p:txBody>
          <a:bodyPr wrap="square" rtlCol="0">
            <a:spAutoFit/>
          </a:bodyPr>
          <a:lstStyle/>
          <a:p>
            <a:pPr algn="ctr"/>
            <a:r>
              <a:rPr lang="en-US" sz="3200" dirty="0" smtClean="0">
                <a:solidFill>
                  <a:schemeClr val="accent2">
                    <a:lumMod val="50000"/>
                  </a:schemeClr>
                </a:solidFill>
                <a:latin typeface="Britannic Bold" pitchFamily="34" charset="0"/>
              </a:rPr>
              <a:t>Rate Yourself   1  2  3  4</a:t>
            </a:r>
            <a:endParaRPr lang="en-US" sz="1100" dirty="0">
              <a:solidFill>
                <a:schemeClr val="accent2">
                  <a:lumMod val="50000"/>
                </a:schemeClr>
              </a:solidFill>
              <a:latin typeface="Britannic Bold" pitchFamily="34" charset="0"/>
            </a:endParaRPr>
          </a:p>
        </p:txBody>
      </p:sp>
      <p:pic>
        <p:nvPicPr>
          <p:cNvPr id="6" name="Picture 5"/>
          <p:cNvPicPr>
            <a:picLocks noChangeAspect="1" noChangeArrowheads="1"/>
          </p:cNvPicPr>
          <p:nvPr/>
        </p:nvPicPr>
        <p:blipFill>
          <a:blip r:embed="rId3" cstate="print">
            <a:duotone>
              <a:prstClr val="black"/>
              <a:srgbClr val="D9C3A5">
                <a:tint val="50000"/>
                <a:satMod val="180000"/>
              </a:srgbClr>
            </a:duotone>
            <a:extLst>
              <a:ext uri="{28A0092B-C50C-407E-A947-70E740481C1C}">
                <a14:useLocalDpi xmlns="" xmlns:a14="http://schemas.microsoft.com/office/drawing/2010/main" val="0"/>
              </a:ext>
            </a:extLst>
          </a:blip>
          <a:srcRect/>
          <a:stretch>
            <a:fillRect/>
          </a:stretch>
        </p:blipFill>
        <p:spPr bwMode="auto">
          <a:xfrm rot="904450">
            <a:off x="6089165" y="3809925"/>
            <a:ext cx="2658334" cy="2051902"/>
          </a:xfrm>
          <a:prstGeom prst="rect">
            <a:avLst/>
          </a:prstGeom>
          <a:ln w="57150" cap="sq">
            <a:solidFill>
              <a:schemeClr val="accent3">
                <a:lumMod val="60000"/>
                <a:lumOff val="40000"/>
              </a:schemeClr>
            </a:solidFill>
            <a:prstDash val="solid"/>
            <a:miter lim="800000"/>
          </a:ln>
          <a:effectLst>
            <a:outerShdw blurRad="50800" dist="38100" dir="2700000" algn="tl" rotWithShape="0">
              <a:srgbClr val="000000">
                <a:alpha val="43000"/>
              </a:srgbClr>
            </a:outerShdw>
          </a:effectLst>
          <a:extLst>
            <a:ext uri="{909E8E84-426E-40DD-AFC4-6F175D3DCCD1}">
              <a14:hiddenFill xmlns="" xmlns:a14="http://schemas.microsoft.com/office/drawing/2010/main">
                <a:solidFill>
                  <a:schemeClr val="accent1"/>
                </a:solidFill>
              </a14:hiddenFill>
            </a:ext>
          </a:extLst>
        </p:spPr>
      </p:pic>
    </p:spTree>
    <p:extLst>
      <p:ext uri="{BB962C8B-B14F-4D97-AF65-F5344CB8AC3E}">
        <p14:creationId xmlns="" xmlns:p14="http://schemas.microsoft.com/office/powerpoint/2010/main" val="34898285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966730" y="417493"/>
            <a:ext cx="8024870" cy="954107"/>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2800" dirty="0" smtClean="0">
                <a:solidFill>
                  <a:schemeClr val="accent5">
                    <a:lumMod val="50000"/>
                  </a:schemeClr>
                </a:solidFill>
                <a:latin typeface="Britannic Bold" pitchFamily="34" charset="0"/>
              </a:rPr>
              <a:t>I will model writing my new scene from the story mountain I created yesterday.</a:t>
            </a:r>
          </a:p>
        </p:txBody>
      </p:sp>
      <p:sp>
        <p:nvSpPr>
          <p:cNvPr id="4" name="TextBox 3"/>
          <p:cNvSpPr txBox="1"/>
          <p:nvPr/>
        </p:nvSpPr>
        <p:spPr>
          <a:xfrm>
            <a:off x="152400" y="1752600"/>
            <a:ext cx="8024870" cy="954107"/>
          </a:xfrm>
          <a:prstGeom prst="rect">
            <a:avLst/>
          </a:prstGeom>
          <a:solidFill>
            <a:schemeClr val="accent2">
              <a:lumMod val="60000"/>
              <a:lumOff val="40000"/>
            </a:schemeClr>
          </a:solidFill>
          <a:ln w="38100">
            <a:solidFill>
              <a:schemeClr val="accent2">
                <a:lumMod val="50000"/>
              </a:schemeClr>
            </a:solidFill>
          </a:ln>
        </p:spPr>
        <p:txBody>
          <a:bodyPr wrap="square" rtlCol="0">
            <a:spAutoFit/>
          </a:bodyPr>
          <a:lstStyle/>
          <a:p>
            <a:pPr algn="ctr"/>
            <a:r>
              <a:rPr lang="en-US" sz="2800" dirty="0" smtClean="0">
                <a:solidFill>
                  <a:schemeClr val="accent2">
                    <a:lumMod val="50000"/>
                  </a:schemeClr>
                </a:solidFill>
                <a:latin typeface="Britannic Bold" pitchFamily="34" charset="0"/>
              </a:rPr>
              <a:t>Notice all of the descriptions, actions, dialogue, and details I add in my own story as I write it.</a:t>
            </a:r>
          </a:p>
        </p:txBody>
      </p:sp>
      <p:sp>
        <p:nvSpPr>
          <p:cNvPr id="5" name="TextBox 4"/>
          <p:cNvSpPr txBox="1"/>
          <p:nvPr/>
        </p:nvSpPr>
        <p:spPr>
          <a:xfrm>
            <a:off x="966730" y="3084493"/>
            <a:ext cx="8024870" cy="954107"/>
          </a:xfrm>
          <a:prstGeom prst="rect">
            <a:avLst/>
          </a:prstGeom>
          <a:solidFill>
            <a:schemeClr val="accent3">
              <a:lumMod val="60000"/>
              <a:lumOff val="40000"/>
            </a:schemeClr>
          </a:solidFill>
          <a:ln w="38100">
            <a:solidFill>
              <a:schemeClr val="accent3">
                <a:lumMod val="50000"/>
              </a:schemeClr>
            </a:solidFill>
          </a:ln>
        </p:spPr>
        <p:txBody>
          <a:bodyPr wrap="square" rtlCol="0">
            <a:spAutoFit/>
          </a:bodyPr>
          <a:lstStyle/>
          <a:p>
            <a:pPr algn="ctr"/>
            <a:r>
              <a:rPr lang="en-US" sz="2800" dirty="0" smtClean="0">
                <a:solidFill>
                  <a:schemeClr val="accent3">
                    <a:lumMod val="50000"/>
                  </a:schemeClr>
                </a:solidFill>
                <a:latin typeface="Britannic Bold" pitchFamily="34" charset="0"/>
              </a:rPr>
              <a:t>I want you to be thinking of all of these elements that you want to add in your story.</a:t>
            </a:r>
          </a:p>
        </p:txBody>
      </p:sp>
      <p:pic>
        <p:nvPicPr>
          <p:cNvPr id="34818" name="Picture 2" descr="http://t0.gstatic.com/images?q=tbn:ANd9GcQ55vDKvLynnyMDZ70B_h1V3jJu53HDfXkcCZgpA2xIsoFdwAvs"/>
          <p:cNvPicPr>
            <a:picLocks noChangeAspect="1" noChangeArrowheads="1"/>
          </p:cNvPicPr>
          <p:nvPr/>
        </p:nvPicPr>
        <p:blipFill>
          <a:blip r:embed="rId3" cstate="print"/>
          <a:srcRect/>
          <a:stretch>
            <a:fillRect/>
          </a:stretch>
        </p:blipFill>
        <p:spPr bwMode="auto">
          <a:xfrm rot="21196620">
            <a:off x="656233" y="4419600"/>
            <a:ext cx="4115402" cy="2038351"/>
          </a:xfrm>
          <a:prstGeom prst="rect">
            <a:avLst/>
          </a:prstGeom>
          <a:noFill/>
          <a:ln w="28575">
            <a:solidFill>
              <a:srgbClr val="FF0000"/>
            </a:solidFill>
          </a:ln>
        </p:spPr>
      </p:pic>
      <p:pic>
        <p:nvPicPr>
          <p:cNvPr id="9" name="Picture 4"/>
          <p:cNvPicPr>
            <a:picLocks noChangeAspect="1" noChangeArrowheads="1"/>
          </p:cNvPicPr>
          <p:nvPr/>
        </p:nvPicPr>
        <p:blipFill>
          <a:blip r:embed="rId4" cstate="print">
            <a:extLst>
              <a:ext uri="{BEBA8EAE-BF5A-486C-A8C5-ECC9F3942E4B}">
                <a14:imgProps xmlns="" xmlns:a14="http://schemas.microsoft.com/office/drawing/2010/main">
                  <a14:imgLayer r:embed="rId6">
                    <a14:imgEffect>
                      <a14:backgroundRemoval t="10000" b="90000" l="10000" r="90000"/>
                    </a14:imgEffect>
                  </a14:imgLayer>
                </a14:imgProps>
              </a:ext>
              <a:ext uri="{28A0092B-C50C-407E-A947-70E740481C1C}">
                <a14:useLocalDpi xmlns="" xmlns:a14="http://schemas.microsoft.com/office/drawing/2010/main" val="0"/>
              </a:ext>
            </a:extLst>
          </a:blip>
          <a:srcRect/>
          <a:stretch>
            <a:fillRect/>
          </a:stretch>
        </p:blipFill>
        <p:spPr bwMode="auto">
          <a:xfrm rot="1061019">
            <a:off x="5693958" y="4130905"/>
            <a:ext cx="2543073" cy="276559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2187292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2057400" y="457200"/>
            <a:ext cx="4953000" cy="646331"/>
          </a:xfrm>
          <a:prstGeom prst="rect">
            <a:avLst/>
          </a:prstGeom>
          <a:solidFill>
            <a:schemeClr val="accent2">
              <a:lumMod val="60000"/>
              <a:lumOff val="40000"/>
            </a:schemeClr>
          </a:solidFill>
          <a:ln w="38100">
            <a:solidFill>
              <a:schemeClr val="accent2">
                <a:lumMod val="50000"/>
              </a:schemeClr>
            </a:solidFill>
          </a:ln>
        </p:spPr>
        <p:txBody>
          <a:bodyPr wrap="square" rtlCol="0">
            <a:spAutoFit/>
          </a:bodyPr>
          <a:lstStyle/>
          <a:p>
            <a:pPr algn="ctr"/>
            <a:r>
              <a:rPr lang="en-US" sz="3600" dirty="0" smtClean="0">
                <a:solidFill>
                  <a:schemeClr val="accent2">
                    <a:lumMod val="50000"/>
                  </a:schemeClr>
                </a:solidFill>
                <a:latin typeface="Britannic Bold" pitchFamily="34" charset="0"/>
              </a:rPr>
              <a:t>Now it’s YOUR TURN!!!</a:t>
            </a:r>
          </a:p>
        </p:txBody>
      </p:sp>
      <p:sp>
        <p:nvSpPr>
          <p:cNvPr id="9" name="TextBox 8"/>
          <p:cNvSpPr txBox="1"/>
          <p:nvPr/>
        </p:nvSpPr>
        <p:spPr>
          <a:xfrm>
            <a:off x="685800" y="1752600"/>
            <a:ext cx="8024870" cy="954107"/>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2800" dirty="0" smtClean="0">
                <a:solidFill>
                  <a:schemeClr val="accent5">
                    <a:lumMod val="50000"/>
                  </a:schemeClr>
                </a:solidFill>
                <a:latin typeface="Britannic Bold" pitchFamily="34" charset="0"/>
              </a:rPr>
              <a:t>You get to write your scene from the story mountain you created yesterday.</a:t>
            </a:r>
          </a:p>
        </p:txBody>
      </p:sp>
      <p:sp>
        <p:nvSpPr>
          <p:cNvPr id="10" name="TextBox 9"/>
          <p:cNvSpPr txBox="1"/>
          <p:nvPr/>
        </p:nvSpPr>
        <p:spPr>
          <a:xfrm>
            <a:off x="609600" y="3505200"/>
            <a:ext cx="8024870" cy="954107"/>
          </a:xfrm>
          <a:prstGeom prst="rect">
            <a:avLst/>
          </a:prstGeom>
          <a:solidFill>
            <a:schemeClr val="accent3">
              <a:lumMod val="60000"/>
              <a:lumOff val="40000"/>
            </a:schemeClr>
          </a:solidFill>
          <a:ln w="38100">
            <a:solidFill>
              <a:schemeClr val="accent3">
                <a:lumMod val="50000"/>
              </a:schemeClr>
            </a:solidFill>
          </a:ln>
        </p:spPr>
        <p:txBody>
          <a:bodyPr wrap="square" rtlCol="0">
            <a:spAutoFit/>
          </a:bodyPr>
          <a:lstStyle/>
          <a:p>
            <a:pPr algn="ctr"/>
            <a:r>
              <a:rPr lang="en-US" sz="2800" dirty="0" smtClean="0">
                <a:solidFill>
                  <a:schemeClr val="accent3">
                    <a:lumMod val="50000"/>
                  </a:schemeClr>
                </a:solidFill>
                <a:latin typeface="Britannic Bold" pitchFamily="34" charset="0"/>
              </a:rPr>
              <a:t>Make sure to add a balance of all 3 characteristics of a good writer.</a:t>
            </a:r>
          </a:p>
        </p:txBody>
      </p:sp>
      <p:sp>
        <p:nvSpPr>
          <p:cNvPr id="11" name="Cloud 10"/>
          <p:cNvSpPr/>
          <p:nvPr/>
        </p:nvSpPr>
        <p:spPr>
          <a:xfrm rot="20704115">
            <a:off x="601646" y="4928441"/>
            <a:ext cx="2362754" cy="1430824"/>
          </a:xfrm>
          <a:prstGeom prst="clou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latin typeface="Britannic Bold" pitchFamily="34" charset="0"/>
              </a:rPr>
              <a:t>Action</a:t>
            </a:r>
            <a:endParaRPr lang="en-US" sz="2000" dirty="0">
              <a:latin typeface="Britannic Bold" pitchFamily="34" charset="0"/>
            </a:endParaRPr>
          </a:p>
        </p:txBody>
      </p:sp>
      <p:sp>
        <p:nvSpPr>
          <p:cNvPr id="12" name="Cloud 11"/>
          <p:cNvSpPr/>
          <p:nvPr/>
        </p:nvSpPr>
        <p:spPr>
          <a:xfrm rot="1155770">
            <a:off x="3380919" y="4957302"/>
            <a:ext cx="2305959" cy="1485716"/>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smtClean="0">
                <a:latin typeface="Britannic Bold" pitchFamily="34" charset="0"/>
              </a:rPr>
              <a:t>Dialogue</a:t>
            </a:r>
            <a:endParaRPr lang="en-US" sz="2000" dirty="0">
              <a:latin typeface="Britannic Bold" pitchFamily="34" charset="0"/>
            </a:endParaRPr>
          </a:p>
        </p:txBody>
      </p:sp>
      <p:sp>
        <p:nvSpPr>
          <p:cNvPr id="13" name="Cloud 12"/>
          <p:cNvSpPr/>
          <p:nvPr/>
        </p:nvSpPr>
        <p:spPr>
          <a:xfrm rot="20133038">
            <a:off x="5970745" y="4929070"/>
            <a:ext cx="2474171" cy="1403648"/>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latin typeface="Britannic Bold" pitchFamily="34" charset="0"/>
              </a:rPr>
              <a:t>Description</a:t>
            </a:r>
            <a:endParaRPr lang="en-US" sz="2000" dirty="0">
              <a:latin typeface="Britannic Bold" pitchFamily="34" charset="0"/>
            </a:endParaRPr>
          </a:p>
        </p:txBody>
      </p:sp>
    </p:spTree>
    <p:extLst>
      <p:ext uri="{BB962C8B-B14F-4D97-AF65-F5344CB8AC3E}">
        <p14:creationId xmlns="" xmlns:p14="http://schemas.microsoft.com/office/powerpoint/2010/main" val="22187292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304800" y="152400"/>
            <a:ext cx="8458200" cy="923330"/>
          </a:xfrm>
          <a:prstGeom prst="rect">
            <a:avLst/>
          </a:prstGeom>
          <a:noFill/>
          <a:ln w="76200">
            <a:noFill/>
          </a:ln>
        </p:spPr>
        <p:txBody>
          <a:bodyPr wrap="square" rtlCol="0">
            <a:spAutoFit/>
          </a:bodyPr>
          <a:lstStyle/>
          <a:p>
            <a:pPr algn="ctr"/>
            <a:r>
              <a:rPr lang="en-US" sz="5400" b="1" u="sng" dirty="0" smtClean="0">
                <a:ln>
                  <a:solidFill>
                    <a:schemeClr val="accent2">
                      <a:lumMod val="50000"/>
                    </a:schemeClr>
                  </a:solidFill>
                </a:ln>
                <a:solidFill>
                  <a:srgbClr val="C00000"/>
                </a:solidFill>
                <a:latin typeface="Britannic Bold" pitchFamily="34" charset="0"/>
              </a:rPr>
              <a:t>Day 4 – Narrative Writing</a:t>
            </a:r>
            <a:endParaRPr lang="en-US" sz="5400" b="1" u="sng" dirty="0">
              <a:ln>
                <a:solidFill>
                  <a:schemeClr val="accent2">
                    <a:lumMod val="50000"/>
                  </a:schemeClr>
                </a:solidFill>
              </a:ln>
              <a:solidFill>
                <a:srgbClr val="C00000"/>
              </a:solidFill>
              <a:latin typeface="Britannic Bold" pitchFamily="34" charset="0"/>
            </a:endParaRPr>
          </a:p>
        </p:txBody>
      </p:sp>
      <p:sp>
        <p:nvSpPr>
          <p:cNvPr id="2" name="TextBox 1"/>
          <p:cNvSpPr txBox="1"/>
          <p:nvPr/>
        </p:nvSpPr>
        <p:spPr>
          <a:xfrm rot="20872958">
            <a:off x="231520" y="1796652"/>
            <a:ext cx="7924800" cy="2308324"/>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4800" dirty="0" smtClean="0">
                <a:latin typeface="Britannic Bold" pitchFamily="34" charset="0"/>
              </a:rPr>
              <a:t>Goal: We will write a personal narrative using the story mountain we created.</a:t>
            </a:r>
            <a:endParaRPr lang="en-US" dirty="0">
              <a:latin typeface="Britannic Bold" pitchFamily="34" charset="0"/>
            </a:endParaRPr>
          </a:p>
        </p:txBody>
      </p:sp>
      <p:sp>
        <p:nvSpPr>
          <p:cNvPr id="5" name="TextBox 4"/>
          <p:cNvSpPr txBox="1"/>
          <p:nvPr/>
        </p:nvSpPr>
        <p:spPr>
          <a:xfrm>
            <a:off x="1066800" y="5638800"/>
            <a:ext cx="4953000" cy="584775"/>
          </a:xfrm>
          <a:prstGeom prst="rect">
            <a:avLst/>
          </a:prstGeom>
          <a:solidFill>
            <a:schemeClr val="accent2">
              <a:lumMod val="60000"/>
              <a:lumOff val="40000"/>
            </a:schemeClr>
          </a:solidFill>
          <a:ln w="38100">
            <a:solidFill>
              <a:schemeClr val="accent2">
                <a:lumMod val="50000"/>
              </a:schemeClr>
            </a:solidFill>
          </a:ln>
        </p:spPr>
        <p:txBody>
          <a:bodyPr wrap="square" rtlCol="0">
            <a:spAutoFit/>
          </a:bodyPr>
          <a:lstStyle/>
          <a:p>
            <a:pPr algn="ctr"/>
            <a:r>
              <a:rPr lang="en-US" sz="3200" dirty="0" smtClean="0">
                <a:solidFill>
                  <a:schemeClr val="accent2">
                    <a:lumMod val="50000"/>
                  </a:schemeClr>
                </a:solidFill>
                <a:latin typeface="Britannic Bold" pitchFamily="34" charset="0"/>
              </a:rPr>
              <a:t>Rate Yourself   1  2  3  4</a:t>
            </a:r>
            <a:endParaRPr lang="en-US" sz="1100" dirty="0">
              <a:solidFill>
                <a:schemeClr val="accent2">
                  <a:lumMod val="50000"/>
                </a:schemeClr>
              </a:solidFill>
              <a:latin typeface="Britannic Bold" pitchFamily="34" charset="0"/>
            </a:endParaRPr>
          </a:p>
        </p:txBody>
      </p:sp>
      <p:pic>
        <p:nvPicPr>
          <p:cNvPr id="6" name="Picture 5"/>
          <p:cNvPicPr>
            <a:picLocks noChangeAspect="1" noChangeArrowheads="1"/>
          </p:cNvPicPr>
          <p:nvPr/>
        </p:nvPicPr>
        <p:blipFill>
          <a:blip r:embed="rId3" cstate="print">
            <a:duotone>
              <a:prstClr val="black"/>
              <a:srgbClr val="D9C3A5">
                <a:tint val="50000"/>
                <a:satMod val="180000"/>
              </a:srgbClr>
            </a:duotone>
            <a:extLst>
              <a:ext uri="{28A0092B-C50C-407E-A947-70E740481C1C}">
                <a14:useLocalDpi xmlns="" xmlns:a14="http://schemas.microsoft.com/office/drawing/2010/main" val="0"/>
              </a:ext>
            </a:extLst>
          </a:blip>
          <a:srcRect/>
          <a:stretch>
            <a:fillRect/>
          </a:stretch>
        </p:blipFill>
        <p:spPr bwMode="auto">
          <a:xfrm rot="904450">
            <a:off x="6089165" y="3809925"/>
            <a:ext cx="2658334" cy="2051902"/>
          </a:xfrm>
          <a:prstGeom prst="rect">
            <a:avLst/>
          </a:prstGeom>
          <a:ln w="57150" cap="sq">
            <a:solidFill>
              <a:schemeClr val="accent3">
                <a:lumMod val="60000"/>
                <a:lumOff val="40000"/>
              </a:schemeClr>
            </a:solidFill>
            <a:prstDash val="solid"/>
            <a:miter lim="800000"/>
          </a:ln>
          <a:effectLst>
            <a:outerShdw blurRad="50800" dist="38100" dir="2700000" algn="tl" rotWithShape="0">
              <a:srgbClr val="000000">
                <a:alpha val="43000"/>
              </a:srgbClr>
            </a:outerShdw>
          </a:effectLst>
          <a:extLst>
            <a:ext uri="{909E8E84-426E-40DD-AFC4-6F175D3DCCD1}">
              <a14:hiddenFill xmlns="" xmlns:a14="http://schemas.microsoft.com/office/drawing/2010/main">
                <a:solidFill>
                  <a:schemeClr val="accent1"/>
                </a:solidFill>
              </a14:hiddenFill>
            </a:ext>
          </a:extLst>
        </p:spPr>
      </p:pic>
    </p:spTree>
    <p:extLst>
      <p:ext uri="{BB962C8B-B14F-4D97-AF65-F5344CB8AC3E}">
        <p14:creationId xmlns="" xmlns:p14="http://schemas.microsoft.com/office/powerpoint/2010/main" val="3489828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rot="399581">
            <a:off x="465670" y="4372148"/>
            <a:ext cx="8229600" cy="1938992"/>
          </a:xfrm>
          <a:prstGeom prst="rect">
            <a:avLst/>
          </a:prstGeom>
          <a:solidFill>
            <a:schemeClr val="accent2">
              <a:lumMod val="60000"/>
              <a:lumOff val="40000"/>
            </a:schemeClr>
          </a:solidFill>
          <a:ln w="38100">
            <a:solidFill>
              <a:schemeClr val="accent2">
                <a:lumMod val="50000"/>
              </a:schemeClr>
            </a:solidFill>
          </a:ln>
        </p:spPr>
        <p:txBody>
          <a:bodyPr wrap="square" rtlCol="0">
            <a:spAutoFit/>
          </a:bodyPr>
          <a:lstStyle/>
          <a:p>
            <a:pPr algn="ctr"/>
            <a:r>
              <a:rPr lang="en-US" sz="4000" dirty="0" smtClean="0">
                <a:solidFill>
                  <a:schemeClr val="accent2">
                    <a:lumMod val="50000"/>
                  </a:schemeClr>
                </a:solidFill>
                <a:latin typeface="Britannic Bold" pitchFamily="34" charset="0"/>
              </a:rPr>
              <a:t>You will each get a copy of the “haystack scene” and we will read it together.</a:t>
            </a:r>
            <a:endParaRPr lang="en-US" sz="1400" dirty="0">
              <a:solidFill>
                <a:schemeClr val="accent2">
                  <a:lumMod val="50000"/>
                </a:schemeClr>
              </a:solidFill>
              <a:latin typeface="Britannic Bold" pitchFamily="34" charset="0"/>
            </a:endParaRPr>
          </a:p>
        </p:txBody>
      </p:sp>
      <p:sp>
        <p:nvSpPr>
          <p:cNvPr id="5" name="TextBox 4"/>
          <p:cNvSpPr txBox="1"/>
          <p:nvPr/>
        </p:nvSpPr>
        <p:spPr>
          <a:xfrm rot="20937808">
            <a:off x="109494" y="872622"/>
            <a:ext cx="8229600" cy="1938992"/>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4000" dirty="0" smtClean="0">
                <a:solidFill>
                  <a:schemeClr val="accent5">
                    <a:lumMod val="50000"/>
                  </a:schemeClr>
                </a:solidFill>
                <a:latin typeface="Britannic Bold" pitchFamily="34" charset="0"/>
              </a:rPr>
              <a:t>We are going to fill in a story mountain together about this scene.</a:t>
            </a:r>
            <a:endParaRPr lang="en-US" sz="1400" dirty="0">
              <a:solidFill>
                <a:schemeClr val="accent5">
                  <a:lumMod val="50000"/>
                </a:schemeClr>
              </a:solidFill>
              <a:latin typeface="Britannic Bold" pitchFamily="34" charset="0"/>
            </a:endParaRPr>
          </a:p>
        </p:txBody>
      </p:sp>
      <p:pic>
        <p:nvPicPr>
          <p:cNvPr id="3" name="Picture 2"/>
          <p:cNvPicPr>
            <a:picLocks noChangeAspect="1" noChangeArrowheads="1"/>
          </p:cNvPicPr>
          <p:nvPr/>
        </p:nvPicPr>
        <p:blipFill>
          <a:blip r:embed="rId3" cstate="print">
            <a:duotone>
              <a:prstClr val="black"/>
              <a:srgbClr val="D9C3A5">
                <a:tint val="50000"/>
                <a:satMod val="180000"/>
              </a:srgbClr>
            </a:duotone>
            <a:extLst>
              <a:ext uri="{28A0092B-C50C-407E-A947-70E740481C1C}">
                <a14:useLocalDpi xmlns="" xmlns:a14="http://schemas.microsoft.com/office/drawing/2010/main" val="0"/>
              </a:ext>
            </a:extLst>
          </a:blip>
          <a:srcRect/>
          <a:stretch>
            <a:fillRect/>
          </a:stretch>
        </p:blipFill>
        <p:spPr bwMode="auto">
          <a:xfrm rot="904450">
            <a:off x="5501338" y="2244457"/>
            <a:ext cx="3048000" cy="2352675"/>
          </a:xfrm>
          <a:prstGeom prst="rect">
            <a:avLst/>
          </a:prstGeom>
          <a:ln w="57150" cap="sq">
            <a:solidFill>
              <a:schemeClr val="accent3">
                <a:lumMod val="60000"/>
                <a:lumOff val="40000"/>
              </a:schemeClr>
            </a:solidFill>
            <a:prstDash val="solid"/>
            <a:miter lim="800000"/>
          </a:ln>
          <a:effectLst>
            <a:outerShdw blurRad="50800" dist="38100" dir="2700000" algn="tl" rotWithShape="0">
              <a:srgbClr val="000000">
                <a:alpha val="43000"/>
              </a:srgbClr>
            </a:outerShdw>
          </a:effectLst>
          <a:extLst>
            <a:ext uri="{909E8E84-426E-40DD-AFC4-6F175D3DCCD1}">
              <a14:hiddenFill xmlns="" xmlns:a14="http://schemas.microsoft.com/office/drawing/2010/main">
                <a:solidFill>
                  <a:schemeClr val="accent1"/>
                </a:solidFill>
              </a14:hiddenFill>
            </a:ext>
          </a:extLst>
        </p:spPr>
      </p:pic>
      <p:pic>
        <p:nvPicPr>
          <p:cNvPr id="6" name="Picture 2"/>
          <p:cNvPicPr>
            <a:picLocks noChangeAspect="1" noChangeArrowheads="1"/>
          </p:cNvPicPr>
          <p:nvPr/>
        </p:nvPicPr>
        <p:blipFill>
          <a:blip r:embed="rId4" cstate="print">
            <a:extLst>
              <a:ext uri="{BEBA8EAE-BF5A-486C-A8C5-ECC9F3942E4B}">
                <a14:imgProps xmlns="" xmlns:a14="http://schemas.microsoft.com/office/drawing/2010/main">
                  <a14:imgLayer r:embed="rId5">
                    <a14:imgEffect>
                      <a14:backgroundRemoval t="10000" b="90000" l="10000" r="90000"/>
                    </a14:imgEffect>
                  </a14:imgLayer>
                </a14:imgProps>
              </a:ext>
              <a:ext uri="{28A0092B-C50C-407E-A947-70E740481C1C}">
                <a14:useLocalDpi xmlns="" xmlns:a14="http://schemas.microsoft.com/office/drawing/2010/main" val="0"/>
              </a:ext>
            </a:extLst>
          </a:blip>
          <a:srcRect/>
          <a:stretch>
            <a:fillRect/>
          </a:stretch>
        </p:blipFill>
        <p:spPr bwMode="auto">
          <a:xfrm rot="998587">
            <a:off x="-381654" y="-161130"/>
            <a:ext cx="2701596" cy="20261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8600044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304800" y="152400"/>
            <a:ext cx="8458200" cy="923330"/>
          </a:xfrm>
          <a:prstGeom prst="rect">
            <a:avLst/>
          </a:prstGeom>
          <a:noFill/>
          <a:ln w="76200">
            <a:noFill/>
          </a:ln>
        </p:spPr>
        <p:txBody>
          <a:bodyPr wrap="square" rtlCol="0">
            <a:spAutoFit/>
          </a:bodyPr>
          <a:lstStyle/>
          <a:p>
            <a:pPr algn="ctr"/>
            <a:r>
              <a:rPr lang="en-US" sz="5400" b="1" u="sng" dirty="0" smtClean="0">
                <a:ln>
                  <a:solidFill>
                    <a:schemeClr val="accent2">
                      <a:lumMod val="50000"/>
                    </a:schemeClr>
                  </a:solidFill>
                </a:ln>
                <a:solidFill>
                  <a:srgbClr val="C00000"/>
                </a:solidFill>
                <a:latin typeface="Britannic Bold" pitchFamily="34" charset="0"/>
              </a:rPr>
              <a:t>Day 5 – Narrative Writing</a:t>
            </a:r>
            <a:endParaRPr lang="en-US" sz="5400" b="1" u="sng" dirty="0">
              <a:ln>
                <a:solidFill>
                  <a:schemeClr val="accent2">
                    <a:lumMod val="50000"/>
                  </a:schemeClr>
                </a:solidFill>
              </a:ln>
              <a:solidFill>
                <a:srgbClr val="C00000"/>
              </a:solidFill>
              <a:latin typeface="Britannic Bold" pitchFamily="34" charset="0"/>
            </a:endParaRPr>
          </a:p>
        </p:txBody>
      </p:sp>
      <p:sp>
        <p:nvSpPr>
          <p:cNvPr id="2" name="TextBox 1"/>
          <p:cNvSpPr txBox="1"/>
          <p:nvPr/>
        </p:nvSpPr>
        <p:spPr>
          <a:xfrm rot="20872958">
            <a:off x="378079" y="1946389"/>
            <a:ext cx="7924800" cy="3046988"/>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4800" dirty="0" smtClean="0">
                <a:latin typeface="Britannic Bold" pitchFamily="34" charset="0"/>
              </a:rPr>
              <a:t>Goal: We will edit our personal narratives for dialogue, descriptions, and actions.</a:t>
            </a:r>
            <a:endParaRPr lang="en-US" dirty="0">
              <a:latin typeface="Britannic Bold" pitchFamily="34" charset="0"/>
            </a:endParaRPr>
          </a:p>
        </p:txBody>
      </p:sp>
      <p:sp>
        <p:nvSpPr>
          <p:cNvPr id="5" name="TextBox 4"/>
          <p:cNvSpPr txBox="1"/>
          <p:nvPr/>
        </p:nvSpPr>
        <p:spPr>
          <a:xfrm>
            <a:off x="3429000" y="5663625"/>
            <a:ext cx="4953000" cy="584775"/>
          </a:xfrm>
          <a:prstGeom prst="rect">
            <a:avLst/>
          </a:prstGeom>
          <a:solidFill>
            <a:schemeClr val="accent2">
              <a:lumMod val="60000"/>
              <a:lumOff val="40000"/>
            </a:schemeClr>
          </a:solidFill>
          <a:ln w="38100">
            <a:solidFill>
              <a:schemeClr val="accent2">
                <a:lumMod val="50000"/>
              </a:schemeClr>
            </a:solidFill>
          </a:ln>
        </p:spPr>
        <p:txBody>
          <a:bodyPr wrap="square" rtlCol="0">
            <a:spAutoFit/>
          </a:bodyPr>
          <a:lstStyle/>
          <a:p>
            <a:pPr algn="ctr"/>
            <a:r>
              <a:rPr lang="en-US" sz="3200" dirty="0" smtClean="0">
                <a:solidFill>
                  <a:schemeClr val="accent2">
                    <a:lumMod val="50000"/>
                  </a:schemeClr>
                </a:solidFill>
                <a:latin typeface="Britannic Bold" pitchFamily="34" charset="0"/>
              </a:rPr>
              <a:t>Rate Yourself   1  2  3  4</a:t>
            </a:r>
            <a:endParaRPr lang="en-US" sz="1100" dirty="0">
              <a:solidFill>
                <a:schemeClr val="accent2">
                  <a:lumMod val="50000"/>
                </a:schemeClr>
              </a:solidFill>
              <a:latin typeface="Britannic Bold" pitchFamily="34" charset="0"/>
            </a:endParaRPr>
          </a:p>
        </p:txBody>
      </p:sp>
    </p:spTree>
    <p:extLst>
      <p:ext uri="{BB962C8B-B14F-4D97-AF65-F5344CB8AC3E}">
        <p14:creationId xmlns="" xmlns:p14="http://schemas.microsoft.com/office/powerpoint/2010/main" val="34898285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381000" y="304800"/>
            <a:ext cx="8305800" cy="2554545"/>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3200" dirty="0" smtClean="0">
                <a:latin typeface="Britannic Bold" pitchFamily="34" charset="0"/>
              </a:rPr>
              <a:t>Go back and color code the three characteristics of a good writer in your scene and see if there is an equal balance. If not, go back and add these elements in your story.</a:t>
            </a:r>
            <a:endParaRPr lang="en-US" sz="1100" dirty="0">
              <a:latin typeface="Britannic Bold" pitchFamily="34" charset="0"/>
            </a:endParaRPr>
          </a:p>
        </p:txBody>
      </p:sp>
      <p:sp>
        <p:nvSpPr>
          <p:cNvPr id="9" name="TextBox 8"/>
          <p:cNvSpPr txBox="1"/>
          <p:nvPr/>
        </p:nvSpPr>
        <p:spPr>
          <a:xfrm>
            <a:off x="381000" y="3239869"/>
            <a:ext cx="8305800" cy="646331"/>
          </a:xfrm>
          <a:prstGeom prst="rect">
            <a:avLst/>
          </a:prstGeom>
          <a:solidFill>
            <a:schemeClr val="accent3">
              <a:lumMod val="60000"/>
              <a:lumOff val="40000"/>
            </a:schemeClr>
          </a:solidFill>
          <a:ln w="38100">
            <a:solidFill>
              <a:srgbClr val="003300"/>
            </a:solidFill>
          </a:ln>
        </p:spPr>
        <p:txBody>
          <a:bodyPr wrap="square" rtlCol="0">
            <a:spAutoFit/>
          </a:bodyPr>
          <a:lstStyle/>
          <a:p>
            <a:pPr algn="ctr"/>
            <a:r>
              <a:rPr lang="en-US" sz="3600" dirty="0" smtClean="0">
                <a:solidFill>
                  <a:srgbClr val="003300"/>
                </a:solidFill>
                <a:latin typeface="Britannic Bold" pitchFamily="34" charset="0"/>
              </a:rPr>
              <a:t>Actions will be GREEN</a:t>
            </a:r>
            <a:r>
              <a:rPr lang="en-US" sz="3600" dirty="0" smtClean="0">
                <a:latin typeface="Britannic Bold" pitchFamily="34" charset="0"/>
              </a:rPr>
              <a:t>.</a:t>
            </a:r>
            <a:endParaRPr lang="en-US" sz="1200" dirty="0">
              <a:latin typeface="Britannic Bold" pitchFamily="34" charset="0"/>
            </a:endParaRPr>
          </a:p>
        </p:txBody>
      </p:sp>
      <p:sp>
        <p:nvSpPr>
          <p:cNvPr id="10" name="TextBox 9"/>
          <p:cNvSpPr txBox="1"/>
          <p:nvPr/>
        </p:nvSpPr>
        <p:spPr>
          <a:xfrm>
            <a:off x="381000" y="4230469"/>
            <a:ext cx="8305800" cy="646331"/>
          </a:xfrm>
          <a:prstGeom prst="rect">
            <a:avLst/>
          </a:prstGeom>
          <a:solidFill>
            <a:schemeClr val="accent2">
              <a:lumMod val="60000"/>
              <a:lumOff val="40000"/>
            </a:schemeClr>
          </a:solidFill>
          <a:ln w="38100">
            <a:solidFill>
              <a:srgbClr val="C00000"/>
            </a:solidFill>
          </a:ln>
        </p:spPr>
        <p:txBody>
          <a:bodyPr wrap="square" rtlCol="0">
            <a:spAutoFit/>
          </a:bodyPr>
          <a:lstStyle/>
          <a:p>
            <a:pPr algn="ctr"/>
            <a:r>
              <a:rPr lang="en-US" sz="3600" dirty="0" smtClean="0">
                <a:solidFill>
                  <a:srgbClr val="C00000"/>
                </a:solidFill>
                <a:latin typeface="Britannic Bold" pitchFamily="34" charset="0"/>
              </a:rPr>
              <a:t>Dialogue will be RED.</a:t>
            </a:r>
            <a:endParaRPr lang="en-US" sz="1200" dirty="0">
              <a:solidFill>
                <a:srgbClr val="C00000"/>
              </a:solidFill>
              <a:latin typeface="Britannic Bold" pitchFamily="34" charset="0"/>
            </a:endParaRPr>
          </a:p>
        </p:txBody>
      </p:sp>
      <p:sp>
        <p:nvSpPr>
          <p:cNvPr id="11" name="TextBox 10"/>
          <p:cNvSpPr txBox="1"/>
          <p:nvPr/>
        </p:nvSpPr>
        <p:spPr>
          <a:xfrm>
            <a:off x="381000" y="5221069"/>
            <a:ext cx="8305800" cy="646331"/>
          </a:xfrm>
          <a:prstGeom prst="rect">
            <a:avLst/>
          </a:prstGeom>
          <a:solidFill>
            <a:schemeClr val="accent1">
              <a:lumMod val="60000"/>
              <a:lumOff val="40000"/>
            </a:schemeClr>
          </a:solidFill>
          <a:ln w="38100">
            <a:solidFill>
              <a:srgbClr val="002060"/>
            </a:solidFill>
          </a:ln>
        </p:spPr>
        <p:txBody>
          <a:bodyPr wrap="square" rtlCol="0">
            <a:spAutoFit/>
          </a:bodyPr>
          <a:lstStyle/>
          <a:p>
            <a:pPr algn="ctr"/>
            <a:r>
              <a:rPr lang="en-US" sz="3600" dirty="0" smtClean="0">
                <a:solidFill>
                  <a:srgbClr val="002060"/>
                </a:solidFill>
                <a:latin typeface="Britannic Bold" pitchFamily="34" charset="0"/>
              </a:rPr>
              <a:t>Descriptions will be BLUE.</a:t>
            </a:r>
            <a:endParaRPr lang="en-US" sz="1200" dirty="0">
              <a:solidFill>
                <a:srgbClr val="002060"/>
              </a:solidFill>
              <a:latin typeface="Britannic Bold" pitchFamily="34" charset="0"/>
            </a:endParaRPr>
          </a:p>
        </p:txBody>
      </p:sp>
    </p:spTree>
    <p:extLst>
      <p:ext uri="{BB962C8B-B14F-4D97-AF65-F5344CB8AC3E}">
        <p14:creationId xmlns="" xmlns:p14="http://schemas.microsoft.com/office/powerpoint/2010/main" val="1210890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381000" y="487740"/>
            <a:ext cx="8305800" cy="1569660"/>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3200" dirty="0" smtClean="0">
                <a:latin typeface="Britannic Bold" pitchFamily="34" charset="0"/>
              </a:rPr>
              <a:t>When you are finished editing your paper for content, you can begin publishing your personal narrative.</a:t>
            </a:r>
            <a:endParaRPr lang="en-US" sz="1100" dirty="0">
              <a:latin typeface="Britannic Bold" pitchFamily="34" charset="0"/>
            </a:endParaRPr>
          </a:p>
        </p:txBody>
      </p:sp>
      <p:sp>
        <p:nvSpPr>
          <p:cNvPr id="9" name="TextBox 8"/>
          <p:cNvSpPr txBox="1"/>
          <p:nvPr/>
        </p:nvSpPr>
        <p:spPr>
          <a:xfrm>
            <a:off x="381000" y="2667000"/>
            <a:ext cx="8305800" cy="646331"/>
          </a:xfrm>
          <a:prstGeom prst="rect">
            <a:avLst/>
          </a:prstGeom>
          <a:solidFill>
            <a:schemeClr val="accent3">
              <a:lumMod val="60000"/>
              <a:lumOff val="40000"/>
            </a:schemeClr>
          </a:solidFill>
          <a:ln w="38100">
            <a:solidFill>
              <a:srgbClr val="003300"/>
            </a:solidFill>
          </a:ln>
        </p:spPr>
        <p:txBody>
          <a:bodyPr wrap="square" rtlCol="0">
            <a:spAutoFit/>
          </a:bodyPr>
          <a:lstStyle/>
          <a:p>
            <a:pPr algn="ctr"/>
            <a:r>
              <a:rPr lang="en-US" sz="3600" dirty="0" smtClean="0">
                <a:solidFill>
                  <a:srgbClr val="003300"/>
                </a:solidFill>
                <a:latin typeface="Britannic Bold" pitchFamily="34" charset="0"/>
              </a:rPr>
              <a:t>Be sure to use correct capitalization</a:t>
            </a:r>
            <a:r>
              <a:rPr lang="en-US" sz="3600" dirty="0" smtClean="0">
                <a:latin typeface="Britannic Bold" pitchFamily="34" charset="0"/>
              </a:rPr>
              <a:t>.</a:t>
            </a:r>
            <a:endParaRPr lang="en-US" sz="1200" dirty="0">
              <a:latin typeface="Britannic Bold" pitchFamily="34" charset="0"/>
            </a:endParaRPr>
          </a:p>
        </p:txBody>
      </p:sp>
      <p:sp>
        <p:nvSpPr>
          <p:cNvPr id="10" name="TextBox 9"/>
          <p:cNvSpPr txBox="1"/>
          <p:nvPr/>
        </p:nvSpPr>
        <p:spPr>
          <a:xfrm>
            <a:off x="381000" y="3810000"/>
            <a:ext cx="8305800" cy="1200329"/>
          </a:xfrm>
          <a:prstGeom prst="rect">
            <a:avLst/>
          </a:prstGeom>
          <a:solidFill>
            <a:schemeClr val="accent2">
              <a:lumMod val="60000"/>
              <a:lumOff val="40000"/>
            </a:schemeClr>
          </a:solidFill>
          <a:ln w="38100">
            <a:solidFill>
              <a:srgbClr val="C00000"/>
            </a:solidFill>
          </a:ln>
        </p:spPr>
        <p:txBody>
          <a:bodyPr wrap="square" rtlCol="0">
            <a:spAutoFit/>
          </a:bodyPr>
          <a:lstStyle/>
          <a:p>
            <a:pPr algn="ctr"/>
            <a:r>
              <a:rPr lang="en-US" sz="3600" dirty="0" smtClean="0">
                <a:solidFill>
                  <a:srgbClr val="C00000"/>
                </a:solidFill>
                <a:latin typeface="Britannic Bold" pitchFamily="34" charset="0"/>
              </a:rPr>
              <a:t>Make sure you are spelling words correctly.</a:t>
            </a:r>
            <a:endParaRPr lang="en-US" sz="1200" dirty="0">
              <a:solidFill>
                <a:srgbClr val="C00000"/>
              </a:solidFill>
              <a:latin typeface="Britannic Bold" pitchFamily="34" charset="0"/>
            </a:endParaRPr>
          </a:p>
        </p:txBody>
      </p:sp>
      <p:sp>
        <p:nvSpPr>
          <p:cNvPr id="11" name="TextBox 10"/>
          <p:cNvSpPr txBox="1"/>
          <p:nvPr/>
        </p:nvSpPr>
        <p:spPr>
          <a:xfrm>
            <a:off x="381000" y="5486400"/>
            <a:ext cx="8305800" cy="646331"/>
          </a:xfrm>
          <a:prstGeom prst="rect">
            <a:avLst/>
          </a:prstGeom>
          <a:solidFill>
            <a:schemeClr val="accent1">
              <a:lumMod val="60000"/>
              <a:lumOff val="40000"/>
            </a:schemeClr>
          </a:solidFill>
          <a:ln w="38100">
            <a:solidFill>
              <a:srgbClr val="002060"/>
            </a:solidFill>
          </a:ln>
        </p:spPr>
        <p:txBody>
          <a:bodyPr wrap="square" rtlCol="0">
            <a:spAutoFit/>
          </a:bodyPr>
          <a:lstStyle/>
          <a:p>
            <a:pPr algn="ctr"/>
            <a:r>
              <a:rPr lang="en-US" sz="3600" dirty="0" smtClean="0">
                <a:solidFill>
                  <a:srgbClr val="002060"/>
                </a:solidFill>
                <a:latin typeface="Britannic Bold" pitchFamily="34" charset="0"/>
              </a:rPr>
              <a:t>Write using your best handwriting.</a:t>
            </a:r>
            <a:endParaRPr lang="en-US" sz="1200" dirty="0">
              <a:solidFill>
                <a:srgbClr val="002060"/>
              </a:solidFill>
              <a:latin typeface="Britannic Bold" pitchFamily="34" charset="0"/>
            </a:endParaRPr>
          </a:p>
        </p:txBody>
      </p:sp>
    </p:spTree>
    <p:extLst>
      <p:ext uri="{BB962C8B-B14F-4D97-AF65-F5344CB8AC3E}">
        <p14:creationId xmlns="" xmlns:p14="http://schemas.microsoft.com/office/powerpoint/2010/main" val="1210890883"/>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304800" y="152400"/>
            <a:ext cx="8458200" cy="923330"/>
          </a:xfrm>
          <a:prstGeom prst="rect">
            <a:avLst/>
          </a:prstGeom>
          <a:noFill/>
          <a:ln w="76200">
            <a:noFill/>
          </a:ln>
        </p:spPr>
        <p:txBody>
          <a:bodyPr wrap="square" rtlCol="0">
            <a:spAutoFit/>
          </a:bodyPr>
          <a:lstStyle/>
          <a:p>
            <a:pPr algn="ctr"/>
            <a:r>
              <a:rPr lang="en-US" sz="5400" b="1" u="sng" dirty="0" smtClean="0">
                <a:ln>
                  <a:solidFill>
                    <a:schemeClr val="accent2">
                      <a:lumMod val="50000"/>
                    </a:schemeClr>
                  </a:solidFill>
                </a:ln>
                <a:solidFill>
                  <a:srgbClr val="C00000"/>
                </a:solidFill>
                <a:latin typeface="Britannic Bold" pitchFamily="34" charset="0"/>
              </a:rPr>
              <a:t>Day 5 – Narrative Writing</a:t>
            </a:r>
            <a:endParaRPr lang="en-US" sz="5400" b="1" u="sng" dirty="0">
              <a:ln>
                <a:solidFill>
                  <a:schemeClr val="accent2">
                    <a:lumMod val="50000"/>
                  </a:schemeClr>
                </a:solidFill>
              </a:ln>
              <a:solidFill>
                <a:srgbClr val="C00000"/>
              </a:solidFill>
              <a:latin typeface="Britannic Bold" pitchFamily="34" charset="0"/>
            </a:endParaRPr>
          </a:p>
        </p:txBody>
      </p:sp>
      <p:sp>
        <p:nvSpPr>
          <p:cNvPr id="2" name="TextBox 1"/>
          <p:cNvSpPr txBox="1"/>
          <p:nvPr/>
        </p:nvSpPr>
        <p:spPr>
          <a:xfrm rot="20872958">
            <a:off x="378079" y="1946389"/>
            <a:ext cx="7924800" cy="3046988"/>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4800" dirty="0" smtClean="0">
                <a:latin typeface="Britannic Bold" pitchFamily="34" charset="0"/>
              </a:rPr>
              <a:t>Goal: We will edit our personal narratives for dialogue, descriptions, and actions.</a:t>
            </a:r>
            <a:endParaRPr lang="en-US" dirty="0">
              <a:latin typeface="Britannic Bold" pitchFamily="34" charset="0"/>
            </a:endParaRPr>
          </a:p>
        </p:txBody>
      </p:sp>
      <p:sp>
        <p:nvSpPr>
          <p:cNvPr id="5" name="TextBox 4"/>
          <p:cNvSpPr txBox="1"/>
          <p:nvPr/>
        </p:nvSpPr>
        <p:spPr>
          <a:xfrm>
            <a:off x="3429000" y="5663625"/>
            <a:ext cx="4953000" cy="584775"/>
          </a:xfrm>
          <a:prstGeom prst="rect">
            <a:avLst/>
          </a:prstGeom>
          <a:solidFill>
            <a:schemeClr val="accent2">
              <a:lumMod val="60000"/>
              <a:lumOff val="40000"/>
            </a:schemeClr>
          </a:solidFill>
          <a:ln w="38100">
            <a:solidFill>
              <a:schemeClr val="accent2">
                <a:lumMod val="50000"/>
              </a:schemeClr>
            </a:solidFill>
          </a:ln>
        </p:spPr>
        <p:txBody>
          <a:bodyPr wrap="square" rtlCol="0">
            <a:spAutoFit/>
          </a:bodyPr>
          <a:lstStyle/>
          <a:p>
            <a:pPr algn="ctr"/>
            <a:r>
              <a:rPr lang="en-US" sz="3200" dirty="0" smtClean="0">
                <a:solidFill>
                  <a:schemeClr val="accent2">
                    <a:lumMod val="50000"/>
                  </a:schemeClr>
                </a:solidFill>
                <a:latin typeface="Britannic Bold" pitchFamily="34" charset="0"/>
              </a:rPr>
              <a:t>Rate Yourself   1  2  3  4</a:t>
            </a:r>
            <a:endParaRPr lang="en-US" sz="1100" dirty="0">
              <a:solidFill>
                <a:schemeClr val="accent2">
                  <a:lumMod val="50000"/>
                </a:schemeClr>
              </a:solidFill>
              <a:latin typeface="Britannic Bold" pitchFamily="34" charset="0"/>
            </a:endParaRPr>
          </a:p>
        </p:txBody>
      </p:sp>
    </p:spTree>
    <p:extLst>
      <p:ext uri="{BB962C8B-B14F-4D97-AF65-F5344CB8AC3E}">
        <p14:creationId xmlns="" xmlns:p14="http://schemas.microsoft.com/office/powerpoint/2010/main" val="3489828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228600" y="228600"/>
            <a:ext cx="8686800" cy="1200329"/>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r>
              <a:rPr lang="en-US" sz="1400" b="1" dirty="0" smtClean="0">
                <a:latin typeface="+mj-lt"/>
              </a:rPr>
              <a:t>	</a:t>
            </a:r>
            <a:r>
              <a:rPr lang="en-US" sz="2400" b="1" dirty="0" smtClean="0">
                <a:solidFill>
                  <a:srgbClr val="002060"/>
                </a:solidFill>
                <a:latin typeface="+mj-lt"/>
              </a:rPr>
              <a:t>As we create our story mountains, we are also going to use our copies of the “haystack scene” to box off the text for each event that we use to make our story mountains. </a:t>
            </a:r>
            <a:endParaRPr lang="en-US" sz="2400" b="1" dirty="0">
              <a:solidFill>
                <a:srgbClr val="002060"/>
              </a:solidFill>
              <a:latin typeface="+mj-lt"/>
            </a:endParaRPr>
          </a:p>
        </p:txBody>
      </p:sp>
      <p:sp>
        <p:nvSpPr>
          <p:cNvPr id="9" name="TextBox 8"/>
          <p:cNvSpPr txBox="1"/>
          <p:nvPr/>
        </p:nvSpPr>
        <p:spPr>
          <a:xfrm>
            <a:off x="228600" y="1600200"/>
            <a:ext cx="8686800" cy="830997"/>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r>
              <a:rPr lang="en-US" b="1" dirty="0" smtClean="0">
                <a:latin typeface="+mj-lt"/>
              </a:rPr>
              <a:t>	</a:t>
            </a:r>
            <a:r>
              <a:rPr lang="en-US" sz="2400" b="1" dirty="0" smtClean="0">
                <a:solidFill>
                  <a:srgbClr val="002060"/>
                </a:solidFill>
                <a:latin typeface="+mj-lt"/>
              </a:rPr>
              <a:t>We will number the boxes we draw on our papers to match the number on our story mountain to help organize our thinking.</a:t>
            </a:r>
            <a:endParaRPr lang="en-US" sz="2400" b="1" dirty="0">
              <a:solidFill>
                <a:srgbClr val="002060"/>
              </a:solidFill>
              <a:latin typeface="+mj-lt"/>
            </a:endParaRPr>
          </a:p>
        </p:txBody>
      </p:sp>
      <p:pic>
        <p:nvPicPr>
          <p:cNvPr id="3074"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181600" y="2714249"/>
            <a:ext cx="3507509" cy="3733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1" name="Picture 10"/>
          <p:cNvPicPr>
            <a:picLocks noChangeAspect="1" noChangeArrowheads="1"/>
          </p:cNvPicPr>
          <p:nvPr/>
        </p:nvPicPr>
        <p:blipFill>
          <a:blip r:embed="rId4" cstate="print">
            <a:extLst>
              <a:ext uri="{BEBA8EAE-BF5A-486C-A8C5-ECC9F3942E4B}">
                <a14:imgProps xmlns="" xmlns:a14="http://schemas.microsoft.com/office/drawing/2010/main">
                  <a14:imgLayer r:embed="rId5">
                    <a14:imgEffect>
                      <a14:sharpenSoften amount="50000"/>
                    </a14:imgEffect>
                  </a14:imgLayer>
                </a14:imgProps>
              </a:ext>
              <a:ext uri="{28A0092B-C50C-407E-A947-70E740481C1C}">
                <a14:useLocalDpi xmlns="" xmlns:a14="http://schemas.microsoft.com/office/drawing/2010/main" val="0"/>
              </a:ext>
            </a:extLst>
          </a:blip>
          <a:srcRect/>
          <a:stretch>
            <a:fillRect/>
          </a:stretch>
        </p:blipFill>
        <p:spPr bwMode="auto">
          <a:xfrm>
            <a:off x="228600" y="2743200"/>
            <a:ext cx="4714473" cy="3638983"/>
          </a:xfrm>
          <a:prstGeom prst="rect">
            <a:avLst/>
          </a:prstGeom>
          <a:ln w="57150" cap="sq">
            <a:solidFill>
              <a:schemeClr val="accent3">
                <a:lumMod val="60000"/>
                <a:lumOff val="40000"/>
              </a:schemeClr>
            </a:solidFill>
            <a:prstDash val="solid"/>
            <a:miter lim="800000"/>
          </a:ln>
          <a:effectLst>
            <a:outerShdw blurRad="50800" dist="38100" dir="2700000" algn="tl" rotWithShape="0">
              <a:srgbClr val="000000">
                <a:alpha val="43000"/>
              </a:srgbClr>
            </a:outerShdw>
          </a:effectLst>
          <a:extLst>
            <a:ext uri="{909E8E84-426E-40DD-AFC4-6F175D3DCCD1}">
              <a14:hiddenFill xmlns="" xmlns:a14="http://schemas.microsoft.com/office/drawing/2010/main">
                <a:solidFill>
                  <a:schemeClr val="accent1"/>
                </a:solidFill>
              </a14:hiddenFill>
            </a:ext>
          </a:extLst>
        </p:spPr>
      </p:pic>
      <p:sp>
        <p:nvSpPr>
          <p:cNvPr id="2" name="TextBox 1"/>
          <p:cNvSpPr txBox="1"/>
          <p:nvPr/>
        </p:nvSpPr>
        <p:spPr>
          <a:xfrm>
            <a:off x="5638800" y="2895600"/>
            <a:ext cx="2819400" cy="3276282"/>
          </a:xfrm>
          <a:prstGeom prst="rect">
            <a:avLst/>
          </a:prstGeom>
          <a:noFill/>
        </p:spPr>
        <p:txBody>
          <a:bodyPr wrap="square" rtlCol="0">
            <a:spAutoFit/>
          </a:bodyPr>
          <a:lstStyle/>
          <a:p>
            <a:pPr>
              <a:lnSpc>
                <a:spcPct val="150000"/>
              </a:lnSpc>
            </a:pPr>
            <a:r>
              <a:rPr lang="en-US" sz="2000" dirty="0"/>
              <a:t>“We have no dunes here,” he said. Papa stood up. “Yes we do,” he said. He took the lantern and went out the door to the barn. “We do?” Caleb called after him. </a:t>
            </a:r>
          </a:p>
        </p:txBody>
      </p:sp>
      <p:sp>
        <p:nvSpPr>
          <p:cNvPr id="3" name="TextBox 2"/>
          <p:cNvSpPr txBox="1"/>
          <p:nvPr/>
        </p:nvSpPr>
        <p:spPr>
          <a:xfrm>
            <a:off x="218364" y="5257800"/>
            <a:ext cx="1153236" cy="769441"/>
          </a:xfrm>
          <a:prstGeom prst="rect">
            <a:avLst/>
          </a:prstGeom>
          <a:noFill/>
        </p:spPr>
        <p:txBody>
          <a:bodyPr wrap="square" rtlCol="0">
            <a:spAutoFit/>
          </a:bodyPr>
          <a:lstStyle/>
          <a:p>
            <a:r>
              <a:rPr lang="en-US" sz="1100" dirty="0" smtClean="0"/>
              <a:t>Caleb didn’t think there were any dunes on the Prairie.</a:t>
            </a:r>
            <a:endParaRPr lang="en-US" sz="1100" dirty="0"/>
          </a:p>
        </p:txBody>
      </p:sp>
      <p:sp>
        <p:nvSpPr>
          <p:cNvPr id="10" name="Rectangle 9"/>
          <p:cNvSpPr/>
          <p:nvPr/>
        </p:nvSpPr>
        <p:spPr>
          <a:xfrm>
            <a:off x="5638800" y="3048000"/>
            <a:ext cx="2819400" cy="312388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5797408"/>
            <a:ext cx="502061"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endParaRPr lang="en-US"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7" name="Rectangle 16"/>
          <p:cNvSpPr/>
          <p:nvPr/>
        </p:nvSpPr>
        <p:spPr>
          <a:xfrm>
            <a:off x="5289139" y="2743200"/>
            <a:ext cx="502061"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a:t>
            </a:r>
            <a:endParaRPr lang="en-US" sz="3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104287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heel(1)">
                                      <p:cBhvr>
                                        <p:cTn id="15" dur="20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1000"/>
                                        <p:tgtEl>
                                          <p:spTgt spid="17"/>
                                        </p:tgtEl>
                                      </p:cBhvr>
                                    </p:animEffect>
                                    <p:anim calcmode="lin" valueType="num">
                                      <p:cBhvr>
                                        <p:cTn id="27" dur="1000" fill="hold"/>
                                        <p:tgtEl>
                                          <p:spTgt spid="17"/>
                                        </p:tgtEl>
                                        <p:attrNameLst>
                                          <p:attrName>ppt_x</p:attrName>
                                        </p:attrNameLst>
                                      </p:cBhvr>
                                      <p:tavLst>
                                        <p:tav tm="0">
                                          <p:val>
                                            <p:strVal val="#ppt_x"/>
                                          </p:val>
                                        </p:tav>
                                        <p:tav tm="100000">
                                          <p:val>
                                            <p:strVal val="#ppt_x"/>
                                          </p:val>
                                        </p:tav>
                                      </p:tavLst>
                                    </p:anim>
                                    <p:anim calcmode="lin" valueType="num">
                                      <p:cBhvr>
                                        <p:cTn id="2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animBg="1"/>
      <p:bldP spid="12" grpId="0"/>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2057400" y="282714"/>
            <a:ext cx="5029201" cy="707886"/>
          </a:xfrm>
          <a:prstGeom prst="rect">
            <a:avLst/>
          </a:prstGeom>
          <a:solidFill>
            <a:schemeClr val="accent3">
              <a:lumMod val="60000"/>
              <a:lumOff val="40000"/>
            </a:schemeClr>
          </a:solidFill>
          <a:ln w="38100">
            <a:solidFill>
              <a:schemeClr val="accent3">
                <a:lumMod val="50000"/>
              </a:schemeClr>
            </a:solidFill>
          </a:ln>
        </p:spPr>
        <p:txBody>
          <a:bodyPr wrap="square" rtlCol="0">
            <a:spAutoFit/>
          </a:bodyPr>
          <a:lstStyle/>
          <a:p>
            <a:pPr algn="ctr"/>
            <a:r>
              <a:rPr lang="en-US" sz="4000" dirty="0" smtClean="0">
                <a:solidFill>
                  <a:schemeClr val="accent3">
                    <a:lumMod val="50000"/>
                  </a:schemeClr>
                </a:solidFill>
                <a:latin typeface="Britannic Bold" pitchFamily="34" charset="0"/>
              </a:rPr>
              <a:t>Haystack Scene</a:t>
            </a:r>
            <a:endParaRPr lang="en-US" sz="1400" dirty="0">
              <a:solidFill>
                <a:schemeClr val="accent3">
                  <a:lumMod val="50000"/>
                </a:schemeClr>
              </a:solidFill>
              <a:latin typeface="Britannic Bold" pitchFamily="34" charset="0"/>
            </a:endParaRPr>
          </a:p>
        </p:txBody>
      </p:sp>
      <p:sp>
        <p:nvSpPr>
          <p:cNvPr id="4" name="TextBox 3"/>
          <p:cNvSpPr txBox="1"/>
          <p:nvPr/>
        </p:nvSpPr>
        <p:spPr>
          <a:xfrm>
            <a:off x="228600" y="1274088"/>
            <a:ext cx="8686800" cy="5355312"/>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r>
              <a:rPr lang="en-US" b="1" dirty="0" smtClean="0">
                <a:latin typeface="+mj-lt"/>
              </a:rPr>
              <a:t>	“</a:t>
            </a:r>
            <a:r>
              <a:rPr lang="en-US" b="1" dirty="0">
                <a:latin typeface="+mj-lt"/>
              </a:rPr>
              <a:t>We have no dunes here,” he said. Papa stood up. “Yes we do,” he said. He took the lantern and went out the door to the barn. “We do?” Caleb called after him. He ran ahead, Sarah and I following, the dogs close behind. </a:t>
            </a:r>
          </a:p>
          <a:p>
            <a:r>
              <a:rPr lang="en-US" b="1" dirty="0" smtClean="0">
                <a:latin typeface="+mj-lt"/>
              </a:rPr>
              <a:t>	Next to the barn was Papa’s mound of hay for bedding, nearly as tall as the barn, covered with canvas to keep the rain from rotting it. </a:t>
            </a:r>
            <a:r>
              <a:rPr lang="en-US" b="1" dirty="0">
                <a:latin typeface="+mj-lt"/>
              </a:rPr>
              <a:t>Papa carried the wooden ladder from the barn and leaned it against the hay.</a:t>
            </a:r>
          </a:p>
          <a:p>
            <a:r>
              <a:rPr lang="en-US" b="1" dirty="0" smtClean="0">
                <a:latin typeface="+mj-lt"/>
              </a:rPr>
              <a:t>	“</a:t>
            </a:r>
            <a:r>
              <a:rPr lang="en-US" b="1" dirty="0">
                <a:latin typeface="+mj-lt"/>
              </a:rPr>
              <a:t>There.” He smiled at Sarah. “Our dune.” Sarah was very quiet. The dogs looked up at her, waiting. Seal brushed against her legs, her tail in the air. Caleb reached over and took her hand. “It looks high up,” he said. “Are you scared, Sarah?” “Scared? Scared!” exclaimed Sarah. “You bet I’m not scared.”</a:t>
            </a:r>
          </a:p>
          <a:p>
            <a:r>
              <a:rPr lang="en-US" b="1" dirty="0">
                <a:latin typeface="+mj-lt"/>
              </a:rPr>
              <a:t>	She climbed the ladder, and Nick began to bark. She climbed to the very top of the hay and sat, looking down at us. Above, the stars were coming out. Papa piled a bed of loose hay below with his pitchfork. The light of the lantern made his eyes shine when he smiled up at Sarah.</a:t>
            </a:r>
          </a:p>
          <a:p>
            <a:r>
              <a:rPr lang="en-US" b="1" dirty="0" smtClean="0">
                <a:latin typeface="+mj-lt"/>
              </a:rPr>
              <a:t>	“</a:t>
            </a:r>
            <a:r>
              <a:rPr lang="en-US" b="1" dirty="0">
                <a:latin typeface="+mj-lt"/>
              </a:rPr>
              <a:t>Fine?” called Papa. “Fine,” said Sara. She lifted her arms over her head and slid down, down, into the soft hay. She lay, laughing, as the dogs rolled beside her. “Was it a good dune?” called Caleb. “Yes,” said Sara. “It is a fine dune.”</a:t>
            </a:r>
          </a:p>
          <a:p>
            <a:r>
              <a:rPr lang="en-US" b="1" dirty="0" smtClean="0">
                <a:latin typeface="+mj-lt"/>
              </a:rPr>
              <a:t>	Caleb </a:t>
            </a:r>
            <a:r>
              <a:rPr lang="en-US" b="1" dirty="0">
                <a:latin typeface="+mj-lt"/>
              </a:rPr>
              <a:t>and I climbed up and slid down. And Sarah did it three more times. At last Papa slid down, too, as the sky grew darker and the stars blinked like fireflies. </a:t>
            </a:r>
          </a:p>
        </p:txBody>
      </p:sp>
      <p:pic>
        <p:nvPicPr>
          <p:cNvPr id="2051" name="Picture 3"/>
          <p:cNvPicPr>
            <a:picLocks noChangeAspect="1" noChangeArrowheads="1"/>
          </p:cNvPicPr>
          <p:nvPr/>
        </p:nvPicPr>
        <p:blipFill>
          <a:blip r:embed="rId4" cstate="print">
            <a:extLst>
              <a:ext uri="{BEBA8EAE-BF5A-486C-A8C5-ECC9F3942E4B}">
                <a14:imgProps xmlns="" xmlns:a14="http://schemas.microsoft.com/office/drawing/2010/main">
                  <a14:imgLayer r:embed="rId5">
                    <a14:imgEffect>
                      <a14:backgroundRemoval t="3526" b="96795" l="10000" r="90000"/>
                    </a14:imgEffect>
                  </a14:imgLayer>
                </a14:imgProps>
              </a:ext>
              <a:ext uri="{28A0092B-C50C-407E-A947-70E740481C1C}">
                <a14:useLocalDpi xmlns="" xmlns:a14="http://schemas.microsoft.com/office/drawing/2010/main" val="0"/>
              </a:ext>
            </a:extLst>
          </a:blip>
          <a:srcRect/>
          <a:stretch>
            <a:fillRect/>
          </a:stretch>
        </p:blipFill>
        <p:spPr bwMode="auto">
          <a:xfrm rot="2293291">
            <a:off x="-306105" y="-444696"/>
            <a:ext cx="3093325" cy="241279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6" cstate="print">
            <a:extLst>
              <a:ext uri="{BEBA8EAE-BF5A-486C-A8C5-ECC9F3942E4B}">
                <a14:imgProps xmlns="" xmlns:a14="http://schemas.microsoft.com/office/drawing/2010/main">
                  <a14:imgLayer r:embed="rId7">
                    <a14:imgEffect>
                      <a14:backgroundRemoval t="10000" b="90000" l="10000" r="90000"/>
                    </a14:imgEffect>
                  </a14:imgLayer>
                </a14:imgProps>
              </a:ext>
              <a:ext uri="{28A0092B-C50C-407E-A947-70E740481C1C}">
                <a14:useLocalDpi xmlns="" xmlns:a14="http://schemas.microsoft.com/office/drawing/2010/main" val="0"/>
              </a:ext>
            </a:extLst>
          </a:blip>
          <a:srcRect/>
          <a:stretch>
            <a:fillRect/>
          </a:stretch>
        </p:blipFill>
        <p:spPr bwMode="auto">
          <a:xfrm rot="21082606">
            <a:off x="6970965" y="-123716"/>
            <a:ext cx="1524000" cy="1657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860004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100" y="-6927"/>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304800" y="152400"/>
            <a:ext cx="8458200" cy="923330"/>
          </a:xfrm>
          <a:prstGeom prst="rect">
            <a:avLst/>
          </a:prstGeom>
          <a:noFill/>
          <a:ln w="76200">
            <a:noFill/>
          </a:ln>
        </p:spPr>
        <p:txBody>
          <a:bodyPr wrap="square" rtlCol="0">
            <a:spAutoFit/>
          </a:bodyPr>
          <a:lstStyle/>
          <a:p>
            <a:pPr algn="ctr"/>
            <a:r>
              <a:rPr lang="en-US" sz="5400" b="1" u="sng" dirty="0" smtClean="0">
                <a:ln>
                  <a:solidFill>
                    <a:schemeClr val="accent2">
                      <a:lumMod val="50000"/>
                    </a:schemeClr>
                  </a:solidFill>
                </a:ln>
                <a:solidFill>
                  <a:srgbClr val="C00000"/>
                </a:solidFill>
                <a:latin typeface="Britannic Bold" pitchFamily="34" charset="0"/>
              </a:rPr>
              <a:t>Day 1 – Narrative Writing</a:t>
            </a:r>
            <a:endParaRPr lang="en-US" sz="5400" b="1" u="sng" dirty="0">
              <a:ln>
                <a:solidFill>
                  <a:schemeClr val="accent2">
                    <a:lumMod val="50000"/>
                  </a:schemeClr>
                </a:solidFill>
              </a:ln>
              <a:solidFill>
                <a:srgbClr val="C00000"/>
              </a:solidFill>
              <a:latin typeface="Britannic Bold" pitchFamily="34" charset="0"/>
            </a:endParaRPr>
          </a:p>
        </p:txBody>
      </p:sp>
      <p:sp>
        <p:nvSpPr>
          <p:cNvPr id="2" name="TextBox 1"/>
          <p:cNvSpPr txBox="1"/>
          <p:nvPr/>
        </p:nvSpPr>
        <p:spPr>
          <a:xfrm rot="20872958">
            <a:off x="152748" y="1769749"/>
            <a:ext cx="8155745" cy="3046988"/>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4800" dirty="0" smtClean="0">
                <a:latin typeface="Britannic Bold" pitchFamily="34" charset="0"/>
              </a:rPr>
              <a:t>Goal: We will </a:t>
            </a:r>
            <a:r>
              <a:rPr lang="en-US" sz="4800" dirty="0">
                <a:latin typeface="Britannic Bold" pitchFamily="34" charset="0"/>
              </a:rPr>
              <a:t>create a story mountain </a:t>
            </a:r>
            <a:r>
              <a:rPr lang="en-US" sz="4800" dirty="0" smtClean="0">
                <a:latin typeface="Britannic Bold" pitchFamily="34" charset="0"/>
              </a:rPr>
              <a:t>using the “haystack scene” from </a:t>
            </a:r>
            <a:r>
              <a:rPr lang="en-US" sz="4800" u="sng" dirty="0" smtClean="0">
                <a:latin typeface="Britannic Bold" pitchFamily="34" charset="0"/>
              </a:rPr>
              <a:t>Sarah, Plain and Tall</a:t>
            </a:r>
            <a:r>
              <a:rPr lang="en-US" sz="4800" dirty="0" smtClean="0">
                <a:latin typeface="Britannic Bold" pitchFamily="34" charset="0"/>
              </a:rPr>
              <a:t>.</a:t>
            </a:r>
            <a:endParaRPr lang="en-US" dirty="0">
              <a:latin typeface="Britannic Bold" pitchFamily="34" charset="0"/>
            </a:endParaRPr>
          </a:p>
        </p:txBody>
      </p:sp>
      <p:pic>
        <p:nvPicPr>
          <p:cNvPr id="2050" name="Picture 2"/>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l="32072"/>
          <a:stretch/>
        </p:blipFill>
        <p:spPr bwMode="auto">
          <a:xfrm rot="565449">
            <a:off x="6515477" y="4348323"/>
            <a:ext cx="2372495" cy="232419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 xmlns:a14="http://schemas.microsoft.com/office/drawing/2010/main">
                <a:solidFill>
                  <a:schemeClr val="accent1"/>
                </a:solidFill>
              </a14:hiddenFill>
            </a:ext>
          </a:extLst>
        </p:spPr>
      </p:pic>
      <p:sp>
        <p:nvSpPr>
          <p:cNvPr id="6" name="TextBox 5"/>
          <p:cNvSpPr txBox="1"/>
          <p:nvPr/>
        </p:nvSpPr>
        <p:spPr>
          <a:xfrm>
            <a:off x="609600" y="5830669"/>
            <a:ext cx="5105401" cy="646331"/>
          </a:xfrm>
          <a:prstGeom prst="rect">
            <a:avLst/>
          </a:prstGeom>
          <a:solidFill>
            <a:schemeClr val="accent3">
              <a:lumMod val="60000"/>
              <a:lumOff val="40000"/>
            </a:schemeClr>
          </a:solidFill>
          <a:ln w="38100">
            <a:solidFill>
              <a:schemeClr val="accent3">
                <a:lumMod val="50000"/>
              </a:schemeClr>
            </a:solidFill>
          </a:ln>
        </p:spPr>
        <p:txBody>
          <a:bodyPr wrap="square" rtlCol="0">
            <a:spAutoFit/>
          </a:bodyPr>
          <a:lstStyle/>
          <a:p>
            <a:pPr algn="ctr"/>
            <a:r>
              <a:rPr lang="en-US" sz="3600" dirty="0" smtClean="0">
                <a:solidFill>
                  <a:schemeClr val="accent3">
                    <a:lumMod val="50000"/>
                  </a:schemeClr>
                </a:solidFill>
                <a:latin typeface="Britannic Bold" pitchFamily="34" charset="0"/>
              </a:rPr>
              <a:t>Rate Yourself  1  2  3  4</a:t>
            </a:r>
            <a:endParaRPr lang="en-US" sz="1200" dirty="0">
              <a:solidFill>
                <a:schemeClr val="accent3">
                  <a:lumMod val="50000"/>
                </a:schemeClr>
              </a:solidFill>
              <a:latin typeface="Britannic Bold" pitchFamily="34" charset="0"/>
            </a:endParaRPr>
          </a:p>
        </p:txBody>
      </p:sp>
    </p:spTree>
    <p:extLst>
      <p:ext uri="{BB962C8B-B14F-4D97-AF65-F5344CB8AC3E}">
        <p14:creationId xmlns="" xmlns:p14="http://schemas.microsoft.com/office/powerpoint/2010/main" val="2264628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304800" y="152400"/>
            <a:ext cx="8458200" cy="923330"/>
          </a:xfrm>
          <a:prstGeom prst="rect">
            <a:avLst/>
          </a:prstGeom>
          <a:noFill/>
          <a:ln w="76200">
            <a:noFill/>
          </a:ln>
        </p:spPr>
        <p:txBody>
          <a:bodyPr wrap="square" rtlCol="0">
            <a:spAutoFit/>
          </a:bodyPr>
          <a:lstStyle/>
          <a:p>
            <a:pPr algn="ctr"/>
            <a:r>
              <a:rPr lang="en-US" sz="5400" b="1" u="sng" dirty="0" smtClean="0">
                <a:ln>
                  <a:solidFill>
                    <a:schemeClr val="accent2">
                      <a:lumMod val="50000"/>
                    </a:schemeClr>
                  </a:solidFill>
                </a:ln>
                <a:solidFill>
                  <a:srgbClr val="C00000"/>
                </a:solidFill>
                <a:latin typeface="Britannic Bold" pitchFamily="34" charset="0"/>
              </a:rPr>
              <a:t>Day 2 – Narrative Writing</a:t>
            </a:r>
            <a:endParaRPr lang="en-US" sz="5400" b="1" u="sng" dirty="0">
              <a:ln>
                <a:solidFill>
                  <a:schemeClr val="accent2">
                    <a:lumMod val="50000"/>
                  </a:schemeClr>
                </a:solidFill>
              </a:ln>
              <a:solidFill>
                <a:srgbClr val="C00000"/>
              </a:solidFill>
              <a:latin typeface="Britannic Bold" pitchFamily="34" charset="0"/>
            </a:endParaRPr>
          </a:p>
        </p:txBody>
      </p:sp>
      <p:sp>
        <p:nvSpPr>
          <p:cNvPr id="2" name="TextBox 1"/>
          <p:cNvSpPr txBox="1"/>
          <p:nvPr/>
        </p:nvSpPr>
        <p:spPr>
          <a:xfrm rot="20872958">
            <a:off x="378079" y="1712223"/>
            <a:ext cx="7924800" cy="3046988"/>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4800" dirty="0" smtClean="0">
                <a:latin typeface="Britannic Bold" pitchFamily="34" charset="0"/>
              </a:rPr>
              <a:t>Goal: We will identify the 3 main characteristics of good writing from the haystack scene.</a:t>
            </a:r>
            <a:endParaRPr lang="en-US" dirty="0">
              <a:latin typeface="Britannic Bold" pitchFamily="34" charset="0"/>
            </a:endParaRPr>
          </a:p>
        </p:txBody>
      </p:sp>
      <p:sp>
        <p:nvSpPr>
          <p:cNvPr id="5" name="Cloud 4"/>
          <p:cNvSpPr/>
          <p:nvPr/>
        </p:nvSpPr>
        <p:spPr>
          <a:xfrm rot="1155770">
            <a:off x="4600122" y="5063182"/>
            <a:ext cx="2305959" cy="1485716"/>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smtClean="0">
                <a:latin typeface="Britannic Bold" pitchFamily="34" charset="0"/>
              </a:rPr>
              <a:t>Dialogue</a:t>
            </a:r>
            <a:endParaRPr lang="en-US" sz="2000" dirty="0">
              <a:latin typeface="Britannic Bold" pitchFamily="34" charset="0"/>
            </a:endParaRPr>
          </a:p>
        </p:txBody>
      </p:sp>
      <p:sp>
        <p:nvSpPr>
          <p:cNvPr id="10" name="Cloud 9"/>
          <p:cNvSpPr/>
          <p:nvPr/>
        </p:nvSpPr>
        <p:spPr>
          <a:xfrm rot="20704115">
            <a:off x="2360734" y="5261761"/>
            <a:ext cx="2362754" cy="1430824"/>
          </a:xfrm>
          <a:prstGeom prst="clou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latin typeface="Britannic Bold" pitchFamily="34" charset="0"/>
              </a:rPr>
              <a:t>Action</a:t>
            </a:r>
            <a:endParaRPr lang="en-US" sz="2000" dirty="0">
              <a:latin typeface="Britannic Bold" pitchFamily="34" charset="0"/>
            </a:endParaRPr>
          </a:p>
        </p:txBody>
      </p:sp>
      <p:sp>
        <p:nvSpPr>
          <p:cNvPr id="11" name="Cloud 10"/>
          <p:cNvSpPr/>
          <p:nvPr/>
        </p:nvSpPr>
        <p:spPr>
          <a:xfrm rot="20133038">
            <a:off x="6656545" y="4411482"/>
            <a:ext cx="2474171" cy="1403648"/>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latin typeface="Britannic Bold" pitchFamily="34" charset="0"/>
              </a:rPr>
              <a:t>Description</a:t>
            </a:r>
            <a:endParaRPr lang="en-US" sz="2000" dirty="0">
              <a:latin typeface="Britannic Bold" pitchFamily="34" charset="0"/>
            </a:endParaRPr>
          </a:p>
        </p:txBody>
      </p:sp>
    </p:spTree>
    <p:extLst>
      <p:ext uri="{BB962C8B-B14F-4D97-AF65-F5344CB8AC3E}">
        <p14:creationId xmlns="" xmlns:p14="http://schemas.microsoft.com/office/powerpoint/2010/main" val="3104439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down)">
                                      <p:cBhvr>
                                        <p:cTn id="43" dur="580">
                                          <p:stCondLst>
                                            <p:cond delay="0"/>
                                          </p:stCondLst>
                                        </p:cTn>
                                        <p:tgtEl>
                                          <p:spTgt spid="11"/>
                                        </p:tgtEl>
                                      </p:cBhvr>
                                    </p:animEffect>
                                    <p:anim calcmode="lin" valueType="num">
                                      <p:cBhvr>
                                        <p:cTn id="4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49" dur="26">
                                          <p:stCondLst>
                                            <p:cond delay="650"/>
                                          </p:stCondLst>
                                        </p:cTn>
                                        <p:tgtEl>
                                          <p:spTgt spid="11"/>
                                        </p:tgtEl>
                                      </p:cBhvr>
                                      <p:to x="100000" y="60000"/>
                                    </p:animScale>
                                    <p:animScale>
                                      <p:cBhvr>
                                        <p:cTn id="50" dur="166" decel="50000">
                                          <p:stCondLst>
                                            <p:cond delay="676"/>
                                          </p:stCondLst>
                                        </p:cTn>
                                        <p:tgtEl>
                                          <p:spTgt spid="11"/>
                                        </p:tgtEl>
                                      </p:cBhvr>
                                      <p:to x="100000" y="100000"/>
                                    </p:animScale>
                                    <p:animScale>
                                      <p:cBhvr>
                                        <p:cTn id="51" dur="26">
                                          <p:stCondLst>
                                            <p:cond delay="1312"/>
                                          </p:stCondLst>
                                        </p:cTn>
                                        <p:tgtEl>
                                          <p:spTgt spid="11"/>
                                        </p:tgtEl>
                                      </p:cBhvr>
                                      <p:to x="100000" y="80000"/>
                                    </p:animScale>
                                    <p:animScale>
                                      <p:cBhvr>
                                        <p:cTn id="52" dur="166" decel="50000">
                                          <p:stCondLst>
                                            <p:cond delay="1338"/>
                                          </p:stCondLst>
                                        </p:cTn>
                                        <p:tgtEl>
                                          <p:spTgt spid="11"/>
                                        </p:tgtEl>
                                      </p:cBhvr>
                                      <p:to x="100000" y="100000"/>
                                    </p:animScale>
                                    <p:animScale>
                                      <p:cBhvr>
                                        <p:cTn id="53" dur="26">
                                          <p:stCondLst>
                                            <p:cond delay="1642"/>
                                          </p:stCondLst>
                                        </p:cTn>
                                        <p:tgtEl>
                                          <p:spTgt spid="11"/>
                                        </p:tgtEl>
                                      </p:cBhvr>
                                      <p:to x="100000" y="90000"/>
                                    </p:animScale>
                                    <p:animScale>
                                      <p:cBhvr>
                                        <p:cTn id="54" dur="166" decel="50000">
                                          <p:stCondLst>
                                            <p:cond delay="1668"/>
                                          </p:stCondLst>
                                        </p:cTn>
                                        <p:tgtEl>
                                          <p:spTgt spid="11"/>
                                        </p:tgtEl>
                                      </p:cBhvr>
                                      <p:to x="100000" y="100000"/>
                                    </p:animScale>
                                    <p:animScale>
                                      <p:cBhvr>
                                        <p:cTn id="55" dur="26">
                                          <p:stCondLst>
                                            <p:cond delay="1808"/>
                                          </p:stCondLst>
                                        </p:cTn>
                                        <p:tgtEl>
                                          <p:spTgt spid="11"/>
                                        </p:tgtEl>
                                      </p:cBhvr>
                                      <p:to x="100000" y="95000"/>
                                    </p:animScale>
                                    <p:animScale>
                                      <p:cBhvr>
                                        <p:cTn id="56"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381000" y="304800"/>
            <a:ext cx="8305800" cy="1200329"/>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3600" dirty="0" smtClean="0">
                <a:latin typeface="Britannic Bold" pitchFamily="34" charset="0"/>
              </a:rPr>
              <a:t>There should be an equal balance of all 3 characteristics.</a:t>
            </a:r>
            <a:endParaRPr lang="en-US" sz="1200" dirty="0">
              <a:latin typeface="Britannic Bold" pitchFamily="34" charset="0"/>
            </a:endParaRPr>
          </a:p>
        </p:txBody>
      </p:sp>
      <p:graphicFrame>
        <p:nvGraphicFramePr>
          <p:cNvPr id="5" name="Chart 4"/>
          <p:cNvGraphicFramePr/>
          <p:nvPr>
            <p:extLst>
              <p:ext uri="{D42A27DB-BD31-4B8C-83A1-F6EECF244321}">
                <p14:modId xmlns="" xmlns:p14="http://schemas.microsoft.com/office/powerpoint/2010/main" val="2990976748"/>
              </p:ext>
            </p:extLst>
          </p:nvPr>
        </p:nvGraphicFramePr>
        <p:xfrm>
          <a:off x="914400" y="1676400"/>
          <a:ext cx="7086600" cy="4902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287707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381000" y="304800"/>
            <a:ext cx="8305800" cy="2308324"/>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3600" dirty="0" smtClean="0">
                <a:latin typeface="Britannic Bold" pitchFamily="34" charset="0"/>
              </a:rPr>
              <a:t>We are going to look at our story mountain we created from the haystack scene and color-code the 3 main characteristics of good writing.</a:t>
            </a:r>
            <a:endParaRPr lang="en-US" sz="1200" dirty="0">
              <a:latin typeface="Britannic Bold" pitchFamily="34" charset="0"/>
            </a:endParaRPr>
          </a:p>
        </p:txBody>
      </p:sp>
      <p:sp>
        <p:nvSpPr>
          <p:cNvPr id="9" name="TextBox 8"/>
          <p:cNvSpPr txBox="1"/>
          <p:nvPr/>
        </p:nvSpPr>
        <p:spPr>
          <a:xfrm>
            <a:off x="381000" y="3011269"/>
            <a:ext cx="8305800" cy="646331"/>
          </a:xfrm>
          <a:prstGeom prst="rect">
            <a:avLst/>
          </a:prstGeom>
          <a:solidFill>
            <a:schemeClr val="accent3">
              <a:lumMod val="60000"/>
              <a:lumOff val="40000"/>
            </a:schemeClr>
          </a:solidFill>
          <a:ln w="38100">
            <a:solidFill>
              <a:srgbClr val="003300"/>
            </a:solidFill>
          </a:ln>
        </p:spPr>
        <p:txBody>
          <a:bodyPr wrap="square" rtlCol="0">
            <a:spAutoFit/>
          </a:bodyPr>
          <a:lstStyle/>
          <a:p>
            <a:pPr algn="ctr"/>
            <a:r>
              <a:rPr lang="en-US" sz="3600" dirty="0" smtClean="0">
                <a:solidFill>
                  <a:srgbClr val="003300"/>
                </a:solidFill>
                <a:latin typeface="Britannic Bold" pitchFamily="34" charset="0"/>
              </a:rPr>
              <a:t>Actions will be GREEN</a:t>
            </a:r>
            <a:r>
              <a:rPr lang="en-US" sz="3600" dirty="0" smtClean="0">
                <a:latin typeface="Britannic Bold" pitchFamily="34" charset="0"/>
              </a:rPr>
              <a:t>.</a:t>
            </a:r>
            <a:endParaRPr lang="en-US" sz="1200" dirty="0">
              <a:latin typeface="Britannic Bold" pitchFamily="34" charset="0"/>
            </a:endParaRPr>
          </a:p>
        </p:txBody>
      </p:sp>
      <p:sp>
        <p:nvSpPr>
          <p:cNvPr id="10" name="TextBox 9"/>
          <p:cNvSpPr txBox="1"/>
          <p:nvPr/>
        </p:nvSpPr>
        <p:spPr>
          <a:xfrm>
            <a:off x="381000" y="4078069"/>
            <a:ext cx="8305800" cy="646331"/>
          </a:xfrm>
          <a:prstGeom prst="rect">
            <a:avLst/>
          </a:prstGeom>
          <a:solidFill>
            <a:schemeClr val="accent2">
              <a:lumMod val="60000"/>
              <a:lumOff val="40000"/>
            </a:schemeClr>
          </a:solidFill>
          <a:ln w="38100">
            <a:solidFill>
              <a:srgbClr val="C00000"/>
            </a:solidFill>
          </a:ln>
        </p:spPr>
        <p:txBody>
          <a:bodyPr wrap="square" rtlCol="0">
            <a:spAutoFit/>
          </a:bodyPr>
          <a:lstStyle/>
          <a:p>
            <a:pPr algn="ctr"/>
            <a:r>
              <a:rPr lang="en-US" sz="3600" dirty="0" smtClean="0">
                <a:solidFill>
                  <a:srgbClr val="C00000"/>
                </a:solidFill>
                <a:latin typeface="Britannic Bold" pitchFamily="34" charset="0"/>
              </a:rPr>
              <a:t>Dialogue will be RED.</a:t>
            </a:r>
            <a:endParaRPr lang="en-US" sz="1200" dirty="0">
              <a:solidFill>
                <a:srgbClr val="C00000"/>
              </a:solidFill>
              <a:latin typeface="Britannic Bold" pitchFamily="34" charset="0"/>
            </a:endParaRPr>
          </a:p>
        </p:txBody>
      </p:sp>
      <p:sp>
        <p:nvSpPr>
          <p:cNvPr id="11" name="TextBox 10"/>
          <p:cNvSpPr txBox="1"/>
          <p:nvPr/>
        </p:nvSpPr>
        <p:spPr>
          <a:xfrm>
            <a:off x="381000" y="5144869"/>
            <a:ext cx="8305800" cy="646331"/>
          </a:xfrm>
          <a:prstGeom prst="rect">
            <a:avLst/>
          </a:prstGeom>
          <a:solidFill>
            <a:schemeClr val="accent1">
              <a:lumMod val="60000"/>
              <a:lumOff val="40000"/>
            </a:schemeClr>
          </a:solidFill>
          <a:ln w="38100">
            <a:solidFill>
              <a:srgbClr val="002060"/>
            </a:solidFill>
          </a:ln>
        </p:spPr>
        <p:txBody>
          <a:bodyPr wrap="square" rtlCol="0">
            <a:spAutoFit/>
          </a:bodyPr>
          <a:lstStyle/>
          <a:p>
            <a:pPr algn="ctr"/>
            <a:r>
              <a:rPr lang="en-US" sz="3600" dirty="0" smtClean="0">
                <a:solidFill>
                  <a:srgbClr val="002060"/>
                </a:solidFill>
                <a:latin typeface="Britannic Bold" pitchFamily="34" charset="0"/>
              </a:rPr>
              <a:t>Descriptions will be BLUE.</a:t>
            </a:r>
            <a:endParaRPr lang="en-US" sz="1200" dirty="0">
              <a:solidFill>
                <a:srgbClr val="002060"/>
              </a:solidFill>
              <a:latin typeface="Britannic Bold" pitchFamily="34" charset="0"/>
            </a:endParaRPr>
          </a:p>
        </p:txBody>
      </p:sp>
    </p:spTree>
    <p:extLst>
      <p:ext uri="{BB962C8B-B14F-4D97-AF65-F5344CB8AC3E}">
        <p14:creationId xmlns="" xmlns:p14="http://schemas.microsoft.com/office/powerpoint/2010/main" val="1210890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elsea\Desktop\chevron-bluewhite.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w="76200">
            <a:solidFill>
              <a:schemeClr val="accent5">
                <a:lumMod val="75000"/>
              </a:schemeClr>
            </a:solidFill>
          </a:ln>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381000" y="304800"/>
            <a:ext cx="8305800" cy="646331"/>
          </a:xfrm>
          <a:prstGeom prst="rect">
            <a:avLst/>
          </a:prstGeom>
          <a:solidFill>
            <a:schemeClr val="accent5">
              <a:lumMod val="40000"/>
              <a:lumOff val="60000"/>
            </a:schemeClr>
          </a:solidFill>
          <a:ln w="38100">
            <a:solidFill>
              <a:schemeClr val="accent5">
                <a:lumMod val="75000"/>
              </a:schemeClr>
            </a:solidFill>
          </a:ln>
        </p:spPr>
        <p:txBody>
          <a:bodyPr wrap="square" rtlCol="0">
            <a:spAutoFit/>
          </a:bodyPr>
          <a:lstStyle/>
          <a:p>
            <a:pPr algn="ctr"/>
            <a:r>
              <a:rPr lang="en-US" sz="3600" dirty="0" smtClean="0">
                <a:latin typeface="Britannic Bold" pitchFamily="34" charset="0"/>
              </a:rPr>
              <a:t>We will do an example together.</a:t>
            </a:r>
            <a:endParaRPr lang="en-US" sz="1200" dirty="0">
              <a:latin typeface="Britannic Bold" pitchFamily="34" charset="0"/>
            </a:endParaRPr>
          </a:p>
        </p:txBody>
      </p:sp>
      <p:sp>
        <p:nvSpPr>
          <p:cNvPr id="7" name="TextBox 6"/>
          <p:cNvSpPr txBox="1"/>
          <p:nvPr/>
        </p:nvSpPr>
        <p:spPr>
          <a:xfrm>
            <a:off x="152400" y="1219200"/>
            <a:ext cx="8763000" cy="5278368"/>
          </a:xfrm>
          <a:prstGeom prst="rect">
            <a:avLst/>
          </a:prstGeom>
          <a:solidFill>
            <a:schemeClr val="bg1"/>
          </a:solidFill>
          <a:ln w="38100">
            <a:solidFill>
              <a:schemeClr val="accent5">
                <a:lumMod val="75000"/>
              </a:schemeClr>
            </a:solidFill>
          </a:ln>
        </p:spPr>
        <p:txBody>
          <a:bodyPr wrap="square" rtlCol="0">
            <a:spAutoFit/>
          </a:bodyPr>
          <a:lstStyle/>
          <a:p>
            <a:r>
              <a:rPr lang="en-US" sz="4000" b="1" dirty="0" smtClean="0">
                <a:latin typeface="Britannic Bold" pitchFamily="34" charset="0"/>
              </a:rPr>
              <a:t>	</a:t>
            </a:r>
            <a:r>
              <a:rPr lang="en-US" sz="3300" b="1" dirty="0" smtClean="0">
                <a:latin typeface="Maiandra GD" pitchFamily="34" charset="0"/>
              </a:rPr>
              <a:t>“</a:t>
            </a:r>
            <a:r>
              <a:rPr lang="en-US" sz="3300" b="1" dirty="0">
                <a:latin typeface="Maiandra GD" pitchFamily="34" charset="0"/>
              </a:rPr>
              <a:t>We have no dunes here,” he said. Papa stood up. “Yes we do,” he said. He took the lantern and went out the door to the barn. “We do?” Caleb called after him. He ran ahead, Sarah and I following, the dogs close behind. </a:t>
            </a:r>
            <a:r>
              <a:rPr lang="en-US" sz="3300" b="1" dirty="0"/>
              <a:t>	</a:t>
            </a:r>
            <a:endParaRPr lang="en-US" sz="3300" b="1" dirty="0" smtClean="0"/>
          </a:p>
          <a:p>
            <a:r>
              <a:rPr lang="en-US" sz="3300" b="1" dirty="0">
                <a:latin typeface="Maiandra GD" pitchFamily="34" charset="0"/>
              </a:rPr>
              <a:t>	</a:t>
            </a:r>
            <a:r>
              <a:rPr lang="en-US" sz="3300" b="1" dirty="0" smtClean="0">
                <a:latin typeface="Maiandra GD" pitchFamily="34" charset="0"/>
              </a:rPr>
              <a:t>Next </a:t>
            </a:r>
            <a:r>
              <a:rPr lang="en-US" sz="3300" b="1" dirty="0">
                <a:latin typeface="Maiandra GD" pitchFamily="34" charset="0"/>
              </a:rPr>
              <a:t>to the barn was Papa’s mound of hay for bedding, nearly as tall as the barn, covered with canvas to keep the rain from rotting </a:t>
            </a:r>
            <a:r>
              <a:rPr lang="en-US" sz="3300" b="1" dirty="0" smtClean="0">
                <a:latin typeface="Maiandra GD" pitchFamily="34" charset="0"/>
              </a:rPr>
              <a:t>it.</a:t>
            </a:r>
            <a:endParaRPr lang="en-US" sz="3300" b="1" dirty="0">
              <a:latin typeface="Maiandra GD" pitchFamily="34" charset="0"/>
            </a:endParaRPr>
          </a:p>
        </p:txBody>
      </p:sp>
    </p:spTree>
    <p:extLst>
      <p:ext uri="{BB962C8B-B14F-4D97-AF65-F5344CB8AC3E}">
        <p14:creationId xmlns="" xmlns:p14="http://schemas.microsoft.com/office/powerpoint/2010/main" val="4242408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2375</TotalTime>
  <Words>836</Words>
  <Application>Microsoft Office PowerPoint</Application>
  <PresentationFormat>On-screen Show (4:3)</PresentationFormat>
  <Paragraphs>92</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Chelsea</dc:creator>
  <cp:lastModifiedBy>st</cp:lastModifiedBy>
  <cp:revision>138</cp:revision>
  <dcterms:created xsi:type="dcterms:W3CDTF">2012-10-23T01:38:39Z</dcterms:created>
  <dcterms:modified xsi:type="dcterms:W3CDTF">2014-09-11T13:22:23Z</dcterms:modified>
</cp:coreProperties>
</file>