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4" r:id="rId5"/>
    <p:sldId id="259" r:id="rId6"/>
    <p:sldId id="260" r:id="rId7"/>
    <p:sldId id="265" r:id="rId8"/>
    <p:sldId id="261" r:id="rId9"/>
    <p:sldId id="262" r:id="rId10"/>
    <p:sldId id="263" r:id="rId11"/>
    <p:sldId id="275" r:id="rId12"/>
    <p:sldId id="276" r:id="rId13"/>
    <p:sldId id="269" r:id="rId14"/>
    <p:sldId id="270" r:id="rId15"/>
    <p:sldId id="271" r:id="rId16"/>
    <p:sldId id="272" r:id="rId17"/>
    <p:sldId id="277"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47" autoAdjust="0"/>
  </p:normalViewPr>
  <p:slideViewPr>
    <p:cSldViewPr>
      <p:cViewPr varScale="1">
        <p:scale>
          <a:sx n="59" d="100"/>
          <a:sy n="59" d="100"/>
        </p:scale>
        <p:origin x="-8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A1A838-2D85-4282-B26E-2C734ECDAB3B}" type="datetimeFigureOut">
              <a:rPr lang="en-US" smtClean="0"/>
              <a:pPr/>
              <a:t>10/2/2013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A49D4-995A-45D2-AAB9-5CC90E7A6A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learning goal is for you to know the point of view that an author</a:t>
            </a:r>
            <a:r>
              <a:rPr lang="en-US" baseline="0" dirty="0" smtClean="0"/>
              <a:t> has when telling/writing a story.   To help us understand this, we are going to look at some different pictures.</a:t>
            </a:r>
            <a:endParaRPr lang="en-US"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the goal of our lesson</a:t>
            </a:r>
            <a:r>
              <a:rPr lang="en-US" baseline="0" dirty="0" smtClean="0"/>
              <a:t> is </a:t>
            </a:r>
            <a:r>
              <a:rPr lang="en-US" u="sng" baseline="0" dirty="0" smtClean="0"/>
              <a:t>to determine point of view.</a:t>
            </a:r>
            <a:endParaRPr lang="en-US" u="sng" dirty="0" smtClean="0"/>
          </a:p>
          <a:p>
            <a:r>
              <a:rPr lang="en-US" dirty="0" smtClean="0"/>
              <a:t>Let’s think about the story. </a:t>
            </a:r>
          </a:p>
          <a:p>
            <a:r>
              <a:rPr lang="en-US" dirty="0" smtClean="0"/>
              <a:t>Read</a:t>
            </a:r>
            <a:r>
              <a:rPr lang="en-US" baseline="0" dirty="0" smtClean="0"/>
              <a:t> this text with me…</a:t>
            </a:r>
          </a:p>
          <a:p>
            <a:r>
              <a:rPr lang="en-US" baseline="0" dirty="0" smtClean="0"/>
              <a:t>When identifying the point of view, we have to decide WHO is the speaker.  </a:t>
            </a:r>
          </a:p>
          <a:p>
            <a:r>
              <a:rPr lang="en-US" baseline="0" dirty="0" smtClean="0"/>
              <a:t>Who is the speaker in this text? </a:t>
            </a:r>
          </a:p>
          <a:p>
            <a:r>
              <a:rPr lang="en-US" baseline="0" dirty="0" smtClean="0"/>
              <a:t>(Students need to see the word “I” as being </a:t>
            </a:r>
            <a:r>
              <a:rPr lang="en-US" baseline="0" dirty="0" err="1" smtClean="0"/>
              <a:t>Nikky</a:t>
            </a:r>
            <a:r>
              <a:rPr lang="en-US" baseline="0" dirty="0" smtClean="0"/>
              <a:t>; the story is told from the point of view of </a:t>
            </a:r>
            <a:r>
              <a:rPr lang="en-US" baseline="0" dirty="0" err="1" smtClean="0"/>
              <a:t>Nikky</a:t>
            </a:r>
            <a:r>
              <a:rPr lang="en-US" baseline="0" dirty="0" smtClean="0"/>
              <a:t>; )</a:t>
            </a:r>
          </a:p>
          <a:p>
            <a:r>
              <a:rPr lang="en-US" baseline="0" dirty="0" err="1" smtClean="0"/>
              <a:t>Nikky</a:t>
            </a:r>
            <a:r>
              <a:rPr lang="en-US" baseline="0" dirty="0" smtClean="0"/>
              <a:t> is telling the story from a 1</a:t>
            </a:r>
            <a:r>
              <a:rPr lang="en-US" baseline="30000" dirty="0" smtClean="0"/>
              <a:t>st</a:t>
            </a:r>
            <a:r>
              <a:rPr lang="en-US" baseline="0" dirty="0" smtClean="0"/>
              <a:t> person point of view, which means it is from </a:t>
            </a:r>
            <a:r>
              <a:rPr lang="en-US" u="sng" baseline="0" dirty="0" smtClean="0"/>
              <a:t>his</a:t>
            </a:r>
            <a:r>
              <a:rPr lang="en-US" baseline="0" dirty="0" smtClean="0"/>
              <a:t> perspective.</a:t>
            </a:r>
            <a:endParaRPr lang="en-US"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reading the slide, be sure to ask students:</a:t>
            </a:r>
            <a:r>
              <a:rPr lang="en-US" baseline="0" dirty="0" smtClean="0"/>
              <a:t> </a:t>
            </a:r>
          </a:p>
          <a:p>
            <a:r>
              <a:rPr lang="en-US" baseline="0" dirty="0" smtClean="0"/>
              <a:t>Identify words that tell how he is feeling: wait </a:t>
            </a:r>
            <a:r>
              <a:rPr lang="en-US" baseline="0" dirty="0" err="1" smtClean="0"/>
              <a:t>wait</a:t>
            </a:r>
            <a:r>
              <a:rPr lang="en-US" baseline="0" dirty="0" smtClean="0"/>
              <a:t>, stupid river, disgusted; that is helping shaping</a:t>
            </a:r>
            <a:endParaRPr lang="en-US" dirty="0" smtClean="0"/>
          </a:p>
          <a:p>
            <a:r>
              <a:rPr lang="en-US" dirty="0" smtClean="0"/>
              <a:t>How do you know that it is still </a:t>
            </a:r>
            <a:r>
              <a:rPr lang="en-US" dirty="0" err="1" smtClean="0"/>
              <a:t>Nikky</a:t>
            </a:r>
            <a:r>
              <a:rPr lang="en-US" baseline="0" dirty="0" smtClean="0"/>
              <a:t> telling the story?</a:t>
            </a:r>
          </a:p>
          <a:p>
            <a:r>
              <a:rPr lang="en-US" baseline="0" dirty="0" smtClean="0"/>
              <a:t>We want to make sure to go back to the goal of the lesson.</a:t>
            </a:r>
          </a:p>
          <a:p>
            <a:endParaRPr lang="en-US" baseline="0" dirty="0" smtClean="0"/>
          </a:p>
          <a:p>
            <a:r>
              <a:rPr lang="en-US" baseline="0" dirty="0" smtClean="0"/>
              <a:t>How does knowing the point of view shape the story?  </a:t>
            </a:r>
            <a:r>
              <a:rPr lang="en-US" u="sng" baseline="0" dirty="0" smtClean="0"/>
              <a:t>We get to be in </a:t>
            </a:r>
            <a:r>
              <a:rPr lang="en-US" u="sng" baseline="0" dirty="0" err="1" smtClean="0"/>
              <a:t>Nikky’s</a:t>
            </a:r>
            <a:r>
              <a:rPr lang="en-US" u="sng" baseline="0" dirty="0" smtClean="0"/>
              <a:t> head and know how he is feeling</a:t>
            </a:r>
          </a:p>
          <a:p>
            <a:endParaRPr lang="en-US" baseline="0" dirty="0" smtClean="0"/>
          </a:p>
          <a:p>
            <a:r>
              <a:rPr lang="en-US" baseline="0" dirty="0" smtClean="0"/>
              <a:t>The story is not told from the fish in the water, thinking, “wow! Look at bobber way over there.  We are just hanging out swimming around, hoping not to get caught”   NO! We are getting to know who </a:t>
            </a:r>
            <a:r>
              <a:rPr lang="en-US" baseline="0" dirty="0" err="1" smtClean="0"/>
              <a:t>Nikky</a:t>
            </a:r>
            <a:r>
              <a:rPr lang="en-US" baseline="0" dirty="0" smtClean="0"/>
              <a:t> is, and what he is feeling. </a:t>
            </a:r>
            <a:endParaRPr lang="en-US"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the end of the story.  Listen</a:t>
            </a:r>
            <a:r>
              <a:rPr lang="en-US" baseline="0" dirty="0" smtClean="0"/>
              <a:t> to me read this section of text…</a:t>
            </a:r>
          </a:p>
          <a:p>
            <a:r>
              <a:rPr lang="en-US" baseline="0" dirty="0" smtClean="0"/>
              <a:t>This is what we have done so far: </a:t>
            </a:r>
          </a:p>
          <a:p>
            <a:r>
              <a:rPr lang="en-US" baseline="0" dirty="0" smtClean="0"/>
              <a:t>Identified the point of view</a:t>
            </a:r>
          </a:p>
          <a:p>
            <a:r>
              <a:rPr lang="en-US" baseline="0" dirty="0" smtClean="0"/>
              <a:t>Discussed how it shapes the story</a:t>
            </a:r>
          </a:p>
          <a:p>
            <a:r>
              <a:rPr lang="en-US" baseline="0" dirty="0" smtClean="0"/>
              <a:t>Now,</a:t>
            </a:r>
          </a:p>
          <a:p>
            <a:r>
              <a:rPr lang="en-US" baseline="0" dirty="0" smtClean="0"/>
              <a:t>Why did the author make this choice?  Why did he have the point of view be from </a:t>
            </a:r>
            <a:r>
              <a:rPr lang="en-US" baseline="0" dirty="0" err="1" smtClean="0"/>
              <a:t>Nikky</a:t>
            </a:r>
            <a:r>
              <a:rPr lang="en-US" baseline="0" dirty="0" smtClean="0"/>
              <a:t>?  We needed to see how </a:t>
            </a:r>
            <a:r>
              <a:rPr lang="en-US" baseline="0" dirty="0" err="1" smtClean="0"/>
              <a:t>Nikky</a:t>
            </a:r>
            <a:r>
              <a:rPr lang="en-US" baseline="0" dirty="0" smtClean="0"/>
              <a:t> changed through the story.  His </a:t>
            </a:r>
            <a:r>
              <a:rPr lang="en-US" i="1" baseline="0" dirty="0" smtClean="0"/>
              <a:t>perspective</a:t>
            </a:r>
            <a:r>
              <a:rPr lang="en-US" baseline="0" dirty="0" smtClean="0"/>
              <a:t> changed; but the point of view of the story did not change.  At the beginning of the story, he didn’t want to be with his Grandma; at the end of the story, he didn’t want to leave.  </a:t>
            </a:r>
            <a:r>
              <a:rPr lang="en-US" baseline="0" dirty="0" err="1" smtClean="0"/>
              <a:t>Nikky</a:t>
            </a:r>
            <a:r>
              <a:rPr lang="en-US" baseline="0" dirty="0" smtClean="0"/>
              <a:t> is still the one sharing the story; that didn’t change; but his perspective or the way he sees the river and his grandma DID change. </a:t>
            </a:r>
            <a:endParaRPr lang="en-US"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application piece of the lesson.  Depending upon your students,</a:t>
            </a:r>
            <a:r>
              <a:rPr lang="en-US" baseline="0" dirty="0" smtClean="0"/>
              <a:t> you may want them to write this in their notebooks and then bring them back to share their thoughts.  </a:t>
            </a:r>
            <a:endParaRPr lang="en-US" dirty="0" smtClean="0"/>
          </a:p>
          <a:p>
            <a:endParaRPr lang="en-US" dirty="0" smtClean="0"/>
          </a:p>
          <a:p>
            <a:r>
              <a:rPr lang="en-US" dirty="0" smtClean="0"/>
              <a:t>Students can either do this in their interactive notebooks, or you can use the handout that goes with this slide.</a:t>
            </a:r>
          </a:p>
          <a:p>
            <a:r>
              <a:rPr lang="en-US" u="sng" dirty="0" smtClean="0"/>
              <a:t>A character’s perspective changes, but the point of view of the story does not change. </a:t>
            </a:r>
          </a:p>
          <a:p>
            <a:endParaRPr lang="en-US" dirty="0" smtClean="0"/>
          </a:p>
          <a:p>
            <a:endParaRPr lang="en-US" dirty="0" smtClean="0"/>
          </a:p>
          <a:p>
            <a:r>
              <a:rPr lang="en-US" dirty="0" smtClean="0"/>
              <a:t>Grandma:</a:t>
            </a:r>
            <a:r>
              <a:rPr lang="en-US" baseline="0" dirty="0" smtClean="0"/>
              <a:t> you would only see how the grandma feels;  not Nikki’s </a:t>
            </a:r>
          </a:p>
          <a:p>
            <a:endParaRPr lang="en-US" baseline="0" dirty="0" smtClean="0"/>
          </a:p>
          <a:p>
            <a:r>
              <a:rPr lang="en-US" baseline="0" dirty="0" smtClean="0"/>
              <a:t>Go try to write about how Grandma’s point of view would be; come back and share.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a:t>
            </a:r>
            <a:r>
              <a:rPr lang="en-US" baseline="0" dirty="0" smtClean="0"/>
              <a:t> lesson was to see if you could determine point of view from the story, The Raft.  </a:t>
            </a:r>
            <a:endParaRPr lang="en-US"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APK: This is an AGNAG</a:t>
            </a:r>
            <a:r>
              <a:rPr lang="en-US" baseline="0" dirty="0" smtClean="0"/>
              <a:t> lesson   What happens when you use a pair of glasses, or look through a camera?  It changes the way you see something;</a:t>
            </a:r>
            <a:endParaRPr lang="en-US"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a:t>
            </a:r>
            <a:r>
              <a:rPr lang="en-US" baseline="0" dirty="0" smtClean="0"/>
              <a:t> what they see in this picture.  Where is this child?  (on a lake)</a:t>
            </a:r>
            <a:endParaRPr lang="en-US"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the fish in the water because of the mask.  </a:t>
            </a:r>
            <a:endParaRPr lang="en-US"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the same lake, but because of the mask, and going into the water, you see it</a:t>
            </a:r>
            <a:r>
              <a:rPr lang="en-US" baseline="0" dirty="0" smtClean="0"/>
              <a:t> from a </a:t>
            </a:r>
            <a:r>
              <a:rPr lang="en-US" dirty="0" smtClean="0">
                <a:solidFill>
                  <a:srgbClr val="FFFF00"/>
                </a:solidFill>
              </a:rPr>
              <a:t>different perspective.</a:t>
            </a:r>
          </a:p>
          <a:p>
            <a:endParaRPr lang="en-US"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again, because of the telescope, you would have a different perspective</a:t>
            </a:r>
            <a:r>
              <a:rPr lang="en-US" baseline="0" dirty="0" smtClean="0"/>
              <a:t> of the sky.  </a:t>
            </a:r>
            <a:r>
              <a:rPr lang="en-US" dirty="0" smtClean="0"/>
              <a:t>  </a:t>
            </a:r>
            <a:endParaRPr lang="en-US"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there were two of you standing</a:t>
            </a:r>
            <a:r>
              <a:rPr lang="en-US" baseline="0" dirty="0" smtClean="0"/>
              <a:t> outside, looking at the sky; one with a telescope and one without; are you BOTH looking at the same sky?  But one of you will have a different experience because of looking through the telescope.  If I were to ask you, “what did you see when you looked at the sky with that telescope?” you would have a different reaction from your friend.  (use children’s names from the classroom to make more personal).</a:t>
            </a:r>
            <a:endParaRPr lang="en-US" dirty="0" smtClean="0"/>
          </a:p>
          <a:p>
            <a:endParaRPr lang="en-US"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a:t>
            </a:r>
            <a:r>
              <a:rPr lang="en-US" baseline="0" dirty="0" smtClean="0"/>
              <a:t>n we read, we sometimes get so caught up in the story that we forget to stop and think about some things.  Stopping to figure out the point of view…who is telling the story…can help us to more deeply understand our characters.  It can help us figure out why they do some of the things they do.  It also helps us figure out why authors do some of the things they do.  Let’s practice looking at our book, The Raft.</a:t>
            </a:r>
            <a:endParaRPr lang="en-US" dirty="0"/>
          </a:p>
        </p:txBody>
      </p:sp>
      <p:sp>
        <p:nvSpPr>
          <p:cNvPr id="4" name="Slide Number Placeholder 3"/>
          <p:cNvSpPr>
            <a:spLocks noGrp="1"/>
          </p:cNvSpPr>
          <p:nvPr>
            <p:ph type="sldNum" sz="quarter" idx="10"/>
          </p:nvPr>
        </p:nvSpPr>
        <p:spPr/>
        <p:txBody>
          <a:bodyPr/>
          <a:lstStyle/>
          <a:p>
            <a:fld id="{EC0AD4B3-55A6-4099-92D4-DE60FB7FF098}"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sng" dirty="0"/>
          </a:p>
        </p:txBody>
      </p:sp>
      <p:sp>
        <p:nvSpPr>
          <p:cNvPr id="4" name="Slide Number Placeholder 3"/>
          <p:cNvSpPr>
            <a:spLocks noGrp="1"/>
          </p:cNvSpPr>
          <p:nvPr>
            <p:ph type="sldNum" sz="quarter" idx="10"/>
          </p:nvPr>
        </p:nvSpPr>
        <p:spPr/>
        <p:txBody>
          <a:bodyPr/>
          <a:lstStyle/>
          <a:p>
            <a:fld id="{08EA49D4-995A-45D2-AAB9-5CC90E7A6A55}"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8F6D9C-D9B4-457D-9C11-E9FDD087C79B}"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82CFA-792E-46B6-AD12-EF3A732089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F6D9C-D9B4-457D-9C11-E9FDD087C79B}"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82CFA-792E-46B6-AD12-EF3A732089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F6D9C-D9B4-457D-9C11-E9FDD087C79B}"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82CFA-792E-46B6-AD12-EF3A732089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F6D9C-D9B4-457D-9C11-E9FDD087C79B}"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82CFA-792E-46B6-AD12-EF3A732089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F6D9C-D9B4-457D-9C11-E9FDD087C79B}"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82CFA-792E-46B6-AD12-EF3A732089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8F6D9C-D9B4-457D-9C11-E9FDD087C79B}"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82CFA-792E-46B6-AD12-EF3A732089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8F6D9C-D9B4-457D-9C11-E9FDD087C79B}" type="datetimeFigureOut">
              <a:rPr lang="en-US" smtClean="0"/>
              <a:pPr/>
              <a:t>10/2/2013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82CFA-792E-46B6-AD12-EF3A732089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8F6D9C-D9B4-457D-9C11-E9FDD087C79B}" type="datetimeFigureOut">
              <a:rPr lang="en-US" smtClean="0"/>
              <a:pPr/>
              <a:t>10/2/2013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82CFA-792E-46B6-AD12-EF3A732089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F6D9C-D9B4-457D-9C11-E9FDD087C79B}" type="datetimeFigureOut">
              <a:rPr lang="en-US" smtClean="0"/>
              <a:pPr/>
              <a:t>10/2/2013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82CFA-792E-46B6-AD12-EF3A732089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F6D9C-D9B4-457D-9C11-E9FDD087C79B}"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82CFA-792E-46B6-AD12-EF3A732089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F6D9C-D9B4-457D-9C11-E9FDD087C79B}"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82CFA-792E-46B6-AD12-EF3A732089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F6D9C-D9B4-457D-9C11-E9FDD087C79B}" type="datetimeFigureOut">
              <a:rPr lang="en-US" smtClean="0"/>
              <a:pPr/>
              <a:t>10/2/2013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82CFA-792E-46B6-AD12-EF3A7320897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Autofit/>
          </a:bodyPr>
          <a:lstStyle/>
          <a:p>
            <a:r>
              <a:rPr lang="en-US" sz="4800" b="1" dirty="0" smtClean="0">
                <a:solidFill>
                  <a:schemeClr val="bg1"/>
                </a:solidFill>
              </a:rPr>
              <a:t>Learning Goal</a:t>
            </a:r>
            <a:endParaRPr lang="en-US" sz="4800" b="1" dirty="0">
              <a:solidFill>
                <a:schemeClr val="bg1"/>
              </a:solidFill>
            </a:endParaRPr>
          </a:p>
        </p:txBody>
      </p:sp>
      <p:sp>
        <p:nvSpPr>
          <p:cNvPr id="4" name="TextBox 3"/>
          <p:cNvSpPr txBox="1"/>
          <p:nvPr/>
        </p:nvSpPr>
        <p:spPr>
          <a:xfrm>
            <a:off x="152400" y="2514600"/>
            <a:ext cx="8686800" cy="830997"/>
          </a:xfrm>
          <a:prstGeom prst="rect">
            <a:avLst/>
          </a:prstGeom>
          <a:noFill/>
        </p:spPr>
        <p:txBody>
          <a:bodyPr wrap="square" rtlCol="0">
            <a:spAutoFit/>
          </a:bodyPr>
          <a:lstStyle/>
          <a:p>
            <a:pPr algn="ctr"/>
            <a:r>
              <a:rPr lang="en-US" sz="4800" dirty="0" smtClean="0">
                <a:solidFill>
                  <a:schemeClr val="bg1"/>
                </a:solidFill>
              </a:rPr>
              <a:t>I can determine point of view </a:t>
            </a:r>
            <a:endParaRPr lang="en-US" sz="4800" dirty="0">
              <a:solidFill>
                <a:schemeClr val="bg1"/>
              </a:solidFill>
            </a:endParaRPr>
          </a:p>
        </p:txBody>
      </p:sp>
      <p:sp>
        <p:nvSpPr>
          <p:cNvPr id="5" name="TextBox 4"/>
          <p:cNvSpPr txBox="1"/>
          <p:nvPr/>
        </p:nvSpPr>
        <p:spPr>
          <a:xfrm>
            <a:off x="1905000" y="5029200"/>
            <a:ext cx="4495800" cy="954107"/>
          </a:xfrm>
          <a:prstGeom prst="rect">
            <a:avLst/>
          </a:prstGeom>
          <a:noFill/>
        </p:spPr>
        <p:txBody>
          <a:bodyPr wrap="square" rtlCol="0">
            <a:spAutoFit/>
          </a:bodyPr>
          <a:lstStyle/>
          <a:p>
            <a:pPr algn="ctr"/>
            <a:r>
              <a:rPr lang="en-US" sz="2800" dirty="0" smtClean="0">
                <a:solidFill>
                  <a:schemeClr val="bg1"/>
                </a:solidFill>
              </a:rPr>
              <a:t>Score yourself on our learning goal.</a:t>
            </a:r>
            <a:endParaRPr lang="en-US"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ky.jpg"/>
          <p:cNvPicPr>
            <a:picLocks noGrp="1" noChangeAspect="1"/>
          </p:cNvPicPr>
          <p:nvPr>
            <p:ph idx="1"/>
          </p:nvPr>
        </p:nvPicPr>
        <p:blipFill>
          <a:blip r:embed="rId3" cstate="print"/>
          <a:stretch>
            <a:fillRect/>
          </a:stretch>
        </p:blipFill>
        <p:spPr>
          <a:xfrm>
            <a:off x="762000" y="838200"/>
            <a:ext cx="3398308" cy="3124200"/>
          </a:xfrm>
        </p:spPr>
      </p:pic>
      <p:pic>
        <p:nvPicPr>
          <p:cNvPr id="5" name="Content Placeholder 3" descr="space-coma-cluster_17306_600x450.jpg"/>
          <p:cNvPicPr>
            <a:picLocks noChangeAspect="1"/>
          </p:cNvPicPr>
          <p:nvPr/>
        </p:nvPicPr>
        <p:blipFill>
          <a:blip r:embed="rId4" cstate="print"/>
          <a:stretch>
            <a:fillRect/>
          </a:stretch>
        </p:blipFill>
        <p:spPr>
          <a:xfrm>
            <a:off x="4800600" y="762000"/>
            <a:ext cx="3733800" cy="3371850"/>
          </a:xfrm>
          <a:prstGeom prst="rect">
            <a:avLst/>
          </a:prstGeom>
        </p:spPr>
      </p:pic>
      <p:sp>
        <p:nvSpPr>
          <p:cNvPr id="6" name="TextBox 5"/>
          <p:cNvSpPr txBox="1"/>
          <p:nvPr/>
        </p:nvSpPr>
        <p:spPr>
          <a:xfrm>
            <a:off x="1295400" y="4495800"/>
            <a:ext cx="5486400" cy="1815882"/>
          </a:xfrm>
          <a:prstGeom prst="rect">
            <a:avLst/>
          </a:prstGeom>
          <a:noFill/>
        </p:spPr>
        <p:txBody>
          <a:bodyPr wrap="square" rtlCol="0">
            <a:spAutoFit/>
          </a:bodyPr>
          <a:lstStyle/>
          <a:p>
            <a:r>
              <a:rPr lang="en-US" sz="2800" b="1" dirty="0" smtClean="0">
                <a:solidFill>
                  <a:schemeClr val="bg1"/>
                </a:solidFill>
              </a:rPr>
              <a:t>Both of these pictures are of the sky during the daytime.  Can you see the sky with the stars if you DO NOT have a telescope?</a:t>
            </a:r>
            <a:endParaRPr lang="en-US" sz="28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 in literature</a:t>
            </a:r>
            <a:endParaRPr lang="en-US" dirty="0"/>
          </a:p>
        </p:txBody>
      </p:sp>
      <p:sp>
        <p:nvSpPr>
          <p:cNvPr id="3" name="TextBox 2"/>
          <p:cNvSpPr txBox="1"/>
          <p:nvPr/>
        </p:nvSpPr>
        <p:spPr>
          <a:xfrm>
            <a:off x="1447800" y="2819400"/>
            <a:ext cx="6629400" cy="1323439"/>
          </a:xfrm>
          <a:prstGeom prst="rect">
            <a:avLst/>
          </a:prstGeom>
          <a:noFill/>
        </p:spPr>
        <p:txBody>
          <a:bodyPr wrap="square" rtlCol="0">
            <a:spAutoFit/>
          </a:bodyPr>
          <a:lstStyle/>
          <a:p>
            <a:r>
              <a:rPr lang="en-US" sz="4000" dirty="0" smtClean="0"/>
              <a:t>Point of View:  the perspective from which the story is told.</a:t>
            </a:r>
            <a:endParaRPr lang="en-US" sz="4000" dirty="0"/>
          </a:p>
        </p:txBody>
      </p:sp>
      <p:sp>
        <p:nvSpPr>
          <p:cNvPr id="4" name="Rectangle 3"/>
          <p:cNvSpPr/>
          <p:nvPr/>
        </p:nvSpPr>
        <p:spPr>
          <a:xfrm>
            <a:off x="5334000" y="2971800"/>
            <a:ext cx="2590800" cy="533400"/>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ular Callout 4"/>
          <p:cNvSpPr/>
          <p:nvPr/>
        </p:nvSpPr>
        <p:spPr>
          <a:xfrm>
            <a:off x="6324600" y="1295400"/>
            <a:ext cx="2438400" cy="1143000"/>
          </a:xfrm>
          <a:prstGeom prst="wedgeRectCallout">
            <a:avLst>
              <a:gd name="adj1" fmla="val -38743"/>
              <a:gd name="adj2" fmla="val 92351"/>
            </a:avLst>
          </a:prstGeom>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How someone sees something…their side of the story</a:t>
            </a:r>
            <a:endParaRPr lang="en-US" dirty="0"/>
          </a:p>
        </p:txBody>
      </p:sp>
      <p:sp>
        <p:nvSpPr>
          <p:cNvPr id="6" name="Rectangle 5"/>
          <p:cNvSpPr/>
          <p:nvPr/>
        </p:nvSpPr>
        <p:spPr>
          <a:xfrm>
            <a:off x="4724400" y="3581400"/>
            <a:ext cx="2590800" cy="533400"/>
          </a:xfrm>
          <a:prstGeom prst="rect">
            <a:avLst/>
          </a:prstGeom>
          <a:noFill/>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ular Callout 6"/>
          <p:cNvSpPr/>
          <p:nvPr/>
        </p:nvSpPr>
        <p:spPr>
          <a:xfrm>
            <a:off x="2667000" y="4648200"/>
            <a:ext cx="2438400" cy="1143000"/>
          </a:xfrm>
          <a:prstGeom prst="wedgeRectCallout">
            <a:avLst>
              <a:gd name="adj1" fmla="val 50249"/>
              <a:gd name="adj2" fmla="val -87947"/>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The narrator is the person telling the story</a:t>
            </a:r>
            <a:endParaRPr lang="en-US" dirty="0"/>
          </a:p>
        </p:txBody>
      </p:sp>
      <p:sp>
        <p:nvSpPr>
          <p:cNvPr id="8" name="Explosion 2 7"/>
          <p:cNvSpPr/>
          <p:nvPr/>
        </p:nvSpPr>
        <p:spPr>
          <a:xfrm>
            <a:off x="5867400" y="4114800"/>
            <a:ext cx="3276600" cy="2514600"/>
          </a:xfrm>
          <a:prstGeom prst="irregularSeal2">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How the speaker sees the story play out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4062" t="23958" r="39844" b="37500"/>
          <a:stretch>
            <a:fillRect/>
          </a:stretch>
        </p:blipFill>
        <p:spPr bwMode="auto">
          <a:xfrm>
            <a:off x="990600" y="1066800"/>
            <a:ext cx="7168978"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raft.jpg"/>
          <p:cNvPicPr>
            <a:picLocks noChangeAspect="1"/>
          </p:cNvPicPr>
          <p:nvPr/>
        </p:nvPicPr>
        <p:blipFill>
          <a:blip r:embed="rId3" cstate="print"/>
          <a:stretch>
            <a:fillRect/>
          </a:stretch>
        </p:blipFill>
        <p:spPr>
          <a:xfrm>
            <a:off x="919162" y="342900"/>
            <a:ext cx="7305675" cy="6172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3048000"/>
            <a:ext cx="5943600" cy="3539430"/>
          </a:xfrm>
          <a:prstGeom prst="rect">
            <a:avLst/>
          </a:prstGeom>
          <a:noFill/>
        </p:spPr>
        <p:txBody>
          <a:bodyPr wrap="square" rtlCol="0">
            <a:spAutoFit/>
          </a:bodyPr>
          <a:lstStyle/>
          <a:p>
            <a:r>
              <a:rPr lang="en-US" sz="2800" dirty="0" smtClean="0">
                <a:solidFill>
                  <a:schemeClr val="bg1"/>
                </a:solidFill>
              </a:rPr>
              <a:t>“There’s nobody to play with,” I complained.  “She doesn’t even have a TV.”  Dad grinned. “Well, she’s not your normal kind of grandma, I guess,”  he said. “Calls herself a river rat.”  He chuckled.   I felt tears starting again, but I blinked hard and looked out the window.  </a:t>
            </a:r>
            <a:endParaRPr lang="en-US" sz="2800" dirty="0">
              <a:solidFill>
                <a:schemeClr val="bg1"/>
              </a:solidFill>
            </a:endParaRPr>
          </a:p>
        </p:txBody>
      </p:sp>
      <p:pic>
        <p:nvPicPr>
          <p:cNvPr id="7" name="Picture 6" descr="Untitled-1-p1.jpg"/>
          <p:cNvPicPr>
            <a:picLocks noChangeAspect="1"/>
          </p:cNvPicPr>
          <p:nvPr/>
        </p:nvPicPr>
        <p:blipFill>
          <a:blip r:embed="rId3" cstate="print"/>
          <a:stretch>
            <a:fillRect/>
          </a:stretch>
        </p:blipFill>
        <p:spPr>
          <a:xfrm>
            <a:off x="1676400" y="228600"/>
            <a:ext cx="3606800" cy="2705100"/>
          </a:xfrm>
          <a:prstGeom prst="rect">
            <a:avLst/>
          </a:prstGeom>
        </p:spPr>
      </p:pic>
      <p:sp>
        <p:nvSpPr>
          <p:cNvPr id="4" name="Rectangular Callout 3"/>
          <p:cNvSpPr/>
          <p:nvPr/>
        </p:nvSpPr>
        <p:spPr>
          <a:xfrm>
            <a:off x="5562600" y="762000"/>
            <a:ext cx="3352800" cy="2133600"/>
          </a:xfrm>
          <a:prstGeom prst="wedgeRectCallout">
            <a:avLst>
              <a:gd name="adj1" fmla="val -4487"/>
              <a:gd name="adj2" fmla="val 49612"/>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ctr">
              <a:buAutoNum type="arabicPeriod"/>
            </a:pPr>
            <a:r>
              <a:rPr lang="en-US" sz="2000" dirty="0" smtClean="0">
                <a:solidFill>
                  <a:schemeClr val="bg1"/>
                </a:solidFill>
              </a:rPr>
              <a:t>Identify the Point of View:</a:t>
            </a:r>
          </a:p>
          <a:p>
            <a:pPr marL="342900" indent="-342900" algn="ctr"/>
            <a:endParaRPr lang="en-US" dirty="0" smtClean="0">
              <a:solidFill>
                <a:schemeClr val="bg1"/>
              </a:solidFill>
            </a:endParaRPr>
          </a:p>
          <a:p>
            <a:pPr marL="342900" indent="-342900" algn="ctr"/>
            <a:r>
              <a:rPr lang="en-US" dirty="0" smtClean="0">
                <a:solidFill>
                  <a:schemeClr val="bg1"/>
                </a:solidFill>
              </a:rPr>
              <a:t>Who is the speaker?  Is it a character in the story or is it a narrator?  How do you know?</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276600"/>
            <a:ext cx="7315200" cy="2819400"/>
          </a:xfrm>
        </p:spPr>
        <p:txBody>
          <a:bodyPr>
            <a:normAutofit fontScale="92500" lnSpcReduction="10000"/>
          </a:bodyPr>
          <a:lstStyle/>
          <a:p>
            <a:pPr>
              <a:buNone/>
            </a:pPr>
            <a:r>
              <a:rPr lang="en-US" sz="2800" dirty="0" smtClean="0">
                <a:solidFill>
                  <a:schemeClr val="bg1"/>
                </a:solidFill>
              </a:rPr>
              <a:t>“ Down at the dock, I looked things over.  The lily pads were too close to shore.  There couldn’t be fish there.  I walked to the end of the dock and threw my line out as far as I could.  Then I sat down to wait.  And wait.  And wait.  My bobber never moved.  “There’s no fish in this stupid river,” I said out loud, disgusted.”</a:t>
            </a:r>
            <a:endParaRPr lang="en-US" sz="2800" dirty="0">
              <a:solidFill>
                <a:schemeClr val="bg1"/>
              </a:solidFill>
            </a:endParaRPr>
          </a:p>
        </p:txBody>
      </p:sp>
      <p:pic>
        <p:nvPicPr>
          <p:cNvPr id="4" name="Picture 3" descr="Untitled-3-p1.jpg"/>
          <p:cNvPicPr>
            <a:picLocks noChangeAspect="1"/>
          </p:cNvPicPr>
          <p:nvPr/>
        </p:nvPicPr>
        <p:blipFill>
          <a:blip r:embed="rId3" cstate="print"/>
          <a:stretch>
            <a:fillRect/>
          </a:stretch>
        </p:blipFill>
        <p:spPr>
          <a:xfrm>
            <a:off x="3581400" y="304800"/>
            <a:ext cx="4064000" cy="3048000"/>
          </a:xfrm>
          <a:prstGeom prst="rect">
            <a:avLst/>
          </a:prstGeom>
        </p:spPr>
      </p:pic>
      <p:sp>
        <p:nvSpPr>
          <p:cNvPr id="5" name="Rectangular Callout 4"/>
          <p:cNvSpPr/>
          <p:nvPr/>
        </p:nvSpPr>
        <p:spPr>
          <a:xfrm>
            <a:off x="381000" y="838200"/>
            <a:ext cx="3581400" cy="1676400"/>
          </a:xfrm>
          <a:prstGeom prst="wedgeRectCallout">
            <a:avLst>
              <a:gd name="adj1" fmla="val 17599"/>
              <a:gd name="adj2" fmla="val 5007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startAt="2"/>
            </a:pPr>
            <a:r>
              <a:rPr lang="en-US" dirty="0" smtClean="0">
                <a:solidFill>
                  <a:schemeClr val="bg1"/>
                </a:solidFill>
              </a:rPr>
              <a:t>How does this shape the story?</a:t>
            </a:r>
          </a:p>
          <a:p>
            <a:pPr marL="342900" indent="-342900" algn="ctr"/>
            <a:r>
              <a:rPr lang="en-US" dirty="0" smtClean="0">
                <a:solidFill>
                  <a:schemeClr val="bg1"/>
                </a:solidFill>
              </a:rPr>
              <a:t>What words does the narrator use to let you know his perspective ?</a:t>
            </a:r>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p:cNvSpPr/>
          <p:nvPr/>
        </p:nvSpPr>
        <p:spPr>
          <a:xfrm>
            <a:off x="5943600" y="3124200"/>
            <a:ext cx="3048000" cy="2743200"/>
          </a:xfrm>
          <a:prstGeom prst="wedgeRectCallout">
            <a:avLst>
              <a:gd name="adj1" fmla="val -12688"/>
              <a:gd name="adj2" fmla="val 49668"/>
            </a:avLst>
          </a:prstGeom>
          <a:solidFill>
            <a:schemeClr val="accent2">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AutoNum type="arabicPeriod" startAt="3"/>
            </a:pPr>
            <a:endParaRPr lang="en-US" dirty="0" smtClean="0">
              <a:solidFill>
                <a:schemeClr val="bg1"/>
              </a:solidFill>
            </a:endParaRPr>
          </a:p>
          <a:p>
            <a:pPr marL="342900" indent="-342900">
              <a:buAutoNum type="arabicPeriod"/>
            </a:pPr>
            <a:r>
              <a:rPr lang="en-US" dirty="0" smtClean="0">
                <a:solidFill>
                  <a:schemeClr val="bg1"/>
                </a:solidFill>
              </a:rPr>
              <a:t>Identify the point of view (</a:t>
            </a:r>
            <a:r>
              <a:rPr lang="en-US" dirty="0" err="1" smtClean="0">
                <a:solidFill>
                  <a:schemeClr val="bg1"/>
                </a:solidFill>
              </a:rPr>
              <a:t>Nikky</a:t>
            </a:r>
            <a:r>
              <a:rPr lang="en-US" dirty="0" smtClean="0">
                <a:solidFill>
                  <a:schemeClr val="bg1"/>
                </a:solidFill>
              </a:rPr>
              <a:t>)</a:t>
            </a:r>
          </a:p>
          <a:p>
            <a:pPr marL="342900" indent="-342900">
              <a:buAutoNum type="arabicPeriod"/>
            </a:pPr>
            <a:r>
              <a:rPr lang="en-US" dirty="0" smtClean="0">
                <a:solidFill>
                  <a:schemeClr val="bg1"/>
                </a:solidFill>
              </a:rPr>
              <a:t> How did it shape the story? (we see how </a:t>
            </a:r>
            <a:r>
              <a:rPr lang="en-US" dirty="0" err="1" smtClean="0">
                <a:solidFill>
                  <a:schemeClr val="bg1"/>
                </a:solidFill>
              </a:rPr>
              <a:t>Nikky</a:t>
            </a:r>
            <a:r>
              <a:rPr lang="en-US" dirty="0" smtClean="0">
                <a:solidFill>
                  <a:schemeClr val="bg1"/>
                </a:solidFill>
              </a:rPr>
              <a:t> feels)</a:t>
            </a:r>
          </a:p>
          <a:p>
            <a:pPr marL="342900" indent="-342900">
              <a:buAutoNum type="arabicPeriod" startAt="3"/>
            </a:pPr>
            <a:r>
              <a:rPr lang="en-US" dirty="0" smtClean="0">
                <a:solidFill>
                  <a:schemeClr val="bg1"/>
                </a:solidFill>
              </a:rPr>
              <a:t>Why did the author make this choice?</a:t>
            </a:r>
          </a:p>
        </p:txBody>
      </p:sp>
      <p:sp>
        <p:nvSpPr>
          <p:cNvPr id="11" name="TextBox 10"/>
          <p:cNvSpPr txBox="1"/>
          <p:nvPr/>
        </p:nvSpPr>
        <p:spPr>
          <a:xfrm>
            <a:off x="457200" y="4648200"/>
            <a:ext cx="7848600" cy="646331"/>
          </a:xfrm>
          <a:prstGeom prst="rect">
            <a:avLst/>
          </a:prstGeom>
          <a:noFill/>
        </p:spPr>
        <p:txBody>
          <a:bodyPr wrap="square" rtlCol="0">
            <a:spAutoFit/>
          </a:bodyPr>
          <a:lstStyle/>
          <a:p>
            <a:pPr marL="342900" indent="-342900"/>
            <a:endParaRPr lang="en-US" dirty="0" smtClean="0">
              <a:solidFill>
                <a:schemeClr val="bg1"/>
              </a:solidFill>
            </a:endParaRPr>
          </a:p>
          <a:p>
            <a:pPr marL="342900" indent="-342900">
              <a:buAutoNum type="arabicPeriod"/>
            </a:pPr>
            <a:endParaRPr lang="en-US" dirty="0" smtClean="0">
              <a:solidFill>
                <a:schemeClr val="bg1"/>
              </a:solidFill>
            </a:endParaRPr>
          </a:p>
        </p:txBody>
      </p:sp>
      <p:sp>
        <p:nvSpPr>
          <p:cNvPr id="13" name="TextBox 12"/>
          <p:cNvSpPr txBox="1"/>
          <p:nvPr/>
        </p:nvSpPr>
        <p:spPr>
          <a:xfrm>
            <a:off x="609600" y="1295400"/>
            <a:ext cx="4267200" cy="369332"/>
          </a:xfrm>
          <a:prstGeom prst="rect">
            <a:avLst/>
          </a:prstGeom>
          <a:noFill/>
        </p:spPr>
        <p:txBody>
          <a:bodyPr wrap="square" rtlCol="0">
            <a:spAutoFit/>
          </a:bodyPr>
          <a:lstStyle/>
          <a:p>
            <a:endParaRPr lang="en-US" dirty="0"/>
          </a:p>
        </p:txBody>
      </p:sp>
      <p:sp>
        <p:nvSpPr>
          <p:cNvPr id="14" name="TextBox 13"/>
          <p:cNvSpPr txBox="1"/>
          <p:nvPr/>
        </p:nvSpPr>
        <p:spPr>
          <a:xfrm>
            <a:off x="685800" y="228600"/>
            <a:ext cx="6248400" cy="2862322"/>
          </a:xfrm>
          <a:prstGeom prst="rect">
            <a:avLst/>
          </a:prstGeom>
          <a:noFill/>
        </p:spPr>
        <p:txBody>
          <a:bodyPr wrap="square" rtlCol="0">
            <a:spAutoFit/>
          </a:bodyPr>
          <a:lstStyle/>
          <a:p>
            <a:r>
              <a:rPr lang="en-US" dirty="0" smtClean="0">
                <a:solidFill>
                  <a:schemeClr val="bg1"/>
                </a:solidFill>
              </a:rPr>
              <a:t>	After supper, I showed Grandma my drawing of the fawn and told her my story.  </a:t>
            </a:r>
          </a:p>
          <a:p>
            <a:r>
              <a:rPr lang="en-US" dirty="0" smtClean="0">
                <a:solidFill>
                  <a:schemeClr val="bg1"/>
                </a:solidFill>
              </a:rPr>
              <a:t>	“It’s perfect,” she said, “but we need to do one more thing.”  She hurried up to the cottage.  When she came back, she had tubes of oil paint and two brushes.  </a:t>
            </a:r>
          </a:p>
          <a:p>
            <a:r>
              <a:rPr lang="en-US" dirty="0" smtClean="0">
                <a:solidFill>
                  <a:schemeClr val="bg1"/>
                </a:solidFill>
              </a:rPr>
              <a:t>	Grandma helped me trace my drawing with the oil paint, which soaked deep into the wood.  “That’ll keep it,” she said.  “Now you’ll always be part of the river.”  </a:t>
            </a:r>
          </a:p>
          <a:p>
            <a:r>
              <a:rPr lang="en-US" dirty="0" smtClean="0">
                <a:solidFill>
                  <a:schemeClr val="bg1"/>
                </a:solidFill>
              </a:rPr>
              <a:t>	“Just like you, Grandma,” I told her. “A river rat.” </a:t>
            </a:r>
          </a:p>
          <a:p>
            <a:r>
              <a:rPr lang="en-US" dirty="0" smtClean="0">
                <a:solidFill>
                  <a:schemeClr val="bg1"/>
                </a:solidFill>
              </a:rPr>
              <a:t>	“Grandma laughed.  “Just like me,” she agreed. </a:t>
            </a:r>
            <a:endParaRPr lang="en-US" dirty="0">
              <a:solidFill>
                <a:schemeClr val="bg1"/>
              </a:solidFill>
            </a:endParaRPr>
          </a:p>
        </p:txBody>
      </p:sp>
      <p:pic>
        <p:nvPicPr>
          <p:cNvPr id="15" name="Picture 14" descr="photo.jpg"/>
          <p:cNvPicPr>
            <a:picLocks noChangeAspect="1"/>
          </p:cNvPicPr>
          <p:nvPr/>
        </p:nvPicPr>
        <p:blipFill>
          <a:blip r:embed="rId3" cstate="print"/>
          <a:stretch>
            <a:fillRect/>
          </a:stretch>
        </p:blipFill>
        <p:spPr>
          <a:xfrm>
            <a:off x="838200" y="3124200"/>
            <a:ext cx="4902200" cy="32956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Think about it…</a:t>
            </a:r>
            <a:endParaRPr lang="en-US" dirty="0">
              <a:solidFill>
                <a:schemeClr val="bg1"/>
              </a:solidFill>
            </a:endParaRPr>
          </a:p>
        </p:txBody>
      </p:sp>
      <p:pic>
        <p:nvPicPr>
          <p:cNvPr id="4" name="Content Placeholder 3" descr="Untitled-1-p1.jpg"/>
          <p:cNvPicPr>
            <a:picLocks noGrp="1" noChangeAspect="1"/>
          </p:cNvPicPr>
          <p:nvPr>
            <p:ph idx="1"/>
          </p:nvPr>
        </p:nvPicPr>
        <p:blipFill>
          <a:blip r:embed="rId3" cstate="print"/>
          <a:stretch>
            <a:fillRect/>
          </a:stretch>
        </p:blipFill>
        <p:spPr>
          <a:xfrm>
            <a:off x="685800" y="1447800"/>
            <a:ext cx="3225800" cy="2419350"/>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gma.jpg"/>
          <p:cNvPicPr>
            <a:picLocks noChangeAspect="1"/>
          </p:cNvPicPr>
          <p:nvPr/>
        </p:nvPicPr>
        <p:blipFill>
          <a:blip r:embed="rId4" cstate="print"/>
          <a:stretch>
            <a:fillRect/>
          </a:stretch>
        </p:blipFill>
        <p:spPr>
          <a:xfrm>
            <a:off x="4572000" y="2971800"/>
            <a:ext cx="4064000" cy="304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ular Callout 5"/>
          <p:cNvSpPr/>
          <p:nvPr/>
        </p:nvSpPr>
        <p:spPr>
          <a:xfrm>
            <a:off x="1066800" y="4191000"/>
            <a:ext cx="3048000" cy="2362200"/>
          </a:xfrm>
          <a:prstGeom prst="wedgeRectCallout">
            <a:avLst>
              <a:gd name="adj1" fmla="val -12688"/>
              <a:gd name="adj2" fmla="val 49668"/>
            </a:avLst>
          </a:prstGeom>
          <a:solidFill>
            <a:schemeClr val="accent2">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r>
              <a:rPr lang="en-US" dirty="0" smtClean="0">
                <a:solidFill>
                  <a:schemeClr val="bg1"/>
                </a:solidFill>
              </a:rPr>
              <a:t>     How would the story have been different if  it was told from the grandma’s point of view?</a:t>
            </a: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Autofit/>
          </a:bodyPr>
          <a:lstStyle/>
          <a:p>
            <a:r>
              <a:rPr lang="en-US" sz="4800" b="1" dirty="0" smtClean="0">
                <a:solidFill>
                  <a:schemeClr val="bg1"/>
                </a:solidFill>
              </a:rPr>
              <a:t>Looking back at our goal for this lesson...</a:t>
            </a:r>
            <a:endParaRPr lang="en-US" sz="4800" b="1" dirty="0">
              <a:solidFill>
                <a:schemeClr val="bg1"/>
              </a:solidFill>
            </a:endParaRPr>
          </a:p>
        </p:txBody>
      </p:sp>
      <p:sp>
        <p:nvSpPr>
          <p:cNvPr id="4" name="TextBox 3"/>
          <p:cNvSpPr txBox="1"/>
          <p:nvPr/>
        </p:nvSpPr>
        <p:spPr>
          <a:xfrm>
            <a:off x="152400" y="2514600"/>
            <a:ext cx="8686800" cy="830997"/>
          </a:xfrm>
          <a:prstGeom prst="rect">
            <a:avLst/>
          </a:prstGeom>
          <a:noFill/>
        </p:spPr>
        <p:txBody>
          <a:bodyPr wrap="square" rtlCol="0">
            <a:spAutoFit/>
          </a:bodyPr>
          <a:lstStyle/>
          <a:p>
            <a:pPr algn="ctr"/>
            <a:r>
              <a:rPr lang="en-US" sz="4800" dirty="0" smtClean="0">
                <a:solidFill>
                  <a:schemeClr val="bg1"/>
                </a:solidFill>
              </a:rPr>
              <a:t>I can determine point of view </a:t>
            </a:r>
            <a:endParaRPr lang="en-US" sz="4800" dirty="0">
              <a:solidFill>
                <a:schemeClr val="bg1"/>
              </a:solidFill>
            </a:endParaRPr>
          </a:p>
        </p:txBody>
      </p:sp>
      <p:sp>
        <p:nvSpPr>
          <p:cNvPr id="5" name="TextBox 4"/>
          <p:cNvSpPr txBox="1"/>
          <p:nvPr/>
        </p:nvSpPr>
        <p:spPr>
          <a:xfrm>
            <a:off x="1905000" y="5029200"/>
            <a:ext cx="4495800" cy="954107"/>
          </a:xfrm>
          <a:prstGeom prst="rect">
            <a:avLst/>
          </a:prstGeom>
          <a:noFill/>
        </p:spPr>
        <p:txBody>
          <a:bodyPr wrap="square" rtlCol="0">
            <a:spAutoFit/>
          </a:bodyPr>
          <a:lstStyle/>
          <a:p>
            <a:pPr algn="ctr"/>
            <a:r>
              <a:rPr lang="en-US" sz="2800" dirty="0" smtClean="0">
                <a:solidFill>
                  <a:schemeClr val="bg1"/>
                </a:solidFill>
              </a:rPr>
              <a:t>Score yourself on our learning goal.</a:t>
            </a:r>
            <a:endParaRPr lang="en-US" sz="2800" dirty="0">
              <a:solidFill>
                <a:schemeClr val="bg1"/>
              </a:solidFill>
            </a:endParaRP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What do all these things have in common?</a:t>
            </a:r>
            <a:endParaRPr lang="en-US" dirty="0">
              <a:solidFill>
                <a:schemeClr val="bg1"/>
              </a:solidFill>
            </a:endParaRPr>
          </a:p>
        </p:txBody>
      </p:sp>
      <p:pic>
        <p:nvPicPr>
          <p:cNvPr id="4" name="Content Placeholder 3" descr="binoculars.png"/>
          <p:cNvPicPr>
            <a:picLocks noGrp="1" noChangeAspect="1"/>
          </p:cNvPicPr>
          <p:nvPr>
            <p:ph idx="1"/>
          </p:nvPr>
        </p:nvPicPr>
        <p:blipFill>
          <a:blip r:embed="rId3" cstate="print"/>
          <a:stretch>
            <a:fillRect/>
          </a:stretch>
        </p:blipFill>
        <p:spPr>
          <a:xfrm>
            <a:off x="4267200" y="4724400"/>
            <a:ext cx="1505744" cy="1505744"/>
          </a:xfrm>
        </p:spPr>
      </p:pic>
      <p:pic>
        <p:nvPicPr>
          <p:cNvPr id="5" name="Picture 4" descr="camera.png"/>
          <p:cNvPicPr>
            <a:picLocks noChangeAspect="1"/>
          </p:cNvPicPr>
          <p:nvPr/>
        </p:nvPicPr>
        <p:blipFill>
          <a:blip r:embed="rId4" cstate="print"/>
          <a:stretch>
            <a:fillRect/>
          </a:stretch>
        </p:blipFill>
        <p:spPr>
          <a:xfrm>
            <a:off x="533400" y="1371600"/>
            <a:ext cx="2619375" cy="1743075"/>
          </a:xfrm>
          <a:prstGeom prst="rect">
            <a:avLst/>
          </a:prstGeom>
        </p:spPr>
      </p:pic>
      <p:pic>
        <p:nvPicPr>
          <p:cNvPr id="6" name="Picture 5" descr="glasses1.png"/>
          <p:cNvPicPr>
            <a:picLocks noChangeAspect="1"/>
          </p:cNvPicPr>
          <p:nvPr/>
        </p:nvPicPr>
        <p:blipFill>
          <a:blip r:embed="rId5" cstate="print"/>
          <a:stretch>
            <a:fillRect/>
          </a:stretch>
        </p:blipFill>
        <p:spPr>
          <a:xfrm>
            <a:off x="3352800" y="1752600"/>
            <a:ext cx="2619375" cy="1743075"/>
          </a:xfrm>
          <a:prstGeom prst="rect">
            <a:avLst/>
          </a:prstGeom>
        </p:spPr>
      </p:pic>
      <p:pic>
        <p:nvPicPr>
          <p:cNvPr id="7" name="Picture 6" descr="glasses2.jpg"/>
          <p:cNvPicPr>
            <a:picLocks noChangeAspect="1"/>
          </p:cNvPicPr>
          <p:nvPr/>
        </p:nvPicPr>
        <p:blipFill>
          <a:blip r:embed="rId6" cstate="print"/>
          <a:stretch>
            <a:fillRect/>
          </a:stretch>
        </p:blipFill>
        <p:spPr>
          <a:xfrm>
            <a:off x="914400" y="4572000"/>
            <a:ext cx="2143125" cy="2143125"/>
          </a:xfrm>
          <a:prstGeom prst="rect">
            <a:avLst/>
          </a:prstGeom>
        </p:spPr>
      </p:pic>
      <p:pic>
        <p:nvPicPr>
          <p:cNvPr id="8" name="Picture 7" descr="magnify #2.jpg"/>
          <p:cNvPicPr>
            <a:picLocks noChangeAspect="1"/>
          </p:cNvPicPr>
          <p:nvPr/>
        </p:nvPicPr>
        <p:blipFill>
          <a:blip r:embed="rId7" cstate="print"/>
          <a:stretch>
            <a:fillRect/>
          </a:stretch>
        </p:blipFill>
        <p:spPr>
          <a:xfrm>
            <a:off x="3657600" y="3733800"/>
            <a:ext cx="1190625" cy="1152525"/>
          </a:xfrm>
          <a:prstGeom prst="rect">
            <a:avLst/>
          </a:prstGeom>
        </p:spPr>
      </p:pic>
      <p:pic>
        <p:nvPicPr>
          <p:cNvPr id="9" name="Picture 8" descr="mask.jpg"/>
          <p:cNvPicPr>
            <a:picLocks noChangeAspect="1"/>
          </p:cNvPicPr>
          <p:nvPr/>
        </p:nvPicPr>
        <p:blipFill>
          <a:blip r:embed="rId8" cstate="print"/>
          <a:stretch>
            <a:fillRect/>
          </a:stretch>
        </p:blipFill>
        <p:spPr>
          <a:xfrm>
            <a:off x="6324600" y="1295400"/>
            <a:ext cx="2143125" cy="2143125"/>
          </a:xfrm>
          <a:prstGeom prst="rect">
            <a:avLst/>
          </a:prstGeom>
        </p:spPr>
      </p:pic>
      <p:pic>
        <p:nvPicPr>
          <p:cNvPr id="10" name="Picture 9" descr="telescope.png"/>
          <p:cNvPicPr>
            <a:picLocks noChangeAspect="1"/>
          </p:cNvPicPr>
          <p:nvPr/>
        </p:nvPicPr>
        <p:blipFill>
          <a:blip r:embed="rId9" cstate="print"/>
          <a:stretch>
            <a:fillRect/>
          </a:stretch>
        </p:blipFill>
        <p:spPr>
          <a:xfrm>
            <a:off x="6477000" y="3962400"/>
            <a:ext cx="1790700" cy="2552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do you see?</a:t>
            </a:r>
            <a:endParaRPr lang="en-US" dirty="0">
              <a:solidFill>
                <a:schemeClr val="bg1"/>
              </a:solidFill>
            </a:endParaRPr>
          </a:p>
        </p:txBody>
      </p:sp>
      <p:pic>
        <p:nvPicPr>
          <p:cNvPr id="4" name="Content Placeholder 3" descr="Kid_lake.jpg"/>
          <p:cNvPicPr>
            <a:picLocks noGrp="1" noChangeAspect="1"/>
          </p:cNvPicPr>
          <p:nvPr>
            <p:ph idx="1"/>
          </p:nvPr>
        </p:nvPicPr>
        <p:blipFill>
          <a:blip r:embed="rId3" cstate="print"/>
          <a:stretch>
            <a:fillRect/>
          </a:stretch>
        </p:blipFill>
        <p:spPr>
          <a:xfrm>
            <a:off x="1905000" y="1447800"/>
            <a:ext cx="4419600" cy="331043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id_lake.jpg"/>
          <p:cNvPicPr>
            <a:picLocks noGrp="1" noChangeAspect="1"/>
          </p:cNvPicPr>
          <p:nvPr>
            <p:ph idx="1"/>
          </p:nvPr>
        </p:nvPicPr>
        <p:blipFill>
          <a:blip r:embed="rId2" cstate="print"/>
          <a:stretch>
            <a:fillRect/>
          </a:stretch>
        </p:blipFill>
        <p:spPr>
          <a:xfrm>
            <a:off x="3200400" y="2133600"/>
            <a:ext cx="4953000" cy="3429000"/>
          </a:xfrm>
        </p:spPr>
      </p:pic>
      <p:pic>
        <p:nvPicPr>
          <p:cNvPr id="6" name="Picture 5" descr="mask.jpg"/>
          <p:cNvPicPr>
            <a:picLocks noChangeAspect="1"/>
          </p:cNvPicPr>
          <p:nvPr/>
        </p:nvPicPr>
        <p:blipFill>
          <a:blip r:embed="rId3" cstate="print"/>
          <a:stretch>
            <a:fillRect/>
          </a:stretch>
        </p:blipFill>
        <p:spPr>
          <a:xfrm>
            <a:off x="381000" y="2667000"/>
            <a:ext cx="2143125" cy="2143125"/>
          </a:xfrm>
          <a:prstGeom prst="rect">
            <a:avLst/>
          </a:prstGeom>
        </p:spPr>
      </p:pic>
      <p:sp>
        <p:nvSpPr>
          <p:cNvPr id="7" name="TextBox 6"/>
          <p:cNvSpPr txBox="1"/>
          <p:nvPr/>
        </p:nvSpPr>
        <p:spPr>
          <a:xfrm>
            <a:off x="914400" y="381000"/>
            <a:ext cx="6705600" cy="954107"/>
          </a:xfrm>
          <a:prstGeom prst="rect">
            <a:avLst/>
          </a:prstGeom>
          <a:noFill/>
        </p:spPr>
        <p:txBody>
          <a:bodyPr wrap="square" rtlCol="0">
            <a:spAutoFit/>
          </a:bodyPr>
          <a:lstStyle/>
          <a:p>
            <a:r>
              <a:rPr lang="en-US" sz="2800" dirty="0" smtClean="0">
                <a:solidFill>
                  <a:schemeClr val="bg1"/>
                </a:solidFill>
              </a:rPr>
              <a:t>Do you know what you would see if you put this mask on and </a:t>
            </a:r>
            <a:r>
              <a:rPr lang="en-US" sz="2800" i="1" dirty="0" smtClean="0">
                <a:solidFill>
                  <a:schemeClr val="bg1"/>
                </a:solidFill>
              </a:rPr>
              <a:t>went into </a:t>
            </a:r>
            <a:r>
              <a:rPr lang="en-US" sz="2800" dirty="0" smtClean="0">
                <a:solidFill>
                  <a:schemeClr val="bg1"/>
                </a:solidFill>
              </a:rPr>
              <a:t>that same water?</a:t>
            </a:r>
            <a:endParaRPr lang="en-US" sz="2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ke_fish.jpg"/>
          <p:cNvPicPr>
            <a:picLocks noGrp="1" noChangeAspect="1"/>
          </p:cNvPicPr>
          <p:nvPr>
            <p:ph idx="1"/>
          </p:nvPr>
        </p:nvPicPr>
        <p:blipFill>
          <a:blip r:embed="rId3" cstate="print"/>
          <a:stretch>
            <a:fillRect/>
          </a:stretch>
        </p:blipFill>
        <p:spPr>
          <a:xfrm>
            <a:off x="1371600" y="457200"/>
            <a:ext cx="6027312" cy="4525963"/>
          </a:xfrm>
        </p:spPr>
      </p:pic>
      <p:sp>
        <p:nvSpPr>
          <p:cNvPr id="5" name="TextBox 4"/>
          <p:cNvSpPr txBox="1"/>
          <p:nvPr/>
        </p:nvSpPr>
        <p:spPr>
          <a:xfrm>
            <a:off x="1143000" y="5181600"/>
            <a:ext cx="6553200" cy="1077218"/>
          </a:xfrm>
          <a:prstGeom prst="rect">
            <a:avLst/>
          </a:prstGeom>
          <a:noFill/>
        </p:spPr>
        <p:txBody>
          <a:bodyPr wrap="square" rtlCol="0">
            <a:spAutoFit/>
          </a:bodyPr>
          <a:lstStyle/>
          <a:p>
            <a:pPr algn="ctr"/>
            <a:r>
              <a:rPr lang="en-US" sz="3200" dirty="0" smtClean="0">
                <a:solidFill>
                  <a:schemeClr val="bg1"/>
                </a:solidFill>
              </a:rPr>
              <a:t>Why would you be able to see the fish </a:t>
            </a:r>
            <a:r>
              <a:rPr lang="en-US" sz="3200" i="1" dirty="0" smtClean="0">
                <a:solidFill>
                  <a:schemeClr val="bg1"/>
                </a:solidFill>
              </a:rPr>
              <a:t>IN</a:t>
            </a:r>
            <a:r>
              <a:rPr lang="en-US" sz="3200" dirty="0" smtClean="0">
                <a:solidFill>
                  <a:schemeClr val="bg1"/>
                </a:solidFill>
              </a:rPr>
              <a:t> the water?</a:t>
            </a:r>
            <a:endParaRPr lang="en-US" sz="32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Both of these pictures are of the lake, so what changed to see it differently?</a:t>
            </a:r>
            <a:endParaRPr lang="en-US" dirty="0">
              <a:solidFill>
                <a:schemeClr val="bg1"/>
              </a:solidFill>
            </a:endParaRPr>
          </a:p>
        </p:txBody>
      </p:sp>
      <p:pic>
        <p:nvPicPr>
          <p:cNvPr id="4" name="Content Placeholder 3" descr="Kid_lake.jpg"/>
          <p:cNvPicPr>
            <a:picLocks noGrp="1" noChangeAspect="1"/>
          </p:cNvPicPr>
          <p:nvPr>
            <p:ph idx="1"/>
          </p:nvPr>
        </p:nvPicPr>
        <p:blipFill>
          <a:blip r:embed="rId3" cstate="print"/>
          <a:stretch>
            <a:fillRect/>
          </a:stretch>
        </p:blipFill>
        <p:spPr>
          <a:xfrm>
            <a:off x="5486400" y="2362200"/>
            <a:ext cx="3276600" cy="2457450"/>
          </a:xfrm>
        </p:spPr>
      </p:pic>
      <p:pic>
        <p:nvPicPr>
          <p:cNvPr id="5" name="Content Placeholder 3" descr="lake_fish.jpg"/>
          <p:cNvPicPr>
            <a:picLocks noChangeAspect="1"/>
          </p:cNvPicPr>
          <p:nvPr/>
        </p:nvPicPr>
        <p:blipFill>
          <a:blip r:embed="rId4" cstate="print"/>
          <a:stretch>
            <a:fillRect/>
          </a:stretch>
        </p:blipFill>
        <p:spPr>
          <a:xfrm>
            <a:off x="533400" y="2057400"/>
            <a:ext cx="4579512" cy="34387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ky.jpg"/>
          <p:cNvPicPr>
            <a:picLocks noGrp="1" noChangeAspect="1"/>
          </p:cNvPicPr>
          <p:nvPr>
            <p:ph idx="1"/>
          </p:nvPr>
        </p:nvPicPr>
        <p:blipFill>
          <a:blip r:embed="rId2" cstate="print"/>
          <a:stretch>
            <a:fillRect/>
          </a:stretch>
        </p:blipFill>
        <p:spPr>
          <a:xfrm>
            <a:off x="1554691" y="1600200"/>
            <a:ext cx="6034617" cy="4525963"/>
          </a:xfrm>
        </p:spPr>
      </p:pic>
      <p:sp>
        <p:nvSpPr>
          <p:cNvPr id="5" name="Title 1"/>
          <p:cNvSpPr>
            <a:spLocks noGrp="1"/>
          </p:cNvSpPr>
          <p:nvPr>
            <p:ph type="title"/>
          </p:nvPr>
        </p:nvSpPr>
        <p:spPr>
          <a:xfrm>
            <a:off x="457200" y="274638"/>
            <a:ext cx="8229600" cy="1143000"/>
          </a:xfrm>
        </p:spPr>
        <p:txBody>
          <a:bodyPr/>
          <a:lstStyle/>
          <a:p>
            <a:r>
              <a:rPr lang="en-US" dirty="0" smtClean="0">
                <a:solidFill>
                  <a:schemeClr val="bg1"/>
                </a:solidFill>
              </a:rPr>
              <a:t>What do you see?</a:t>
            </a:r>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ky.jpg"/>
          <p:cNvPicPr>
            <a:picLocks noGrp="1" noChangeAspect="1"/>
          </p:cNvPicPr>
          <p:nvPr>
            <p:ph idx="1"/>
          </p:nvPr>
        </p:nvPicPr>
        <p:blipFill>
          <a:blip r:embed="rId2" cstate="print"/>
          <a:stretch>
            <a:fillRect/>
          </a:stretch>
        </p:blipFill>
        <p:spPr>
          <a:xfrm>
            <a:off x="3581400" y="1981200"/>
            <a:ext cx="4282017" cy="3581400"/>
          </a:xfrm>
        </p:spPr>
      </p:pic>
      <p:pic>
        <p:nvPicPr>
          <p:cNvPr id="5" name="Picture 4" descr="telescope.png"/>
          <p:cNvPicPr>
            <a:picLocks noChangeAspect="1"/>
          </p:cNvPicPr>
          <p:nvPr/>
        </p:nvPicPr>
        <p:blipFill>
          <a:blip r:embed="rId3" cstate="print"/>
          <a:stretch>
            <a:fillRect/>
          </a:stretch>
        </p:blipFill>
        <p:spPr>
          <a:xfrm>
            <a:off x="1371600" y="2286000"/>
            <a:ext cx="1469978" cy="2095500"/>
          </a:xfrm>
          <a:prstGeom prst="rect">
            <a:avLst/>
          </a:prstGeom>
        </p:spPr>
      </p:pic>
      <p:sp>
        <p:nvSpPr>
          <p:cNvPr id="8" name="Title 7"/>
          <p:cNvSpPr txBox="1">
            <a:spLocks noGrp="1"/>
          </p:cNvSpPr>
          <p:nvPr>
            <p:ph type="title"/>
          </p:nvPr>
        </p:nvSpPr>
        <p:spPr>
          <a:xfrm>
            <a:off x="457200" y="307529"/>
            <a:ext cx="8229600" cy="1077218"/>
          </a:xfrm>
          <a:prstGeom prst="rect">
            <a:avLst/>
          </a:prstGeom>
          <a:noFill/>
        </p:spPr>
        <p:txBody>
          <a:bodyPr wrap="square" rtlCol="0">
            <a:spAutoFit/>
          </a:bodyPr>
          <a:lstStyle/>
          <a:p>
            <a:r>
              <a:rPr lang="en-US" sz="3200" dirty="0" smtClean="0">
                <a:solidFill>
                  <a:schemeClr val="bg1"/>
                </a:solidFill>
              </a:rPr>
              <a:t>If you look at this same sky with a telescope, will you see the same thing?</a:t>
            </a:r>
            <a:endParaRPr lang="en-US" sz="32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ace-coma-cluster_17306_600x450.jpg"/>
          <p:cNvPicPr>
            <a:picLocks noGrp="1" noChangeAspect="1"/>
          </p:cNvPicPr>
          <p:nvPr>
            <p:ph idx="1"/>
          </p:nvPr>
        </p:nvPicPr>
        <p:blipFill>
          <a:blip r:embed="rId3" cstate="print"/>
          <a:stretch>
            <a:fillRect/>
          </a:stretch>
        </p:blipFill>
        <p:spPr>
          <a:xfrm>
            <a:off x="1524000" y="685800"/>
            <a:ext cx="6223000" cy="4667250"/>
          </a:xfrm>
        </p:spPr>
      </p:pic>
      <p:sp>
        <p:nvSpPr>
          <p:cNvPr id="5" name="TextBox 4"/>
          <p:cNvSpPr txBox="1"/>
          <p:nvPr/>
        </p:nvSpPr>
        <p:spPr>
          <a:xfrm>
            <a:off x="914400" y="5867400"/>
            <a:ext cx="6858000" cy="461665"/>
          </a:xfrm>
          <a:prstGeom prst="rect">
            <a:avLst/>
          </a:prstGeom>
          <a:noFill/>
        </p:spPr>
        <p:txBody>
          <a:bodyPr wrap="square" rtlCol="0">
            <a:spAutoFit/>
          </a:bodyPr>
          <a:lstStyle/>
          <a:p>
            <a:r>
              <a:rPr lang="en-US" sz="2400" dirty="0" smtClean="0">
                <a:solidFill>
                  <a:schemeClr val="bg1"/>
                </a:solidFill>
              </a:rPr>
              <a:t>How has the view changed?  What made it change?</a:t>
            </a:r>
            <a:endParaRPr lang="en-US" sz="24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1294</Words>
  <Application>Microsoft Office PowerPoint</Application>
  <PresentationFormat>On-screen Show (4:3)</PresentationFormat>
  <Paragraphs>91</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Learning Goal</vt:lpstr>
      <vt:lpstr>What do all these things have in common?</vt:lpstr>
      <vt:lpstr>What do you see?</vt:lpstr>
      <vt:lpstr>Slide 4</vt:lpstr>
      <vt:lpstr>Slide 5</vt:lpstr>
      <vt:lpstr>Both of these pictures are of the lake, so what changed to see it differently?</vt:lpstr>
      <vt:lpstr>What do you see?</vt:lpstr>
      <vt:lpstr>If you look at this same sky with a telescope, will you see the same thing?</vt:lpstr>
      <vt:lpstr>Slide 9</vt:lpstr>
      <vt:lpstr>Slide 10</vt:lpstr>
      <vt:lpstr>Point of View in literature</vt:lpstr>
      <vt:lpstr>Slide 12</vt:lpstr>
      <vt:lpstr>Slide 13</vt:lpstr>
      <vt:lpstr>Slide 14</vt:lpstr>
      <vt:lpstr>Slide 15</vt:lpstr>
      <vt:lpstr>Slide 16</vt:lpstr>
      <vt:lpstr>Think about it…</vt:lpstr>
      <vt:lpstr>Looking back at our goal for this lesson...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 User</dc:creator>
  <cp:lastModifiedBy>st</cp:lastModifiedBy>
  <cp:revision>20</cp:revision>
  <dcterms:created xsi:type="dcterms:W3CDTF">2013-09-27T19:33:04Z</dcterms:created>
  <dcterms:modified xsi:type="dcterms:W3CDTF">2013-10-02T16:40:22Z</dcterms:modified>
</cp:coreProperties>
</file>