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7" r:id="rId12"/>
    <p:sldId id="271" r:id="rId13"/>
    <p:sldId id="27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993366"/>
    <a:srgbClr val="00FF00"/>
    <a:srgbClr val="00CCFF"/>
    <a:srgbClr val="FFFF00"/>
    <a:srgbClr val="FF6600"/>
    <a:srgbClr val="FF9933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69D106-7235-4670-B46E-65ABCA7ED5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B6E20-39A5-438E-9070-96C93A9E71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868E7-A24C-4E63-A6CF-29F6818CE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47812-0026-460C-B892-EBD994A77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EEA35-B4C8-4C35-967F-5EFDC8C015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705DC-3447-4F4F-B951-53446B207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B0573-4BFF-4408-89B5-30796ABC0A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37BED-BD2D-4839-B649-2918531953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22F4E-B06B-476E-870A-EADEDC3CB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05A4C-2B47-4361-BD37-619B43BF60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DEEA8-A148-4DA1-99EA-BB0C3E7132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25DB8A7-A85B-45D0-A2FA-539A5B79E66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8229600" cy="1219200"/>
          </a:xfrm>
        </p:spPr>
        <p:txBody>
          <a:bodyPr/>
          <a:lstStyle/>
          <a:p>
            <a:r>
              <a:rPr lang="en-US">
                <a:solidFill>
                  <a:srgbClr val="FF6699"/>
                </a:solidFill>
                <a:latin typeface="Broadway" pitchFamily="82" charset="0"/>
              </a:rPr>
              <a:t>Trickster Tales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00600"/>
            <a:ext cx="6934200" cy="2057400"/>
          </a:xfrm>
        </p:spPr>
        <p:txBody>
          <a:bodyPr/>
          <a:lstStyle/>
          <a:p>
            <a:r>
              <a:rPr lang="en-US" sz="2000" dirty="0" smtClean="0"/>
              <a:t>Theme One: Focus on Genre</a:t>
            </a:r>
          </a:p>
          <a:p>
            <a:r>
              <a:rPr lang="en-US" sz="2000" dirty="0" smtClean="0"/>
              <a:t>Rogers Public Schools</a:t>
            </a:r>
          </a:p>
          <a:p>
            <a:r>
              <a:rPr lang="en-US" sz="2000" dirty="0" smtClean="0"/>
              <a:t>Grade 3</a:t>
            </a:r>
          </a:p>
          <a:p>
            <a:endParaRPr lang="en-US" sz="2000" dirty="0" smtClean="0"/>
          </a:p>
          <a:p>
            <a:r>
              <a:rPr lang="en-US" sz="2000" dirty="0" smtClean="0"/>
              <a:t>(RL.3.2, RL.3.3, RL.3.7)</a:t>
            </a:r>
            <a:endParaRPr lang="en-US" sz="2000" dirty="0"/>
          </a:p>
        </p:txBody>
      </p:sp>
      <p:pic>
        <p:nvPicPr>
          <p:cNvPr id="2053" name="Picture 5" descr="MCj009096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371600"/>
            <a:ext cx="2362200" cy="30535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3399"/>
                </a:solidFill>
                <a:latin typeface="Storybook" pitchFamily="2" charset="0"/>
              </a:rPr>
              <a:t>Tops and Bottoms Story </a:t>
            </a:r>
            <a:r>
              <a:rPr lang="en-US" sz="3600" dirty="0">
                <a:solidFill>
                  <a:srgbClr val="FF3399"/>
                </a:solidFill>
                <a:latin typeface="Storybook" pitchFamily="2" charset="0"/>
              </a:rPr>
              <a:t>Map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 rot="-910625">
            <a:off x="228600" y="1219200"/>
            <a:ext cx="2362200" cy="1427163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</a:rPr>
              <a:t>Trickster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7200" y="3048000"/>
            <a:ext cx="2362200" cy="271462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</a:rPr>
              <a:t>Trickster’s Character Traits</a:t>
            </a:r>
          </a:p>
          <a:p>
            <a:pPr algn="ctr">
              <a:spcBef>
                <a:spcPct val="50000"/>
              </a:spcBef>
            </a:pPr>
            <a:endParaRPr lang="en-US" b="1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 rot="-751620">
            <a:off x="3276600" y="1066800"/>
            <a:ext cx="2362200" cy="129222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</a:rPr>
              <a:t>Setting</a:t>
            </a: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276600" y="3048000"/>
            <a:ext cx="2362200" cy="271462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</a:rPr>
              <a:t>Problem Trickster Needs to Solve</a:t>
            </a:r>
          </a:p>
          <a:p>
            <a:pPr algn="ctr">
              <a:spcBef>
                <a:spcPct val="50000"/>
              </a:spcBef>
            </a:pPr>
            <a:endParaRPr lang="en-US" b="1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172200" y="990600"/>
            <a:ext cx="2743200" cy="3265488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</a:rPr>
              <a:t>Steps Used in the Trick</a:t>
            </a: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 rot="-887250">
            <a:off x="6172200" y="4695825"/>
            <a:ext cx="2667000" cy="170497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</a:rPr>
              <a:t>Results</a:t>
            </a: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pic>
        <p:nvPicPr>
          <p:cNvPr id="2050" name="Picture 2" descr="C:\Documents and Settings\shenry\Local Settings\Temporary Internet Files\Content.IE5\WJ170RK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371600" cy="773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sz="4800" dirty="0" smtClean="0">
                <a:solidFill>
                  <a:srgbClr val="FF33CC"/>
                </a:solidFill>
                <a:latin typeface="Forte" pitchFamily="66" charset="0"/>
              </a:rPr>
              <a:t>  Critical </a:t>
            </a:r>
            <a:r>
              <a:rPr lang="en-US" sz="4800" dirty="0">
                <a:solidFill>
                  <a:srgbClr val="FF33CC"/>
                </a:solidFill>
                <a:latin typeface="Forte" pitchFamily="66" charset="0"/>
              </a:rPr>
              <a:t>Thinking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FF00"/>
                </a:solidFill>
              </a:rPr>
              <a:t>Why does the author begin the story with a description of </a:t>
            </a:r>
            <a:r>
              <a:rPr lang="en-US" dirty="0" smtClean="0">
                <a:solidFill>
                  <a:srgbClr val="00FF00"/>
                </a:solidFill>
              </a:rPr>
              <a:t>the Bear?</a:t>
            </a:r>
            <a:endParaRPr lang="en-US" dirty="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Why does Hare become business partners with Bear?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33CC"/>
                </a:solidFill>
              </a:rPr>
              <a:t>How does Hare outsmart Bear?  </a:t>
            </a:r>
          </a:p>
        </p:txBody>
      </p:sp>
      <p:pic>
        <p:nvPicPr>
          <p:cNvPr id="3074" name="Picture 2" descr="C:\Documents and Settings\shenry\Local Settings\Temporary Internet Files\Content.IE5\WJ170RK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88918">
            <a:off x="420218" y="261428"/>
            <a:ext cx="1812925" cy="1022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  <a:latin typeface="Catchup" pitchFamily="2" charset="0"/>
              </a:rPr>
              <a:t>Lesson to be Learned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/>
              <a:t>What lesson can we learn from this story?</a:t>
            </a:r>
          </a:p>
        </p:txBody>
      </p:sp>
      <p:pic>
        <p:nvPicPr>
          <p:cNvPr id="24581" name="Picture 5" descr="MCj03973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37624">
            <a:off x="152400" y="2590800"/>
            <a:ext cx="2790825" cy="2814638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200400" y="2362200"/>
            <a:ext cx="5410200" cy="3352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solidFill>
                  <a:srgbClr val="FF33CC"/>
                </a:solidFill>
                <a:latin typeface="Forte" pitchFamily="66" charset="0"/>
              </a:rPr>
              <a:t>Wrapping up our Focus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Compare the tricks played by the characters:</a:t>
            </a:r>
          </a:p>
          <a:p>
            <a:pPr algn="ctr">
              <a:buFontTx/>
              <a:buNone/>
            </a:pPr>
            <a:r>
              <a:rPr lang="en-US"/>
              <a:t>	</a:t>
            </a:r>
            <a:r>
              <a:rPr lang="en-US" sz="2400">
                <a:solidFill>
                  <a:srgbClr val="00FF00"/>
                </a:solidFill>
              </a:rPr>
              <a:t>Which do you think was the cleverest?</a:t>
            </a:r>
          </a:p>
          <a:p>
            <a:pPr algn="ctr">
              <a:buFontTx/>
              <a:buNone/>
            </a:pPr>
            <a:r>
              <a:rPr lang="en-US" sz="2400">
                <a:solidFill>
                  <a:srgbClr val="00FF00"/>
                </a:solidFill>
              </a:rPr>
              <a:t>	Which one was the funniest?</a:t>
            </a:r>
          </a:p>
          <a:p>
            <a:pPr algn="ctr">
              <a:buFontTx/>
              <a:buNone/>
            </a:pPr>
            <a:endParaRPr lang="en-US" sz="240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>
                <a:solidFill>
                  <a:srgbClr val="00CCFF"/>
                </a:solidFill>
              </a:rPr>
              <a:t>Do you think the characters had good reasons or bad reasons for playing tricks?</a:t>
            </a:r>
          </a:p>
          <a:p>
            <a:pPr>
              <a:buFontTx/>
              <a:buNone/>
            </a:pPr>
            <a:endParaRPr lang="en-US">
              <a:solidFill>
                <a:srgbClr val="00CCFF"/>
              </a:solidFill>
            </a:endParaRPr>
          </a:p>
          <a:p>
            <a:pPr>
              <a:buFontTx/>
              <a:buNone/>
            </a:pPr>
            <a:r>
              <a:rPr lang="en-US"/>
              <a:t>	Who was your favorite “trickster” and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What are “Trickster Tales”?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8229600" cy="4724400"/>
          </a:xfrm>
        </p:spPr>
        <p:txBody>
          <a:bodyPr/>
          <a:lstStyle/>
          <a:p>
            <a:r>
              <a:rPr lang="en-US" sz="2400">
                <a:solidFill>
                  <a:schemeClr val="hlink"/>
                </a:solidFill>
                <a:latin typeface="Verdana" pitchFamily="34" charset="0"/>
              </a:rPr>
              <a:t>A trickster tale is a kind of folktale told all over the world.</a:t>
            </a:r>
          </a:p>
          <a:p>
            <a:r>
              <a:rPr lang="en-US" sz="2400">
                <a:solidFill>
                  <a:srgbClr val="FFFF66"/>
                </a:solidFill>
                <a:latin typeface="Verdana" pitchFamily="34" charset="0"/>
              </a:rPr>
              <a:t>The </a:t>
            </a:r>
            <a:r>
              <a:rPr lang="en-US" sz="2400" b="1">
                <a:solidFill>
                  <a:srgbClr val="FFFF66"/>
                </a:solidFill>
                <a:latin typeface="Verdana" pitchFamily="34" charset="0"/>
              </a:rPr>
              <a:t>trickster </a:t>
            </a:r>
            <a:r>
              <a:rPr lang="en-US" sz="2400">
                <a:solidFill>
                  <a:srgbClr val="FFFF66"/>
                </a:solidFill>
                <a:latin typeface="Verdana" pitchFamily="34" charset="0"/>
              </a:rPr>
              <a:t>is a clever animal or person who plays tricks on other characters.</a:t>
            </a:r>
          </a:p>
          <a:p>
            <a:r>
              <a:rPr lang="en-US" sz="2400">
                <a:solidFill>
                  <a:srgbClr val="FF66FF"/>
                </a:solidFill>
                <a:latin typeface="Verdana" pitchFamily="34" charset="0"/>
              </a:rPr>
              <a:t>Often it’s because the trickster is greedy or boastful.</a:t>
            </a:r>
          </a:p>
          <a:p>
            <a:r>
              <a:rPr lang="en-US" sz="2400">
                <a:latin typeface="Verdana" pitchFamily="34" charset="0"/>
              </a:rPr>
              <a:t>Sometimes though, another character </a:t>
            </a:r>
            <a:r>
              <a:rPr lang="en-US" sz="2400" b="1">
                <a:solidFill>
                  <a:srgbClr val="FF6699"/>
                </a:solidFill>
                <a:latin typeface="Verdana" pitchFamily="34" charset="0"/>
              </a:rPr>
              <a:t>outwits</a:t>
            </a:r>
            <a:r>
              <a:rPr lang="en-US" sz="2400">
                <a:latin typeface="Verdana" pitchFamily="34" charset="0"/>
              </a:rPr>
              <a:t> the trickster!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Forte" pitchFamily="66" charset="0"/>
              </a:rPr>
              <a:t>Can </a:t>
            </a:r>
            <a:r>
              <a:rPr lang="en-US" sz="2400">
                <a:solidFill>
                  <a:srgbClr val="FF66FF"/>
                </a:solidFill>
                <a:latin typeface="Forte" pitchFamily="66" charset="0"/>
              </a:rPr>
              <a:t>you</a:t>
            </a:r>
            <a:r>
              <a:rPr lang="en-US" sz="2400">
                <a:latin typeface="Forte" pitchFamily="66" charset="0"/>
              </a:rPr>
              <a:t> think of any “trickster” characters of whom you are familiar?</a:t>
            </a:r>
          </a:p>
        </p:txBody>
      </p:sp>
      <p:pic>
        <p:nvPicPr>
          <p:cNvPr id="9221" name="Picture 5" descr="MCj011588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609600"/>
            <a:ext cx="2133600" cy="186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latin typeface="Forte" pitchFamily="66" charset="0"/>
              </a:rPr>
              <a:t>Teacher Read Aloud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029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“Love And Roast Chicken”</a:t>
            </a:r>
          </a:p>
          <a:p>
            <a:pPr algn="ctr">
              <a:buFontTx/>
              <a:buNone/>
            </a:pPr>
            <a:r>
              <a:rPr lang="en-US" sz="2400" dirty="0" smtClean="0"/>
              <a:t>Retold by Barbara Knutson</a:t>
            </a:r>
            <a:endParaRPr lang="en-US" sz="2400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31242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What country or culture might this folktale have been started? 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57200" y="3810000"/>
            <a:ext cx="417195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spc="56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Challenging Vocabulary: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" y="45720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Crouched: </a:t>
            </a:r>
            <a:r>
              <a:rPr lang="en-US" dirty="0" smtClean="0"/>
              <a:t>to bend at the knees and get low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Scurried</a:t>
            </a:r>
            <a:r>
              <a:rPr lang="en-US" dirty="0" smtClean="0"/>
              <a:t>: to move quickly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Propped</a:t>
            </a:r>
            <a:r>
              <a:rPr lang="en-US" dirty="0" smtClean="0"/>
              <a:t>: to support, to hold 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>
                <a:latin typeface="Forte" pitchFamily="66" charset="0"/>
              </a:rPr>
              <a:t>Questions about </a:t>
            </a:r>
            <a:r>
              <a:rPr lang="en-US" sz="4000" dirty="0" err="1" smtClean="0">
                <a:latin typeface="Forte" pitchFamily="66" charset="0"/>
              </a:rPr>
              <a:t>Cuy</a:t>
            </a:r>
            <a:endParaRPr lang="en-US" sz="4000" dirty="0">
              <a:latin typeface="Forte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495800"/>
          </a:xfrm>
        </p:spPr>
        <p:txBody>
          <a:bodyPr/>
          <a:lstStyle/>
          <a:p>
            <a:r>
              <a:rPr lang="en-US" dirty="0">
                <a:solidFill>
                  <a:srgbClr val="FF33CC"/>
                </a:solidFill>
              </a:rPr>
              <a:t>What problem does </a:t>
            </a:r>
            <a:r>
              <a:rPr lang="en-US" dirty="0" err="1" smtClean="0">
                <a:solidFill>
                  <a:srgbClr val="FF33CC"/>
                </a:solidFill>
              </a:rPr>
              <a:t>Cuy</a:t>
            </a:r>
            <a:r>
              <a:rPr lang="en-US" dirty="0" smtClean="0">
                <a:solidFill>
                  <a:srgbClr val="FF33CC"/>
                </a:solidFill>
              </a:rPr>
              <a:t> </a:t>
            </a:r>
            <a:r>
              <a:rPr lang="en-US" dirty="0">
                <a:solidFill>
                  <a:srgbClr val="FF33CC"/>
                </a:solidFill>
              </a:rPr>
              <a:t>have to solve?</a:t>
            </a:r>
          </a:p>
          <a:p>
            <a:endParaRPr lang="en-US" dirty="0">
              <a:solidFill>
                <a:srgbClr val="FF6699"/>
              </a:solidFill>
            </a:endParaRPr>
          </a:p>
          <a:p>
            <a:r>
              <a:rPr lang="en-US" dirty="0">
                <a:solidFill>
                  <a:srgbClr val="00FF00"/>
                </a:solidFill>
              </a:rPr>
              <a:t>How does </a:t>
            </a:r>
            <a:r>
              <a:rPr lang="en-US" dirty="0" err="1" smtClean="0">
                <a:solidFill>
                  <a:srgbClr val="00FF00"/>
                </a:solidFill>
              </a:rPr>
              <a:t>Cuy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>
                <a:solidFill>
                  <a:srgbClr val="00FF00"/>
                </a:solidFill>
              </a:rPr>
              <a:t>try to </a:t>
            </a:r>
            <a:r>
              <a:rPr lang="en-US" dirty="0" smtClean="0">
                <a:solidFill>
                  <a:srgbClr val="00FF00"/>
                </a:solidFill>
              </a:rPr>
              <a:t>outsmart </a:t>
            </a:r>
            <a:r>
              <a:rPr lang="en-US" dirty="0" err="1" smtClean="0">
                <a:solidFill>
                  <a:srgbClr val="00FF00"/>
                </a:solidFill>
              </a:rPr>
              <a:t>Tío</a:t>
            </a:r>
            <a:r>
              <a:rPr lang="en-US" dirty="0" smtClean="0">
                <a:solidFill>
                  <a:srgbClr val="00FF00"/>
                </a:solidFill>
              </a:rPr>
              <a:t> Antonio?</a:t>
            </a:r>
            <a:endParaRPr lang="en-US" dirty="0">
              <a:solidFill>
                <a:srgbClr val="00FF00"/>
              </a:solidFill>
            </a:endParaRPr>
          </a:p>
          <a:p>
            <a:endParaRPr lang="en-US" dirty="0">
              <a:solidFill>
                <a:srgbClr val="00FF00"/>
              </a:solidFill>
            </a:endParaRPr>
          </a:p>
          <a:p>
            <a:r>
              <a:rPr lang="en-US" dirty="0">
                <a:solidFill>
                  <a:srgbClr val="FF33CC"/>
                </a:solidFill>
              </a:rPr>
              <a:t>How does </a:t>
            </a:r>
            <a:r>
              <a:rPr lang="en-US" dirty="0" err="1" smtClean="0">
                <a:solidFill>
                  <a:srgbClr val="FF33CC"/>
                </a:solidFill>
              </a:rPr>
              <a:t>Cuy</a:t>
            </a:r>
            <a:r>
              <a:rPr lang="en-US" dirty="0" smtClean="0">
                <a:solidFill>
                  <a:srgbClr val="FF33CC"/>
                </a:solidFill>
              </a:rPr>
              <a:t> </a:t>
            </a:r>
            <a:r>
              <a:rPr lang="en-US" dirty="0">
                <a:solidFill>
                  <a:srgbClr val="FF33CC"/>
                </a:solidFill>
              </a:rPr>
              <a:t>try to </a:t>
            </a:r>
            <a:r>
              <a:rPr lang="en-US" dirty="0" smtClean="0">
                <a:solidFill>
                  <a:srgbClr val="FF33CC"/>
                </a:solidFill>
              </a:rPr>
              <a:t>outsmart farmer?</a:t>
            </a:r>
            <a:endParaRPr lang="en-US" dirty="0">
              <a:solidFill>
                <a:srgbClr val="FF33CC"/>
              </a:solidFill>
            </a:endParaRPr>
          </a:p>
          <a:p>
            <a:endParaRPr lang="en-US" dirty="0" smtClean="0">
              <a:solidFill>
                <a:srgbClr val="00FF00"/>
              </a:solidFill>
            </a:endParaRPr>
          </a:p>
          <a:p>
            <a:r>
              <a:rPr lang="en-US" dirty="0" smtClean="0">
                <a:solidFill>
                  <a:srgbClr val="00FF00"/>
                </a:solidFill>
              </a:rPr>
              <a:t>How </a:t>
            </a:r>
            <a:r>
              <a:rPr lang="en-US" dirty="0">
                <a:solidFill>
                  <a:srgbClr val="00FF00"/>
                </a:solidFill>
              </a:rPr>
              <a:t>would you </a:t>
            </a:r>
            <a:r>
              <a:rPr lang="en-US" dirty="0" smtClean="0">
                <a:solidFill>
                  <a:srgbClr val="00FF00"/>
                </a:solidFill>
              </a:rPr>
              <a:t>describe </a:t>
            </a:r>
            <a:r>
              <a:rPr lang="en-US" dirty="0" err="1" smtClean="0">
                <a:solidFill>
                  <a:srgbClr val="00FF00"/>
                </a:solidFill>
              </a:rPr>
              <a:t>Cuy’s</a:t>
            </a:r>
            <a:r>
              <a:rPr lang="en-US" dirty="0" smtClean="0">
                <a:solidFill>
                  <a:srgbClr val="00FF00"/>
                </a:solidFill>
              </a:rPr>
              <a:t> character</a:t>
            </a:r>
            <a:r>
              <a:rPr lang="en-US" dirty="0">
                <a:solidFill>
                  <a:srgbClr val="00FF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800">
                <a:solidFill>
                  <a:srgbClr val="FF3399"/>
                </a:solidFill>
                <a:latin typeface="Forte" pitchFamily="66" charset="0"/>
              </a:rPr>
              <a:t>Genre Vocabulary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r>
              <a:rPr lang="en-US" b="1">
                <a:solidFill>
                  <a:srgbClr val="FFFF66"/>
                </a:solidFill>
              </a:rPr>
              <a:t>Boastfulness</a:t>
            </a:r>
          </a:p>
          <a:p>
            <a:r>
              <a:rPr lang="en-US" b="1">
                <a:solidFill>
                  <a:srgbClr val="00FF00"/>
                </a:solidFill>
              </a:rPr>
              <a:t>Clever</a:t>
            </a:r>
          </a:p>
          <a:p>
            <a:r>
              <a:rPr lang="en-US" b="1">
                <a:solidFill>
                  <a:srgbClr val="FFFF66"/>
                </a:solidFill>
              </a:rPr>
              <a:t>Culture</a:t>
            </a:r>
          </a:p>
          <a:p>
            <a:r>
              <a:rPr lang="en-US" b="1">
                <a:solidFill>
                  <a:srgbClr val="00FF00"/>
                </a:solidFill>
              </a:rPr>
              <a:t>Folktale</a:t>
            </a:r>
          </a:p>
          <a:p>
            <a:r>
              <a:rPr lang="en-US" b="1">
                <a:solidFill>
                  <a:srgbClr val="FFFF66"/>
                </a:solidFill>
              </a:rPr>
              <a:t>Greediness</a:t>
            </a:r>
          </a:p>
          <a:p>
            <a:r>
              <a:rPr lang="en-US" b="1">
                <a:solidFill>
                  <a:srgbClr val="00FF00"/>
                </a:solidFill>
              </a:rPr>
              <a:t>Mischief</a:t>
            </a:r>
          </a:p>
          <a:p>
            <a:r>
              <a:rPr lang="en-US" b="1">
                <a:solidFill>
                  <a:srgbClr val="FFFF66"/>
                </a:solidFill>
              </a:rPr>
              <a:t>Qualities</a:t>
            </a:r>
          </a:p>
          <a:p>
            <a:r>
              <a:rPr lang="en-US" b="1">
                <a:solidFill>
                  <a:srgbClr val="00FF00"/>
                </a:solidFill>
              </a:rPr>
              <a:t>Trickster</a:t>
            </a:r>
          </a:p>
          <a:p>
            <a:endParaRPr lang="en-US" b="1">
              <a:solidFill>
                <a:srgbClr val="00FF00"/>
              </a:solidFill>
            </a:endParaRPr>
          </a:p>
        </p:txBody>
      </p:sp>
      <p:pic>
        <p:nvPicPr>
          <p:cNvPr id="12292" name="Picture 4" descr="MCj023715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7009">
            <a:off x="7112000" y="-9525"/>
            <a:ext cx="1635125" cy="2130425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00400" y="61722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 character who plays tricks or pranks on others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581400" y="24384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Smart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048000" y="2971800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 group of people’s customs, beliefs, and traditions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38400" y="36576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A traditional story handed down by generations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29000" y="41910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Selfishness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505200" y="48006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Bad behavior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429000" y="54102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Features that make a person special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191000" y="19812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Being full of praise for yourself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553200" y="42672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88620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133600" y="32766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Applying the Vocabulary</a:t>
            </a:r>
          </a:p>
        </p:txBody>
      </p:sp>
      <p:pic>
        <p:nvPicPr>
          <p:cNvPr id="13316" name="Picture 4" descr="MCj013292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143000"/>
            <a:ext cx="2200275" cy="3656013"/>
          </a:xfrm>
          <a:prstGeom prst="rect">
            <a:avLst/>
          </a:prstGeom>
          <a:noFill/>
        </p:spPr>
      </p:pic>
      <p:pic>
        <p:nvPicPr>
          <p:cNvPr id="13318" name="Picture 6" descr="MCj01158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7350" y="1828800"/>
            <a:ext cx="2406650" cy="2514600"/>
          </a:xfrm>
          <a:prstGeom prst="rect">
            <a:avLst/>
          </a:prstGeom>
          <a:noFill/>
        </p:spPr>
      </p:pic>
      <p:pic>
        <p:nvPicPr>
          <p:cNvPr id="13319" name="Picture 7" descr="MCj039748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524000"/>
            <a:ext cx="1825625" cy="1717675"/>
          </a:xfrm>
          <a:prstGeom prst="rect">
            <a:avLst/>
          </a:prstGeom>
          <a:noFill/>
        </p:spPr>
      </p:pic>
      <p:pic>
        <p:nvPicPr>
          <p:cNvPr id="13320" name="Picture 8" descr="MCBD07032_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05000"/>
            <a:ext cx="2465388" cy="2668588"/>
          </a:xfrm>
          <a:prstGeom prst="rect">
            <a:avLst/>
          </a:prstGeom>
          <a:noFill/>
        </p:spPr>
      </p:pic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0" y="6172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boastfulness	    culture	clever		trickster	greediness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animBg="1"/>
      <p:bldP spid="13323" grpId="0" animBg="1"/>
      <p:bldP spid="13322" grpId="0" animBg="1"/>
      <p:bldP spid="13321" grpId="0" animBg="1"/>
      <p:bldP spid="133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553200" y="42672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8620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37338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Applying the Vocabulary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0" y="6172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culture	mischief	folktale	qualities	clever</a:t>
            </a:r>
          </a:p>
        </p:txBody>
      </p:sp>
      <p:pic>
        <p:nvPicPr>
          <p:cNvPr id="14348" name="Picture 12" descr="MCj040627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362200"/>
            <a:ext cx="2112963" cy="1797050"/>
          </a:xfrm>
          <a:prstGeom prst="rect">
            <a:avLst/>
          </a:prstGeom>
          <a:noFill/>
        </p:spPr>
      </p:pic>
      <p:pic>
        <p:nvPicPr>
          <p:cNvPr id="14349" name="Picture 13" descr="MCj018626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338" y="1981200"/>
            <a:ext cx="1897062" cy="2362200"/>
          </a:xfrm>
          <a:prstGeom prst="rect">
            <a:avLst/>
          </a:prstGeom>
          <a:noFill/>
        </p:spPr>
      </p:pic>
      <p:pic>
        <p:nvPicPr>
          <p:cNvPr id="14350" name="Picture 14" descr="MCj01369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4263" y="1066800"/>
            <a:ext cx="2335212" cy="3262313"/>
          </a:xfrm>
          <a:prstGeom prst="rect">
            <a:avLst/>
          </a:prstGeom>
          <a:noFill/>
        </p:spPr>
      </p:pic>
      <p:pic>
        <p:nvPicPr>
          <p:cNvPr id="14352" name="Picture 16" descr="MCj0335737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1295400"/>
            <a:ext cx="2341563" cy="2392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6" grpId="0" animBg="1"/>
      <p:bldP spid="143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sz="5400" dirty="0" smtClean="0">
                <a:solidFill>
                  <a:srgbClr val="00FF00"/>
                </a:solidFill>
                <a:latin typeface="Storybook" pitchFamily="2" charset="0"/>
              </a:rPr>
              <a:t>Tops and Bottoms</a:t>
            </a:r>
            <a:endParaRPr lang="en-US" sz="5400" dirty="0">
              <a:solidFill>
                <a:srgbClr val="00FF00"/>
              </a:solidFill>
              <a:latin typeface="Storybook" pitchFamily="2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447800" y="15240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Monotype Corsiva" pitchFamily="66" charset="0"/>
              </a:rPr>
              <a:t>Adapted and illustrated by Janet Stevens</a:t>
            </a:r>
            <a:endParaRPr lang="en-US" sz="3200" dirty="0">
              <a:latin typeface="Monotype Corsiva" pitchFamily="66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0" y="2286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Trickster Tale One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57200" y="4800600"/>
            <a:ext cx="8534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 dirty="0">
                <a:latin typeface="High Tower Text" pitchFamily="18" charset="0"/>
              </a:rPr>
              <a:t>Based on the title and the genre, what do you predict will happen in this story?</a:t>
            </a:r>
          </a:p>
          <a:p>
            <a:pPr algn="ctr">
              <a:spcBef>
                <a:spcPct val="50000"/>
              </a:spcBef>
            </a:pPr>
            <a:endParaRPr lang="en-US" sz="2000" i="1" dirty="0">
              <a:latin typeface="High Tower Text" pitchFamily="18" charset="0"/>
            </a:endParaRPr>
          </a:p>
        </p:txBody>
      </p:sp>
      <p:pic>
        <p:nvPicPr>
          <p:cNvPr id="1027" name="Picture 3" descr="C:\Documents and Settings\shenry\Local Settings\Temporary Internet Files\Content.IE5\Z9OF38BM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514600"/>
            <a:ext cx="3581400" cy="2019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4" grpId="0"/>
      <p:bldP spid="163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Character Traits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2296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	Characters in folktales often have </a:t>
            </a:r>
            <a:r>
              <a:rPr lang="en-US">
                <a:solidFill>
                  <a:srgbClr val="FFFF66"/>
                </a:solidFill>
              </a:rPr>
              <a:t>exaggerated</a:t>
            </a:r>
            <a:r>
              <a:rPr lang="en-US"/>
              <a:t> traits or personalities.</a:t>
            </a:r>
          </a:p>
          <a:p>
            <a:pPr algn="ctr"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>
                <a:solidFill>
                  <a:srgbClr val="FF3399"/>
                </a:solidFill>
              </a:rPr>
              <a:t>Authors reveal character traits through:</a:t>
            </a:r>
          </a:p>
          <a:p>
            <a:r>
              <a:rPr lang="en-US"/>
              <a:t>descriptions</a:t>
            </a:r>
          </a:p>
          <a:p>
            <a:r>
              <a:rPr lang="en-US"/>
              <a:t>dialogue (conversations)</a:t>
            </a:r>
          </a:p>
          <a:p>
            <a:r>
              <a:rPr lang="en-US"/>
              <a:t>the character’s actions and reactions</a:t>
            </a:r>
          </a:p>
          <a:p>
            <a:endParaRPr lang="en-US"/>
          </a:p>
          <a:p>
            <a:pPr lvl="1"/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6248400"/>
            <a:ext cx="9144000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993366"/>
                </a:solidFill>
              </a:rPr>
              <a:t>Pay attention to the author’s of character traits throughout the story.</a:t>
            </a:r>
          </a:p>
        </p:txBody>
      </p:sp>
      <p:pic>
        <p:nvPicPr>
          <p:cNvPr id="19461" name="Picture 5" descr="MCj033823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152400"/>
            <a:ext cx="1825625" cy="1476375"/>
          </a:xfrm>
          <a:prstGeom prst="rect">
            <a:avLst/>
          </a:prstGeom>
          <a:noFill/>
          <a:effectLst>
            <a:outerShdw dist="107763" dir="18900000" algn="ctr" rotWithShape="0">
              <a:schemeClr val="tx1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522</TotalTime>
  <Words>348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Mountain Top</vt:lpstr>
      <vt:lpstr>Trickster Tales</vt:lpstr>
      <vt:lpstr>What are “Trickster Tales”?</vt:lpstr>
      <vt:lpstr>Teacher Read Aloud</vt:lpstr>
      <vt:lpstr>Questions about Cuy</vt:lpstr>
      <vt:lpstr>Genre Vocabulary</vt:lpstr>
      <vt:lpstr>Applying the Vocabulary</vt:lpstr>
      <vt:lpstr>Applying the Vocabulary</vt:lpstr>
      <vt:lpstr>Tops and Bottoms</vt:lpstr>
      <vt:lpstr>Character Traits</vt:lpstr>
      <vt:lpstr>Tops and Bottoms Story Map</vt:lpstr>
      <vt:lpstr>  Critical Thinking</vt:lpstr>
      <vt:lpstr>Lesson to be Learned</vt:lpstr>
      <vt:lpstr>Wrapping up our Focus</vt:lpstr>
    </vt:vector>
  </TitlesOfParts>
  <Company>Central Dauphin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Trickster Tales</dc:title>
  <dc:creator>Secondary Schools</dc:creator>
  <cp:lastModifiedBy>st</cp:lastModifiedBy>
  <cp:revision>36</cp:revision>
  <dcterms:created xsi:type="dcterms:W3CDTF">2006-12-01T15:13:54Z</dcterms:created>
  <dcterms:modified xsi:type="dcterms:W3CDTF">2012-05-23T13:41:57Z</dcterms:modified>
</cp:coreProperties>
</file>