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6" r:id="rId8"/>
    <p:sldId id="265" r:id="rId9"/>
    <p:sldId id="267" r:id="rId10"/>
    <p:sldId id="271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80" r:id="rId19"/>
    <p:sldId id="281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993366"/>
    <a:srgbClr val="00FF00"/>
    <a:srgbClr val="00CCFF"/>
    <a:srgbClr val="FFFF00"/>
    <a:srgbClr val="FF6600"/>
    <a:srgbClr val="FF9933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17359A-40CA-4A7F-853F-11B862FCE5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AABB2-9A5F-4DA7-B87B-0A847DBB87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BE2AF-8D7F-4EE1-8630-4821BC41B4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2E695-3523-479A-8F5A-3480F104AB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10A86-AAFA-4A5C-9264-245FAA6801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216AC-F031-4F00-9321-541B05BE7F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EB45C-E35D-493D-BE41-CF43099C4D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42F0A-5E20-4E90-81D4-21FFB624B5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5116A-1321-4BAE-8D65-80B65CE553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6712B-C810-48AC-905C-9255FDC43B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3D96A-FF2B-43B5-97E0-A299E24A87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3BC4231-693A-48A7-8982-E7C1E9DCB33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jbrumfield\My%20Documents\Reading\Theme%202\Trickster%20Tales\Emporers%20New%20Clothes.as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jbrumfield\My%20Documents\United%20Streaming\Language%20Arts\What%20are%20Adjectives.as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jbrumfield\My%20Documents\United%20Streaming\Language%20Arts\Four%20Functions%20of%20Adjectives.as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8229600" cy="1219200"/>
          </a:xfrm>
        </p:spPr>
        <p:txBody>
          <a:bodyPr/>
          <a:lstStyle/>
          <a:p>
            <a:r>
              <a:rPr lang="en-US">
                <a:solidFill>
                  <a:srgbClr val="FF6699"/>
                </a:solidFill>
                <a:latin typeface="Broadway" pitchFamily="82" charset="0"/>
              </a:rPr>
              <a:t>Trickster Tales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638800"/>
            <a:ext cx="6934200" cy="2057400"/>
          </a:xfrm>
        </p:spPr>
        <p:txBody>
          <a:bodyPr/>
          <a:lstStyle/>
          <a:p>
            <a:r>
              <a:rPr lang="en-US" sz="2000" dirty="0"/>
              <a:t>Theme </a:t>
            </a:r>
            <a:r>
              <a:rPr lang="en-US" sz="2000" dirty="0" smtClean="0"/>
              <a:t>One:</a:t>
            </a:r>
            <a:endParaRPr lang="en-US" sz="2000" i="1" dirty="0"/>
          </a:p>
          <a:p>
            <a:r>
              <a:rPr lang="en-US" sz="2000" dirty="0" smtClean="0"/>
              <a:t>Rogers Public Schools</a:t>
            </a:r>
          </a:p>
          <a:p>
            <a:r>
              <a:rPr lang="en-US" sz="2000" smtClean="0"/>
              <a:t>Grade Three  (RL.3.2, RL.3.3, RL3.7)</a:t>
            </a:r>
            <a:endParaRPr lang="en-US" sz="2000" dirty="0"/>
          </a:p>
        </p:txBody>
      </p:sp>
      <p:pic>
        <p:nvPicPr>
          <p:cNvPr id="2053" name="Picture 5" descr="MCj009096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371600"/>
            <a:ext cx="3124200" cy="4038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  <a:latin typeface="Catchup" pitchFamily="2" charset="0"/>
              </a:rPr>
              <a:t>Lesson to be Learned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/>
              <a:t>What lesson can we learn from this story?</a:t>
            </a:r>
          </a:p>
        </p:txBody>
      </p:sp>
      <p:pic>
        <p:nvPicPr>
          <p:cNvPr id="24581" name="Picture 5" descr="MCj03973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337624">
            <a:off x="152400" y="2590800"/>
            <a:ext cx="2790825" cy="2814638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200400" y="2362200"/>
            <a:ext cx="5410200" cy="3352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FF00"/>
                </a:solidFill>
                <a:latin typeface="Storybook" pitchFamily="2" charset="0"/>
              </a:rPr>
              <a:t>Rabbit Races with Turtle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981200" y="63388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99"/>
                </a:solidFill>
              </a:rPr>
              <a:t>Told by Gayle Ross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0" y="228600"/>
            <a:ext cx="266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Trickster Tale Two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04800" y="52578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>
                <a:latin typeface="High Tower Text" pitchFamily="18" charset="0"/>
              </a:rPr>
              <a:t>Have you heard any versions of this trickster tale?</a:t>
            </a:r>
          </a:p>
        </p:txBody>
      </p:sp>
      <p:pic>
        <p:nvPicPr>
          <p:cNvPr id="21512" name="Picture 8" descr="MCj011588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219200"/>
            <a:ext cx="4419600" cy="3860800"/>
          </a:xfrm>
          <a:prstGeom prst="rect">
            <a:avLst/>
          </a:prstGeom>
          <a:noFill/>
          <a:effectLst>
            <a:outerShdw dist="107763" dir="2700000" algn="ctr" rotWithShape="0">
              <a:srgbClr val="FF0066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9" grpId="0"/>
      <p:bldP spid="215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FF00"/>
                </a:solidFill>
                <a:latin typeface="Forte" pitchFamily="66" charset="0"/>
              </a:rPr>
              <a:t>Problems and Solutions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9154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Trickster tales always have a </a:t>
            </a:r>
            <a:r>
              <a:rPr lang="en-US" sz="2800">
                <a:solidFill>
                  <a:srgbClr val="FF0066"/>
                </a:solidFill>
              </a:rPr>
              <a:t>problem</a:t>
            </a:r>
            <a:r>
              <a:rPr lang="en-US" sz="2800"/>
              <a:t> and </a:t>
            </a:r>
            <a:r>
              <a:rPr lang="en-US" sz="2800">
                <a:solidFill>
                  <a:srgbClr val="FF0066"/>
                </a:solidFill>
              </a:rPr>
              <a:t>solution</a:t>
            </a:r>
            <a:r>
              <a:rPr lang="en-US" sz="2800"/>
              <a:t>.</a:t>
            </a:r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r>
              <a:rPr lang="en-US" sz="2800"/>
              <a:t>As you read, think about the different problems and how each is solved.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2400" y="3627438"/>
            <a:ext cx="3886200" cy="3078162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Problems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FF0066"/>
              </a:solidFill>
            </a:endParaRPr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029200" y="3627438"/>
            <a:ext cx="3886200" cy="3078162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Solutions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FF0066"/>
              </a:solidFill>
            </a:endParaRPr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4191000" y="4724400"/>
            <a:ext cx="685800" cy="6858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solidFill>
                  <a:srgbClr val="FF33CC"/>
                </a:solidFill>
                <a:latin typeface="Forte" pitchFamily="66" charset="0"/>
              </a:rPr>
              <a:t>Critical Thinking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495800"/>
          </a:xfrm>
        </p:spPr>
        <p:txBody>
          <a:bodyPr/>
          <a:lstStyle/>
          <a:p>
            <a:r>
              <a:rPr lang="en-US" b="1">
                <a:solidFill>
                  <a:srgbClr val="00FF00"/>
                </a:solidFill>
              </a:rPr>
              <a:t>How can you tell that this story is a “trickster tale”?</a:t>
            </a:r>
          </a:p>
          <a:p>
            <a:endParaRPr lang="en-US" b="1">
              <a:solidFill>
                <a:srgbClr val="00FF00"/>
              </a:solidFill>
            </a:endParaRPr>
          </a:p>
          <a:p>
            <a:r>
              <a:rPr lang="en-US" b="1"/>
              <a:t>In “Hungry Spider”, how does politeness cause both Spider and Turtle to be tricked?</a:t>
            </a:r>
          </a:p>
          <a:p>
            <a:endParaRPr lang="en-US" b="1"/>
          </a:p>
          <a:p>
            <a:r>
              <a:rPr lang="en-US" b="1">
                <a:solidFill>
                  <a:srgbClr val="CC3399"/>
                </a:solidFill>
              </a:rPr>
              <a:t>What details in “Rabbit Races Turtle” a good trickster tale?</a:t>
            </a:r>
          </a:p>
        </p:txBody>
      </p:sp>
      <p:pic>
        <p:nvPicPr>
          <p:cNvPr id="23556" name="Picture 4" descr="MCj039144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063630">
            <a:off x="4763" y="304800"/>
            <a:ext cx="1824037" cy="1049338"/>
          </a:xfrm>
          <a:prstGeom prst="rect">
            <a:avLst/>
          </a:prstGeom>
          <a:noFill/>
        </p:spPr>
      </p:pic>
      <p:pic>
        <p:nvPicPr>
          <p:cNvPr id="23558" name="Picture 6" descr="MCj031894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90850" flipH="1">
            <a:off x="7264400" y="152400"/>
            <a:ext cx="1270000" cy="134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Compare &amp; Contrast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 rot="-124617">
            <a:off x="298450" y="1443038"/>
            <a:ext cx="4959350" cy="510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 rot="-124617">
            <a:off x="3886200" y="1371600"/>
            <a:ext cx="4959350" cy="510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295400"/>
          </a:xfrm>
        </p:spPr>
        <p:txBody>
          <a:bodyPr/>
          <a:lstStyle/>
          <a:p>
            <a:r>
              <a:rPr lang="en-US" sz="4800">
                <a:solidFill>
                  <a:srgbClr val="00FF00"/>
                </a:solidFill>
                <a:latin typeface="Forte" pitchFamily="66" charset="0"/>
              </a:rPr>
              <a:t>Genre Enrichment</a:t>
            </a:r>
          </a:p>
        </p:txBody>
      </p:sp>
      <p:pic>
        <p:nvPicPr>
          <p:cNvPr id="26628" name="Emporers New Clothes.asx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47800" y="1181100"/>
            <a:ext cx="6248400" cy="4686300"/>
          </a:xfrm>
          <a:ln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04800" y="60960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Look for details about this story that make it a “trickster tale”.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6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66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2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6628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15400" cy="1143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Storybook" pitchFamily="2" charset="0"/>
              </a:rPr>
              <a:t>Aunt Fox and the Fried Fish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981200" y="63388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</a:rPr>
              <a:t>Told by Rafael Rivero Oramas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228600"/>
            <a:ext cx="266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Trickster Tale Three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4800" y="52578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>
                <a:latin typeface="High Tower Text" pitchFamily="18" charset="0"/>
              </a:rPr>
              <a:t>What will be the trick in this trickster tale?</a:t>
            </a:r>
          </a:p>
        </p:txBody>
      </p:sp>
      <p:pic>
        <p:nvPicPr>
          <p:cNvPr id="28682" name="Picture 10" descr="MCj008434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600200"/>
            <a:ext cx="4672013" cy="4117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/>
      <p:bldP spid="286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  <a:latin typeface="Forte" pitchFamily="66" charset="0"/>
              </a:rPr>
              <a:t>Descriptive Language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8686800" cy="38862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author uses descriptive language, or words that </a:t>
            </a:r>
            <a:r>
              <a:rPr lang="en-US" dirty="0">
                <a:solidFill>
                  <a:srgbClr val="FF3399"/>
                </a:solidFill>
              </a:rPr>
              <a:t>paint</a:t>
            </a:r>
            <a:r>
              <a:rPr lang="en-US" dirty="0"/>
              <a:t> vivid pictures in the readers’ minds.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In the story identify </a:t>
            </a:r>
            <a:r>
              <a:rPr lang="en-US" dirty="0"/>
              <a:t>the different examples of descriptive words.</a:t>
            </a:r>
          </a:p>
          <a:p>
            <a:pPr>
              <a:buFontTx/>
              <a:buNone/>
            </a:pPr>
            <a:endParaRPr lang="en-US" dirty="0"/>
          </a:p>
        </p:txBody>
      </p:sp>
      <p:pic>
        <p:nvPicPr>
          <p:cNvPr id="29701" name="Picture 5" descr="MCj041086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152400"/>
            <a:ext cx="1152525" cy="1414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Forte" pitchFamily="66" charset="0"/>
              </a:rPr>
              <a:t>Descriptive Language Enrichment</a:t>
            </a:r>
          </a:p>
        </p:txBody>
      </p:sp>
      <p:pic>
        <p:nvPicPr>
          <p:cNvPr id="35844" name="What are Adjectives.asx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1295400"/>
            <a:ext cx="7162800" cy="5372100"/>
          </a:xfrm>
          <a:ln/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8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58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4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844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>
                <a:solidFill>
                  <a:srgbClr val="00FF00"/>
                </a:solidFill>
                <a:latin typeface="Forte" pitchFamily="66" charset="0"/>
              </a:rPr>
              <a:t>The Purposes of Descriptive Language</a:t>
            </a:r>
          </a:p>
        </p:txBody>
      </p:sp>
      <p:pic>
        <p:nvPicPr>
          <p:cNvPr id="37892" name="Four Functions of Adjectives.asx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38200" y="1181100"/>
            <a:ext cx="7467600" cy="5600700"/>
          </a:xfrm>
          <a:ln/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8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78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7892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>
                <a:solidFill>
                  <a:srgbClr val="00FF00"/>
                </a:solidFill>
                <a:latin typeface="Forte" pitchFamily="66" charset="0"/>
              </a:rPr>
              <a:t>What are “Trickster Tales”?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743200"/>
            <a:ext cx="8229600" cy="4724400"/>
          </a:xfrm>
        </p:spPr>
        <p:txBody>
          <a:bodyPr/>
          <a:lstStyle/>
          <a:p>
            <a:r>
              <a:rPr lang="en-US" sz="2400">
                <a:solidFill>
                  <a:schemeClr val="hlink"/>
                </a:solidFill>
                <a:latin typeface="Verdana" pitchFamily="34" charset="0"/>
              </a:rPr>
              <a:t>A trickster tale is a kind of folktale told all over the world.</a:t>
            </a:r>
          </a:p>
          <a:p>
            <a:r>
              <a:rPr lang="en-US" sz="2400">
                <a:solidFill>
                  <a:srgbClr val="FFFF66"/>
                </a:solidFill>
                <a:latin typeface="Verdana" pitchFamily="34" charset="0"/>
              </a:rPr>
              <a:t>The </a:t>
            </a:r>
            <a:r>
              <a:rPr lang="en-US" sz="2400" b="1">
                <a:solidFill>
                  <a:srgbClr val="FFFF66"/>
                </a:solidFill>
                <a:latin typeface="Verdana" pitchFamily="34" charset="0"/>
              </a:rPr>
              <a:t>trickster </a:t>
            </a:r>
            <a:r>
              <a:rPr lang="en-US" sz="2400">
                <a:solidFill>
                  <a:srgbClr val="FFFF66"/>
                </a:solidFill>
                <a:latin typeface="Verdana" pitchFamily="34" charset="0"/>
              </a:rPr>
              <a:t>is a clever animal or person who plays tricks on other characters.</a:t>
            </a:r>
          </a:p>
          <a:p>
            <a:r>
              <a:rPr lang="en-US" sz="2400">
                <a:solidFill>
                  <a:srgbClr val="FF66FF"/>
                </a:solidFill>
                <a:latin typeface="Verdana" pitchFamily="34" charset="0"/>
              </a:rPr>
              <a:t>Often it’s because the trickster is greedy or boastful.</a:t>
            </a:r>
          </a:p>
          <a:p>
            <a:r>
              <a:rPr lang="en-US" sz="2400">
                <a:latin typeface="Verdana" pitchFamily="34" charset="0"/>
              </a:rPr>
              <a:t>Sometimes though, another character </a:t>
            </a:r>
            <a:r>
              <a:rPr lang="en-US" sz="2400" b="1">
                <a:solidFill>
                  <a:srgbClr val="FF6699"/>
                </a:solidFill>
                <a:latin typeface="Verdana" pitchFamily="34" charset="0"/>
              </a:rPr>
              <a:t>outwits</a:t>
            </a:r>
            <a:r>
              <a:rPr lang="en-US" sz="2400">
                <a:latin typeface="Verdana" pitchFamily="34" charset="0"/>
              </a:rPr>
              <a:t> the trickster!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Forte" pitchFamily="66" charset="0"/>
              </a:rPr>
              <a:t>Can </a:t>
            </a:r>
            <a:r>
              <a:rPr lang="en-US" sz="2400">
                <a:solidFill>
                  <a:srgbClr val="FF66FF"/>
                </a:solidFill>
                <a:latin typeface="Forte" pitchFamily="66" charset="0"/>
              </a:rPr>
              <a:t>you</a:t>
            </a:r>
            <a:r>
              <a:rPr lang="en-US" sz="2400">
                <a:latin typeface="Forte" pitchFamily="66" charset="0"/>
              </a:rPr>
              <a:t> think of any “trickster” characters of whom you are familiar?</a:t>
            </a:r>
          </a:p>
        </p:txBody>
      </p:sp>
      <p:pic>
        <p:nvPicPr>
          <p:cNvPr id="9221" name="Picture 5" descr="MCj011588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609600"/>
            <a:ext cx="2133600" cy="1863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0"/>
            <a:ext cx="7239000" cy="1143000"/>
          </a:xfrm>
        </p:spPr>
        <p:txBody>
          <a:bodyPr/>
          <a:lstStyle/>
          <a:p>
            <a:pPr algn="r"/>
            <a:r>
              <a:rPr lang="en-US" sz="5400">
                <a:solidFill>
                  <a:schemeClr val="tx1"/>
                </a:solidFill>
                <a:latin typeface="Forte" pitchFamily="66" charset="0"/>
              </a:rPr>
              <a:t>Critical Thinking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90800"/>
            <a:ext cx="91440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00FF00"/>
                </a:solidFill>
              </a:rPr>
              <a:t>What details does the author provide to show </a:t>
            </a:r>
            <a:r>
              <a:rPr lang="en-US" sz="2800" b="1">
                <a:solidFill>
                  <a:srgbClr val="FF3399"/>
                </a:solidFill>
              </a:rPr>
              <a:t>why</a:t>
            </a:r>
            <a:r>
              <a:rPr lang="en-US" sz="2800" b="1">
                <a:solidFill>
                  <a:srgbClr val="00FF00"/>
                </a:solidFill>
              </a:rPr>
              <a:t> Aunt Fox eats the fish?</a:t>
            </a:r>
          </a:p>
          <a:p>
            <a:pPr>
              <a:lnSpc>
                <a:spcPct val="90000"/>
              </a:lnSpc>
            </a:pPr>
            <a:endParaRPr lang="en-US" sz="2800" b="1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/>
              <a:t>How is this story similar to and different from the other two trickster tales?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00CCFF"/>
                </a:solidFill>
              </a:rPr>
              <a:t>Does this trickster tale teach a lesson or is it written just to be entertaining?</a:t>
            </a:r>
          </a:p>
        </p:txBody>
      </p:sp>
      <p:pic>
        <p:nvPicPr>
          <p:cNvPr id="30728" name="Picture 8" descr="MCj008434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-76200"/>
            <a:ext cx="3022600" cy="254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5400">
                <a:solidFill>
                  <a:srgbClr val="00FF00"/>
                </a:solidFill>
                <a:latin typeface="Forte" pitchFamily="66" charset="0"/>
              </a:rPr>
              <a:t>Trickster Chart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276600"/>
            <a:ext cx="87630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	Complete the story chart on page 180 of your practice book: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 sz="2800"/>
              <a:t>	</a:t>
            </a:r>
            <a:r>
              <a:rPr lang="en-US" sz="2800">
                <a:solidFill>
                  <a:srgbClr val="FF33CC"/>
                </a:solidFill>
              </a:rPr>
              <a:t>You will be identifying the main parts of the three trickster tales we have read.</a:t>
            </a:r>
          </a:p>
        </p:txBody>
      </p:sp>
      <p:pic>
        <p:nvPicPr>
          <p:cNvPr id="31748" name="Picture 4" descr="MCj019220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762000"/>
            <a:ext cx="1922463" cy="2484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solidFill>
                  <a:srgbClr val="FF33CC"/>
                </a:solidFill>
                <a:latin typeface="Forte" pitchFamily="66" charset="0"/>
              </a:rPr>
              <a:t>Wrapping up our Focus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	Compare the tricks played by the characters:</a:t>
            </a:r>
          </a:p>
          <a:p>
            <a:pPr algn="ctr">
              <a:buFontTx/>
              <a:buNone/>
            </a:pPr>
            <a:r>
              <a:rPr lang="en-US"/>
              <a:t>	</a:t>
            </a:r>
            <a:r>
              <a:rPr lang="en-US" sz="2400">
                <a:solidFill>
                  <a:srgbClr val="00FF00"/>
                </a:solidFill>
              </a:rPr>
              <a:t>Which do you think was the cleverest?</a:t>
            </a:r>
          </a:p>
          <a:p>
            <a:pPr algn="ctr">
              <a:buFontTx/>
              <a:buNone/>
            </a:pPr>
            <a:r>
              <a:rPr lang="en-US" sz="2400">
                <a:solidFill>
                  <a:srgbClr val="00FF00"/>
                </a:solidFill>
              </a:rPr>
              <a:t>	Which one was the funniest?</a:t>
            </a:r>
          </a:p>
          <a:p>
            <a:pPr algn="ctr">
              <a:buFontTx/>
              <a:buNone/>
            </a:pPr>
            <a:endParaRPr lang="en-US" sz="2400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US"/>
              <a:t>	</a:t>
            </a:r>
            <a:r>
              <a:rPr lang="en-US">
                <a:solidFill>
                  <a:srgbClr val="00CCFF"/>
                </a:solidFill>
              </a:rPr>
              <a:t>Do you think the characters had good reasons or bad reasons for playing tricks?</a:t>
            </a:r>
          </a:p>
          <a:p>
            <a:pPr>
              <a:buFontTx/>
              <a:buNone/>
            </a:pPr>
            <a:endParaRPr lang="en-US">
              <a:solidFill>
                <a:srgbClr val="00CCFF"/>
              </a:solidFill>
            </a:endParaRPr>
          </a:p>
          <a:p>
            <a:pPr>
              <a:buFontTx/>
              <a:buNone/>
            </a:pPr>
            <a:r>
              <a:rPr lang="en-US"/>
              <a:t>	Who was your favorite “trickster” and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6" name="Object 4"/>
          <p:cNvGraphicFramePr>
            <a:graphicFrameLocks noChangeAspect="1"/>
          </p:cNvGraphicFramePr>
          <p:nvPr>
            <p:ph idx="1"/>
          </p:nvPr>
        </p:nvGraphicFramePr>
        <p:xfrm>
          <a:off x="3048000" y="76200"/>
          <a:ext cx="5638800" cy="6553200"/>
        </p:xfrm>
        <a:graphic>
          <a:graphicData uri="http://schemas.openxmlformats.org/presentationml/2006/ole">
            <p:oleObj spid="_x0000_s33796" name="Document" r:id="rId3" imgW="5509005" imgH="8603357" progId="Word.Document.8">
              <p:embed/>
            </p:oleObj>
          </a:graphicData>
        </a:graphic>
      </p:graphicFrame>
      <p:sp>
        <p:nvSpPr>
          <p:cNvPr id="33799" name="WordArt 7"/>
          <p:cNvSpPr>
            <a:spLocks noChangeArrowheads="1" noChangeShapeType="1" noTextEdit="1"/>
          </p:cNvSpPr>
          <p:nvPr/>
        </p:nvSpPr>
        <p:spPr bwMode="auto">
          <a:xfrm rot="5400000">
            <a:off x="-1861343" y="2928143"/>
            <a:ext cx="6400800" cy="1001713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en-US" sz="24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80000"/>
                    </a:srgbClr>
                  </a:outerShdw>
                </a:effectLst>
                <a:latin typeface="Arial Black"/>
              </a:rPr>
              <a:t>Independent Comprehension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800">
                <a:solidFill>
                  <a:srgbClr val="FF3399"/>
                </a:solidFill>
                <a:latin typeface="Forte" pitchFamily="66" charset="0"/>
              </a:rPr>
              <a:t>Genre Vocabulary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r>
              <a:rPr lang="en-US" b="1">
                <a:solidFill>
                  <a:srgbClr val="FFFF66"/>
                </a:solidFill>
              </a:rPr>
              <a:t>Boastfulness</a:t>
            </a:r>
          </a:p>
          <a:p>
            <a:r>
              <a:rPr lang="en-US" b="1">
                <a:solidFill>
                  <a:srgbClr val="00FF00"/>
                </a:solidFill>
              </a:rPr>
              <a:t>Clever</a:t>
            </a:r>
          </a:p>
          <a:p>
            <a:r>
              <a:rPr lang="en-US" b="1">
                <a:solidFill>
                  <a:srgbClr val="FFFF66"/>
                </a:solidFill>
              </a:rPr>
              <a:t>Culture</a:t>
            </a:r>
          </a:p>
          <a:p>
            <a:r>
              <a:rPr lang="en-US" b="1">
                <a:solidFill>
                  <a:srgbClr val="00FF00"/>
                </a:solidFill>
              </a:rPr>
              <a:t>Folktale</a:t>
            </a:r>
          </a:p>
          <a:p>
            <a:r>
              <a:rPr lang="en-US" b="1">
                <a:solidFill>
                  <a:srgbClr val="FFFF66"/>
                </a:solidFill>
              </a:rPr>
              <a:t>Greediness</a:t>
            </a:r>
          </a:p>
          <a:p>
            <a:r>
              <a:rPr lang="en-US" b="1">
                <a:solidFill>
                  <a:srgbClr val="00FF00"/>
                </a:solidFill>
              </a:rPr>
              <a:t>Mischief</a:t>
            </a:r>
          </a:p>
          <a:p>
            <a:r>
              <a:rPr lang="en-US" b="1">
                <a:solidFill>
                  <a:srgbClr val="FFFF66"/>
                </a:solidFill>
              </a:rPr>
              <a:t>Qualities</a:t>
            </a:r>
          </a:p>
          <a:p>
            <a:r>
              <a:rPr lang="en-US" b="1">
                <a:solidFill>
                  <a:srgbClr val="00FF00"/>
                </a:solidFill>
              </a:rPr>
              <a:t>Trickster</a:t>
            </a:r>
          </a:p>
          <a:p>
            <a:endParaRPr lang="en-US" b="1">
              <a:solidFill>
                <a:srgbClr val="00FF00"/>
              </a:solidFill>
            </a:endParaRPr>
          </a:p>
        </p:txBody>
      </p:sp>
      <p:pic>
        <p:nvPicPr>
          <p:cNvPr id="12292" name="Picture 4" descr="MCj023715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87009">
            <a:off x="7112000" y="-9525"/>
            <a:ext cx="1635125" cy="2130425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200400" y="61722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 character who plays tricks or pranks on others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581400" y="24384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Smart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048000" y="2971800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 group of people’s customs, beliefs, and traditions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38400" y="36576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A traditional story handed down by generations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29000" y="41910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Selfishness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505200" y="48006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Bad behavior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429000" y="54102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Features that make a person special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191000" y="19812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Being full of praise for yourself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553200" y="42672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3886200" y="45720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133600" y="32766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FF00"/>
                </a:solidFill>
                <a:latin typeface="Forte" pitchFamily="66" charset="0"/>
              </a:rPr>
              <a:t>Applying the Vocabulary</a:t>
            </a:r>
          </a:p>
        </p:txBody>
      </p:sp>
      <p:pic>
        <p:nvPicPr>
          <p:cNvPr id="13316" name="Picture 4" descr="MCj013292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1143000"/>
            <a:ext cx="2200275" cy="3656013"/>
          </a:xfrm>
          <a:prstGeom prst="rect">
            <a:avLst/>
          </a:prstGeom>
          <a:noFill/>
        </p:spPr>
      </p:pic>
      <p:pic>
        <p:nvPicPr>
          <p:cNvPr id="13318" name="Picture 6" descr="MCj011588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7350" y="1828800"/>
            <a:ext cx="2406650" cy="2514600"/>
          </a:xfrm>
          <a:prstGeom prst="rect">
            <a:avLst/>
          </a:prstGeom>
          <a:noFill/>
        </p:spPr>
      </p:pic>
      <p:pic>
        <p:nvPicPr>
          <p:cNvPr id="13319" name="Picture 7" descr="MCj039748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1524000"/>
            <a:ext cx="1825625" cy="1717675"/>
          </a:xfrm>
          <a:prstGeom prst="rect">
            <a:avLst/>
          </a:prstGeom>
          <a:noFill/>
        </p:spPr>
      </p:pic>
      <p:pic>
        <p:nvPicPr>
          <p:cNvPr id="13320" name="Picture 8" descr="MCBD07032_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05000"/>
            <a:ext cx="2465388" cy="2668588"/>
          </a:xfrm>
          <a:prstGeom prst="rect">
            <a:avLst/>
          </a:prstGeom>
          <a:noFill/>
        </p:spPr>
      </p:pic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45720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0" y="6172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boastfulness	    culture	clever		trickster	greediness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 animBg="1"/>
      <p:bldP spid="13323" grpId="0" animBg="1"/>
      <p:bldP spid="13322" grpId="0" animBg="1"/>
      <p:bldP spid="13321" grpId="0" animBg="1"/>
      <p:bldP spid="133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553200" y="42672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86200" y="45720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09800" y="37338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FF00"/>
                </a:solidFill>
                <a:latin typeface="Forte" pitchFamily="66" charset="0"/>
              </a:rPr>
              <a:t>Applying the Vocabulary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45720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0" y="6172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culture	mischief	folktale	qualities	clever</a:t>
            </a:r>
          </a:p>
        </p:txBody>
      </p:sp>
      <p:pic>
        <p:nvPicPr>
          <p:cNvPr id="14348" name="Picture 12" descr="MCj040627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362200"/>
            <a:ext cx="2112963" cy="1797050"/>
          </a:xfrm>
          <a:prstGeom prst="rect">
            <a:avLst/>
          </a:prstGeom>
          <a:noFill/>
        </p:spPr>
      </p:pic>
      <p:pic>
        <p:nvPicPr>
          <p:cNvPr id="14349" name="Picture 13" descr="MCj018626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338" y="1981200"/>
            <a:ext cx="1897062" cy="2362200"/>
          </a:xfrm>
          <a:prstGeom prst="rect">
            <a:avLst/>
          </a:prstGeom>
          <a:noFill/>
        </p:spPr>
      </p:pic>
      <p:pic>
        <p:nvPicPr>
          <p:cNvPr id="14350" name="Picture 14" descr="MCj01369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4263" y="1066800"/>
            <a:ext cx="2335212" cy="3262313"/>
          </a:xfrm>
          <a:prstGeom prst="rect">
            <a:avLst/>
          </a:prstGeom>
          <a:noFill/>
        </p:spPr>
      </p:pic>
      <p:pic>
        <p:nvPicPr>
          <p:cNvPr id="14352" name="Picture 16" descr="MCj0335737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1295400"/>
            <a:ext cx="2341563" cy="2392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0" grpId="0" animBg="1"/>
      <p:bldP spid="14346" grpId="0" animBg="1"/>
      <p:bldP spid="143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4800">
                <a:solidFill>
                  <a:srgbClr val="00FF00"/>
                </a:solidFill>
                <a:latin typeface="Storybook" pitchFamily="2" charset="0"/>
              </a:rPr>
              <a:t>Hungry Spider</a:t>
            </a:r>
          </a:p>
        </p:txBody>
      </p:sp>
      <p:pic>
        <p:nvPicPr>
          <p:cNvPr id="16389" name="Picture 5" descr="MCj008416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143000"/>
            <a:ext cx="4114800" cy="3451225"/>
          </a:xfrm>
          <a:prstGeom prst="rect">
            <a:avLst/>
          </a:prstGeom>
          <a:noFill/>
        </p:spPr>
      </p:pic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447800" y="13716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Monotype Corsiva" pitchFamily="66" charset="0"/>
              </a:rPr>
              <a:t>A Tale from Africa and the Ashanti Tribe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981200" y="6248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99"/>
                </a:solidFill>
              </a:rPr>
              <a:t>Told by Pleasant DeSpain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0" y="228600"/>
            <a:ext cx="266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Trickster Tale One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57200" y="4800600"/>
            <a:ext cx="853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>
                <a:latin typeface="High Tower Text" pitchFamily="18" charset="0"/>
              </a:rPr>
              <a:t>Based on the title and the genre, what do you predict will happen in this story?</a:t>
            </a:r>
          </a:p>
          <a:p>
            <a:pPr algn="ctr">
              <a:spcBef>
                <a:spcPct val="50000"/>
              </a:spcBef>
            </a:pPr>
            <a:endParaRPr lang="en-US" sz="2000" i="1">
              <a:latin typeface="High Tower Text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i="1">
                <a:latin typeface="High Tower Text" pitchFamily="18" charset="0"/>
              </a:rPr>
              <a:t>When else have we read or learned about the Ashanti people?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94" grpId="0"/>
      <p:bldP spid="16395" grpId="0"/>
      <p:bldP spid="163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FF00"/>
                </a:solidFill>
                <a:latin typeface="Forte" pitchFamily="66" charset="0"/>
              </a:rPr>
              <a:t>Character Traits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229600" cy="4495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	Characters in folktales often have </a:t>
            </a:r>
            <a:r>
              <a:rPr lang="en-US">
                <a:solidFill>
                  <a:srgbClr val="FFFF66"/>
                </a:solidFill>
              </a:rPr>
              <a:t>exaggerated</a:t>
            </a:r>
            <a:r>
              <a:rPr lang="en-US"/>
              <a:t> traits or personalities.</a:t>
            </a:r>
          </a:p>
          <a:p>
            <a:pPr algn="ctr"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>
                <a:solidFill>
                  <a:srgbClr val="FF3399"/>
                </a:solidFill>
              </a:rPr>
              <a:t>Authors reveal character traits through:</a:t>
            </a:r>
          </a:p>
          <a:p>
            <a:r>
              <a:rPr lang="en-US"/>
              <a:t>descriptions</a:t>
            </a:r>
          </a:p>
          <a:p>
            <a:r>
              <a:rPr lang="en-US"/>
              <a:t>dialogue (conversations)</a:t>
            </a:r>
          </a:p>
          <a:p>
            <a:r>
              <a:rPr lang="en-US"/>
              <a:t>the character’s actions and reactions</a:t>
            </a:r>
          </a:p>
          <a:p>
            <a:endParaRPr lang="en-US"/>
          </a:p>
          <a:p>
            <a:pPr lvl="1"/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0" y="6248400"/>
            <a:ext cx="9144000" cy="406400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993366"/>
                </a:solidFill>
              </a:rPr>
              <a:t>Pay attention to the author’s of character traits throughout the story.</a:t>
            </a:r>
          </a:p>
        </p:txBody>
      </p:sp>
      <p:pic>
        <p:nvPicPr>
          <p:cNvPr id="19461" name="Picture 5" descr="MCj033823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152400"/>
            <a:ext cx="1825625" cy="1476375"/>
          </a:xfrm>
          <a:prstGeom prst="rect">
            <a:avLst/>
          </a:prstGeom>
          <a:noFill/>
          <a:effectLst>
            <a:outerShdw dist="107763" dir="18900000" algn="ctr" rotWithShape="0">
              <a:schemeClr val="tx1">
                <a:alpha val="5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FF3399"/>
                </a:solidFill>
                <a:latin typeface="Storybook" pitchFamily="2" charset="0"/>
              </a:rPr>
              <a:t>Hungry Spider Story Map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 rot="-910625">
            <a:off x="228600" y="1219200"/>
            <a:ext cx="2362200" cy="1427163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</a:rPr>
              <a:t>Trickster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57200" y="3048000"/>
            <a:ext cx="2362200" cy="2714625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FF00"/>
                </a:solidFill>
              </a:rPr>
              <a:t>Trickster’s Character Traits</a:t>
            </a:r>
          </a:p>
          <a:p>
            <a:pPr algn="ctr">
              <a:spcBef>
                <a:spcPct val="50000"/>
              </a:spcBef>
            </a:pPr>
            <a:endParaRPr lang="en-US" b="1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 rot="-751620">
            <a:off x="3276600" y="1066800"/>
            <a:ext cx="2362200" cy="1292225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</a:rPr>
              <a:t>Setting</a:t>
            </a:r>
            <a:endParaRPr lang="en-US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276600" y="3048000"/>
            <a:ext cx="2362200" cy="2714625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FF00"/>
                </a:solidFill>
              </a:rPr>
              <a:t>Problem Trickster Needs to Solve</a:t>
            </a:r>
          </a:p>
          <a:p>
            <a:pPr algn="ctr">
              <a:spcBef>
                <a:spcPct val="50000"/>
              </a:spcBef>
            </a:pPr>
            <a:endParaRPr lang="en-US" b="1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172200" y="990600"/>
            <a:ext cx="2743200" cy="3265488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FF00"/>
                </a:solidFill>
              </a:rPr>
              <a:t>Steps Used in the Trick</a:t>
            </a:r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 rot="-887250">
            <a:off x="6172200" y="4695825"/>
            <a:ext cx="2667000" cy="1704975"/>
          </a:xfrm>
          <a:prstGeom prst="rect">
            <a:avLst/>
          </a:prstGeom>
          <a:solidFill>
            <a:schemeClr val="tx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FF00"/>
                </a:solidFill>
              </a:rPr>
              <a:t>Results</a:t>
            </a: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FF00"/>
              </a:solidFill>
            </a:endParaRPr>
          </a:p>
        </p:txBody>
      </p:sp>
      <p:pic>
        <p:nvPicPr>
          <p:cNvPr id="17418" name="Picture 10" descr="MMj03033380000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6096000"/>
            <a:ext cx="419100" cy="523875"/>
          </a:xfrm>
          <a:prstGeom prst="rect">
            <a:avLst/>
          </a:prstGeom>
          <a:noFill/>
        </p:spPr>
      </p:pic>
      <p:pic>
        <p:nvPicPr>
          <p:cNvPr id="17419" name="Picture 11" descr="MMj03033380000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19800"/>
            <a:ext cx="419100" cy="523875"/>
          </a:xfrm>
          <a:prstGeom prst="rect">
            <a:avLst/>
          </a:prstGeom>
          <a:noFill/>
        </p:spPr>
      </p:pic>
      <p:pic>
        <p:nvPicPr>
          <p:cNvPr id="17420" name="Picture 12" descr="MMj03033380000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228600"/>
            <a:ext cx="419100" cy="523875"/>
          </a:xfrm>
          <a:prstGeom prst="rect">
            <a:avLst/>
          </a:prstGeom>
          <a:noFill/>
        </p:spPr>
      </p:pic>
      <p:pic>
        <p:nvPicPr>
          <p:cNvPr id="17421" name="Picture 13" descr="MMj03033380000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419100" cy="523875"/>
          </a:xfrm>
          <a:prstGeom prst="rect">
            <a:avLst/>
          </a:prstGeom>
          <a:noFill/>
        </p:spPr>
      </p:pic>
      <p:pic>
        <p:nvPicPr>
          <p:cNvPr id="17422" name="Picture 14" descr="MMj03033380000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6172200"/>
            <a:ext cx="419100" cy="523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r>
              <a:rPr lang="en-US" sz="4800">
                <a:solidFill>
                  <a:srgbClr val="FF33CC"/>
                </a:solidFill>
                <a:latin typeface="Forte" pitchFamily="66" charset="0"/>
              </a:rPr>
              <a:t>Critical Thinking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FF00"/>
                </a:solidFill>
              </a:rPr>
              <a:t>Why does the author begin the story with a description of the Spider?</a:t>
            </a:r>
          </a:p>
          <a:p>
            <a:pPr>
              <a:lnSpc>
                <a:spcPct val="90000"/>
              </a:lnSpc>
            </a:pPr>
            <a:endParaRPr lang="en-US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</a:pPr>
            <a:r>
              <a:rPr lang="en-US"/>
              <a:t>Why does Spider invite Turtle to dinner, even though he doesn’t want to share his food?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FF0066"/>
                </a:solidFill>
              </a:rPr>
              <a:t>Why do you think Turtle invites Spider to dinner after Spider treated him so badly?</a:t>
            </a:r>
          </a:p>
        </p:txBody>
      </p:sp>
      <p:pic>
        <p:nvPicPr>
          <p:cNvPr id="20485" name="Picture 5" descr="MCj039144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063630">
            <a:off x="152400" y="381000"/>
            <a:ext cx="1824038" cy="1049338"/>
          </a:xfrm>
          <a:prstGeom prst="rect">
            <a:avLst/>
          </a:prstGeom>
          <a:noFill/>
        </p:spPr>
      </p:pic>
      <p:pic>
        <p:nvPicPr>
          <p:cNvPr id="20489" name="Picture 9" descr="MCj008416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40475">
            <a:off x="7493000" y="-76200"/>
            <a:ext cx="17272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479</TotalTime>
  <Words>494</Words>
  <Application>Microsoft Office PowerPoint</Application>
  <PresentationFormat>On-screen Show (4:3)</PresentationFormat>
  <Paragraphs>129</Paragraphs>
  <Slides>23</Slides>
  <Notes>0</Notes>
  <HiddenSlides>0</HiddenSlides>
  <MMClips>3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Mountain Top</vt:lpstr>
      <vt:lpstr>Document</vt:lpstr>
      <vt:lpstr>Trickster Tales</vt:lpstr>
      <vt:lpstr>What are “Trickster Tales”?</vt:lpstr>
      <vt:lpstr>Genre Vocabulary</vt:lpstr>
      <vt:lpstr>Applying the Vocabulary</vt:lpstr>
      <vt:lpstr>Applying the Vocabulary</vt:lpstr>
      <vt:lpstr>Hungry Spider</vt:lpstr>
      <vt:lpstr>Character Traits</vt:lpstr>
      <vt:lpstr>Hungry Spider Story Map</vt:lpstr>
      <vt:lpstr>Critical Thinking</vt:lpstr>
      <vt:lpstr>Lesson to be Learned</vt:lpstr>
      <vt:lpstr>Rabbit Races with Turtle</vt:lpstr>
      <vt:lpstr>Problems and Solutions</vt:lpstr>
      <vt:lpstr>Critical Thinking</vt:lpstr>
      <vt:lpstr>Compare &amp; Contrast</vt:lpstr>
      <vt:lpstr>Genre Enrichment</vt:lpstr>
      <vt:lpstr>Aunt Fox and the Fried Fish</vt:lpstr>
      <vt:lpstr>Descriptive Language</vt:lpstr>
      <vt:lpstr>Descriptive Language Enrichment</vt:lpstr>
      <vt:lpstr>The Purposes of Descriptive Language</vt:lpstr>
      <vt:lpstr>Critical Thinking</vt:lpstr>
      <vt:lpstr>Trickster Chart</vt:lpstr>
      <vt:lpstr>Wrapping up our Focus</vt:lpstr>
      <vt:lpstr>Slide 23</vt:lpstr>
    </vt:vector>
  </TitlesOfParts>
  <Company>Central Dauphin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Trickster Tales</dc:title>
  <dc:creator>Secondary Schools</dc:creator>
  <cp:lastModifiedBy>st</cp:lastModifiedBy>
  <cp:revision>26</cp:revision>
  <dcterms:created xsi:type="dcterms:W3CDTF">2006-12-01T15:13:54Z</dcterms:created>
  <dcterms:modified xsi:type="dcterms:W3CDTF">2012-08-11T17:57:33Z</dcterms:modified>
</cp:coreProperties>
</file>