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sldIdLst>
    <p:sldId id="261" r:id="rId5"/>
    <p:sldId id="262" r:id="rId6"/>
    <p:sldId id="258" r:id="rId7"/>
    <p:sldId id="263" r:id="rId8"/>
    <p:sldId id="264" r:id="rId9"/>
    <p:sldId id="259" r:id="rId10"/>
    <p:sldId id="260" r:id="rId11"/>
    <p:sldId id="265" r:id="rId12"/>
    <p:sldId id="266" r:id="rId13"/>
    <p:sldId id="267" r:id="rId14"/>
    <p:sldId id="268" r:id="rId15"/>
    <p:sldId id="271" r:id="rId16"/>
    <p:sldId id="269" r:id="rId17"/>
    <p:sldId id="270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9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B706B-1736-4525-9A10-90C61857AE26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EE7CE-89B2-42C6-8181-FF5DB7CD4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EE7CE-89B2-42C6-8181-FF5DB7CD423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EE7CE-89B2-42C6-8181-FF5DB7CD423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EE7CE-89B2-42C6-8181-FF5DB7CD423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EE7CE-89B2-42C6-8181-FF5DB7CD423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EE7CE-89B2-42C6-8181-FF5DB7CD423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EE7CE-89B2-42C6-8181-FF5DB7CD423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EE7CE-89B2-42C6-8181-FF5DB7CD423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EE7CE-89B2-42C6-8181-FF5DB7CD423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EE7CE-89B2-42C6-8181-FF5DB7CD423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EE7CE-89B2-42C6-8181-FF5DB7CD423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EE7CE-89B2-42C6-8181-FF5DB7CD423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EE7CE-89B2-42C6-8181-FF5DB7CD423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EE7CE-89B2-42C6-8181-FF5DB7CD423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EE7CE-89B2-42C6-8181-FF5DB7CD423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F0C7-4FB0-4238-98A0-AD4B038168A9}" type="datetimeFigureOut">
              <a:rPr lang="en-US" altLang="zh-CN" smtClean="0"/>
              <a:pPr/>
              <a:t>5/4/2011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4226-3AB5-42EF-9545-72D24E2E7D9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F0C7-4FB0-4238-98A0-AD4B038168A9}" type="datetimeFigureOut">
              <a:rPr lang="en-US" altLang="zh-CN" smtClean="0"/>
              <a:pPr/>
              <a:t>5/4/2011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4226-3AB5-42EF-9545-72D24E2E7D9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F0C7-4FB0-4238-98A0-AD4B038168A9}" type="datetimeFigureOut">
              <a:rPr lang="en-US" altLang="zh-CN" smtClean="0"/>
              <a:pPr/>
              <a:t>5/4/2011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4226-3AB5-42EF-9545-72D24E2E7D9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F0C7-4FB0-4238-98A0-AD4B038168A9}" type="datetimeFigureOut">
              <a:rPr lang="en-US" altLang="zh-CN" smtClean="0"/>
              <a:pPr/>
              <a:t>5/4/2011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4226-3AB5-42EF-9545-72D24E2E7D9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F0C7-4FB0-4238-98A0-AD4B038168A9}" type="datetimeFigureOut">
              <a:rPr lang="en-US" altLang="zh-CN" smtClean="0"/>
              <a:pPr/>
              <a:t>5/4/2011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4226-3AB5-42EF-9545-72D24E2E7D9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F0C7-4FB0-4238-98A0-AD4B038168A9}" type="datetimeFigureOut">
              <a:rPr lang="en-US" altLang="zh-CN" smtClean="0"/>
              <a:pPr/>
              <a:t>5/4/2011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4226-3AB5-42EF-9545-72D24E2E7D9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F0C7-4FB0-4238-98A0-AD4B038168A9}" type="datetimeFigureOut">
              <a:rPr lang="en-US" altLang="zh-CN" smtClean="0"/>
              <a:pPr/>
              <a:t>5/4/2011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4226-3AB5-42EF-9545-72D24E2E7D9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F0C7-4FB0-4238-98A0-AD4B038168A9}" type="datetimeFigureOut">
              <a:rPr lang="en-US" altLang="zh-CN" smtClean="0"/>
              <a:pPr/>
              <a:t>5/4/2011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4226-3AB5-42EF-9545-72D24E2E7D9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F0C7-4FB0-4238-98A0-AD4B038168A9}" type="datetimeFigureOut">
              <a:rPr lang="en-US" altLang="zh-CN" smtClean="0"/>
              <a:pPr/>
              <a:t>5/4/2011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4226-3AB5-42EF-9545-72D24E2E7D9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F0C7-4FB0-4238-98A0-AD4B038168A9}" type="datetimeFigureOut">
              <a:rPr lang="en-US" altLang="zh-CN" smtClean="0"/>
              <a:pPr/>
              <a:t>5/4/2011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4226-3AB5-42EF-9545-72D24E2E7D9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altLang="zh-CN" smtClean="0"/>
              <a:t>Click icon to add picture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F8CDF0C7-4FB0-4238-98A0-AD4B038168A9}" type="datetimeFigureOut">
              <a:rPr lang="en-US" altLang="zh-CN" smtClean="0"/>
              <a:pPr/>
              <a:t>5/4/2011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0CDD4226-3AB5-42EF-9545-72D24E2E7D9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8CDF0C7-4FB0-4238-98A0-AD4B038168A9}" type="datetimeFigureOut">
              <a:rPr lang="en-US" altLang="zh-CN" smtClean="0"/>
              <a:pPr/>
              <a:t>5/4/2011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CDD4226-3AB5-42EF-9545-72D24E2E7D9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85800" y="381000"/>
            <a:ext cx="777240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50" normalizeH="0" baseline="0" noProof="0" smtClean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Print" pitchFamily="2" charset="0"/>
                <a:ea typeface="Tahoma" pitchFamily="34" charset="0"/>
                <a:cs typeface="Tahoma" pitchFamily="34" charset="0"/>
              </a:rPr>
              <a:t>Third Grade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50" normalizeH="0" baseline="0" noProof="0" smtClean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Print" pitchFamily="2" charset="0"/>
                <a:ea typeface="Tahoma" pitchFamily="34" charset="0"/>
                <a:cs typeface="Tahoma" pitchFamily="34" charset="0"/>
              </a:rPr>
              <a:t>Small Group Instruction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50" normalizeH="0" baseline="0" noProof="0" smtClean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Print" pitchFamily="2" charset="0"/>
                <a:ea typeface="Tahoma" pitchFamily="34" charset="0"/>
                <a:cs typeface="Tahoma" pitchFamily="34" charset="0"/>
              </a:rPr>
              <a:t>with Gretchen Childs</a:t>
            </a:r>
            <a:endParaRPr kumimoji="0" lang="en-US" altLang="en-US" sz="1400" b="0" i="0" u="none" strike="noStrike" kern="1200" cap="none" spc="50" normalizeH="0" baseline="0" noProof="0" dirty="0">
              <a:ln w="12700">
                <a:noFill/>
                <a:prstDash val="solid"/>
              </a:ln>
              <a:solidFill>
                <a:schemeClr val="accent4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Print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K:\DCIM\116NIKON\DSCN4865.JPG"/>
          <p:cNvPicPr>
            <a:picLocks noChangeAspect="1" noChangeArrowheads="1"/>
          </p:cNvPicPr>
          <p:nvPr/>
        </p:nvPicPr>
        <p:blipFill>
          <a:blip r:embed="rId3" cstate="print"/>
          <a:srcRect l="5556" t="30000" r="10000" b="10000"/>
          <a:stretch>
            <a:fillRect/>
          </a:stretch>
        </p:blipFill>
        <p:spPr bwMode="auto">
          <a:xfrm>
            <a:off x="2514600" y="1524000"/>
            <a:ext cx="4267200" cy="404261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43200" y="5791200"/>
            <a:ext cx="36576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Script" pitchFamily="34" charset="0"/>
                <a:ea typeface="Tahoma" pitchFamily="34" charset="0"/>
                <a:cs typeface="Tahoma" pitchFamily="34" charset="0"/>
              </a:rPr>
              <a:t>Grace Hill Elementary</a:t>
            </a:r>
          </a:p>
          <a:p>
            <a:pPr algn="ctr"/>
            <a:r>
              <a:rPr lang="en-US" sz="1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Script" pitchFamily="34" charset="0"/>
                <a:ea typeface="Tahoma" pitchFamily="34" charset="0"/>
                <a:cs typeface="Tahoma" pitchFamily="34" charset="0"/>
              </a:rPr>
              <a:t>Rogers Public Schools</a:t>
            </a:r>
          </a:p>
          <a:p>
            <a:pPr algn="ctr"/>
            <a:r>
              <a:rPr lang="en-US" sz="1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Script" pitchFamily="34" charset="0"/>
                <a:ea typeface="Tahoma" pitchFamily="34" charset="0"/>
                <a:cs typeface="Tahoma" pitchFamily="34" charset="0"/>
              </a:rPr>
              <a:t>April 27, 2011</a:t>
            </a:r>
            <a:endParaRPr lang="en-US" sz="1200" dirty="0">
              <a:solidFill>
                <a:schemeClr val="accent4">
                  <a:lumMod val="40000"/>
                  <a:lumOff val="60000"/>
                </a:schemeClr>
              </a:solidFill>
              <a:latin typeface="Segoe Scrip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571500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</a:rPr>
              <a:t>S.Hensley</a:t>
            </a:r>
            <a:endParaRPr lang="en-US" sz="1100" dirty="0" smtClean="0">
              <a:solidFill>
                <a:schemeClr val="accent4">
                  <a:lumMod val="40000"/>
                  <a:lumOff val="60000"/>
                </a:schemeClr>
              </a:solidFill>
              <a:latin typeface="Segoe Print" pitchFamily="2" charset="0"/>
            </a:endParaRPr>
          </a:p>
          <a:p>
            <a:pPr algn="ctr"/>
            <a:endParaRPr lang="en-US" sz="1100" dirty="0">
              <a:solidFill>
                <a:schemeClr val="accent4">
                  <a:lumMod val="40000"/>
                  <a:lumOff val="6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K:\DCIM\117NIKON\DSCN4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200400"/>
            <a:ext cx="4495800" cy="337185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38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Tahoma" pitchFamily="34" charset="0"/>
                <a:cs typeface="Tahoma" pitchFamily="34" charset="0"/>
              </a:rPr>
              <a:t>After Reading</a:t>
            </a:r>
          </a:p>
        </p:txBody>
      </p:sp>
      <p:pic>
        <p:nvPicPr>
          <p:cNvPr id="2" name="Picture 2" descr="K:\DCIM\117NIKON\DSCN4897.JPG"/>
          <p:cNvPicPr>
            <a:picLocks noChangeAspect="1" noChangeArrowheads="1"/>
          </p:cNvPicPr>
          <p:nvPr/>
        </p:nvPicPr>
        <p:blipFill>
          <a:blip r:embed="rId5" cstate="print"/>
          <a:srcRect l="12162" t="14414"/>
          <a:stretch>
            <a:fillRect/>
          </a:stretch>
        </p:blipFill>
        <p:spPr bwMode="auto">
          <a:xfrm>
            <a:off x="762000" y="2133600"/>
            <a:ext cx="4114800" cy="30069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5334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ahoma" pitchFamily="34" charset="0"/>
                <a:cs typeface="Tahoma" pitchFamily="34" charset="0"/>
              </a:rPr>
              <a:t>Revisit the Goals:</a:t>
            </a: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group discussed what happened to the toy farm</a:t>
            </a:r>
          </a:p>
          <a:p>
            <a:endParaRPr lang="en-US" b="1" dirty="0" smtClean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Students shared where they placed their sticky tabs and identified the story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33400"/>
            <a:ext cx="838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Tahoma" pitchFamily="34" charset="0"/>
                <a:cs typeface="Tahoma" pitchFamily="34" charset="0"/>
              </a:rPr>
              <a:t>After Reading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46482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ahoma" pitchFamily="34" charset="0"/>
                <a:cs typeface="Helvetica" pitchFamily="34" charset="0"/>
              </a:rPr>
              <a:t>Feedback from the students:</a:t>
            </a:r>
          </a:p>
          <a:p>
            <a:pPr algn="l"/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Gretchen asked the group, “Was finding the story elements easy, tricky or hard?”  </a:t>
            </a:r>
          </a:p>
          <a:p>
            <a:pPr algn="l"/>
            <a:endParaRPr lang="en-US" sz="1800" dirty="0">
              <a:solidFill>
                <a:schemeClr val="accent4">
                  <a:lumMod val="50000"/>
                </a:schemeClr>
              </a:solidFill>
              <a:latin typeface="Helvetica" pitchFamily="34" charset="0"/>
              <a:ea typeface="Tahoma" pitchFamily="34" charset="0"/>
              <a:cs typeface="Helvetica" pitchFamily="34" charset="0"/>
            </a:endParaRPr>
          </a:p>
          <a:p>
            <a:pPr algn="l"/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The group used thumbs up, sideways or down to respond.</a:t>
            </a:r>
            <a:endParaRPr lang="en-US" sz="1800" dirty="0">
              <a:solidFill>
                <a:schemeClr val="accent4">
                  <a:lumMod val="50000"/>
                </a:schemeClr>
              </a:solidFill>
              <a:latin typeface="Helvetica" pitchFamily="34" charset="0"/>
              <a:ea typeface="Tahoma" pitchFamily="34" charset="0"/>
              <a:cs typeface="Helvetica" pitchFamily="34" charset="0"/>
            </a:endParaRPr>
          </a:p>
        </p:txBody>
      </p:sp>
      <p:pic>
        <p:nvPicPr>
          <p:cNvPr id="6148" name="Picture 4" descr="K:\DCIM\117NIKON\DSCN4904.JPG"/>
          <p:cNvPicPr>
            <a:picLocks noChangeAspect="1" noChangeArrowheads="1"/>
          </p:cNvPicPr>
          <p:nvPr/>
        </p:nvPicPr>
        <p:blipFill>
          <a:blip r:embed="rId4" cstate="print"/>
          <a:srcRect l="8654" t="21154"/>
          <a:stretch>
            <a:fillRect/>
          </a:stretch>
        </p:blipFill>
        <p:spPr bwMode="auto">
          <a:xfrm>
            <a:off x="914400" y="1295400"/>
            <a:ext cx="4826000" cy="31242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33400"/>
            <a:ext cx="838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Tahoma" pitchFamily="34" charset="0"/>
                <a:cs typeface="Tahoma" pitchFamily="34" charset="0"/>
              </a:rPr>
              <a:t>After 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52578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ahoma" pitchFamily="34" charset="0"/>
                <a:cs typeface="Tahoma" pitchFamily="34" charset="0"/>
              </a:rPr>
              <a:t>Individual Feedback: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Gretchen gave each student individual feedback that was 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specific to the goals of the lesson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 descr="K:\DCIM\117NIKON\DSCN4903.JPG"/>
          <p:cNvPicPr>
            <a:picLocks noChangeAspect="1" noChangeArrowheads="1"/>
          </p:cNvPicPr>
          <p:nvPr/>
        </p:nvPicPr>
        <p:blipFill>
          <a:blip r:embed="rId4" cstate="print"/>
          <a:srcRect l="23529" t="11765"/>
          <a:stretch>
            <a:fillRect/>
          </a:stretch>
        </p:blipFill>
        <p:spPr bwMode="auto">
          <a:xfrm>
            <a:off x="609600" y="381000"/>
            <a:ext cx="2872740" cy="44196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K:\DCIM\117NIKON\DSCN4907.JPG"/>
          <p:cNvPicPr>
            <a:picLocks noChangeAspect="1" noChangeArrowheads="1"/>
          </p:cNvPicPr>
          <p:nvPr/>
        </p:nvPicPr>
        <p:blipFill>
          <a:blip r:embed="rId5" cstate="print"/>
          <a:srcRect t="14414"/>
          <a:stretch>
            <a:fillRect/>
          </a:stretch>
        </p:blipFill>
        <p:spPr bwMode="auto">
          <a:xfrm>
            <a:off x="3599048" y="1752600"/>
            <a:ext cx="5163952" cy="331469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66800" y="4724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533400"/>
            <a:ext cx="6934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ahoma" pitchFamily="34" charset="0"/>
                <a:cs typeface="Tahoma" pitchFamily="34" charset="0"/>
              </a:rPr>
              <a:t>Big Ideas from the debriefing session after the lesson:</a:t>
            </a:r>
          </a:p>
          <a:p>
            <a:endParaRPr lang="en-US" sz="2400" dirty="0" smtClean="0">
              <a:solidFill>
                <a:schemeClr val="accent4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Teach a skill or strategy, not the book.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chemeClr val="accent4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 activities and procedures that are specific to the focus of the lesson.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chemeClr val="accent4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Allow plenty of wait time.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chemeClr val="accent4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Giving students a job while reading helps them slow down and pay attention to comprehending the story.</a:t>
            </a:r>
          </a:p>
          <a:p>
            <a:pPr marL="457200" indent="-457200"/>
            <a:endParaRPr lang="en-US" sz="2400" dirty="0" smtClean="0">
              <a:solidFill>
                <a:schemeClr val="accent4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66800" y="4724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2" descr="http://img2.imagesbn.com/images/34460000/34462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838200"/>
            <a:ext cx="1876961" cy="23436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7620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  <a:cs typeface="Helvetica" pitchFamily="34" charset="0"/>
              </a:rPr>
              <a:t>Diller, Debbie (2007). </a:t>
            </a:r>
            <a:r>
              <a:rPr lang="en-US" sz="18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  <a:cs typeface="Helvetica" pitchFamily="34" charset="0"/>
              </a:rPr>
              <a:t>Making the Most of Small Groups; Differentiation for All. </a:t>
            </a:r>
            <a:r>
              <a:rPr lang="en-US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  <a:cs typeface="Helvetica" pitchFamily="34" charset="0"/>
              </a:rPr>
              <a:t>Portland, Maine: </a:t>
            </a:r>
            <a:r>
              <a:rPr lang="en-US" sz="1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  <a:cs typeface="Helvetica" pitchFamily="34" charset="0"/>
              </a:rPr>
              <a:t>Stenhouse</a:t>
            </a:r>
            <a:r>
              <a:rPr lang="en-US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  <a:cs typeface="Helvetica" pitchFamily="34" charset="0"/>
              </a:rPr>
              <a:t> Publishers.</a:t>
            </a:r>
          </a:p>
        </p:txBody>
      </p:sp>
      <p:pic>
        <p:nvPicPr>
          <p:cNvPr id="6" name="Picture 2" descr="http://www.debbiediller.com/images/gretch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581400"/>
            <a:ext cx="1905000" cy="14287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352800" y="2209800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Gretchen Childs has been an educator for over 15 years. She has taught kindergarten and 2nd grade, as well as Special Education in Pre-K, 5th and 6th grades. She has been a District Literacy Coach, District Math Coach, and Reading Specialist. Gretchen has presented numerous workshops on literacy topics, and has traveled the country as a consultant for Debbie Diller &amp; Associates since 2005. </a:t>
            </a:r>
            <a:b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Gretchen earned her degree from Southwest Texas State University, with specializations in both Special Education and Reading. She also carries an Early Childhood Education endorsement. </a:t>
            </a:r>
            <a:b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She resides in Pearland, Texas with her husband, Michael, and their three daughters. </a:t>
            </a:r>
            <a:b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en-US" sz="1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DCIM\116NIKON\DSCN4863.JPG"/>
          <p:cNvPicPr>
            <a:picLocks noChangeAspect="1" noChangeArrowheads="1"/>
          </p:cNvPicPr>
          <p:nvPr/>
        </p:nvPicPr>
        <p:blipFill>
          <a:blip r:embed="rId3" cstate="print"/>
          <a:srcRect l="21852" t="22222" r="12963" b="18889"/>
          <a:stretch>
            <a:fillRect/>
          </a:stretch>
        </p:blipFill>
        <p:spPr bwMode="auto">
          <a:xfrm>
            <a:off x="1447800" y="2743200"/>
            <a:ext cx="2593675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K:\DCIM\116NIKON\DSCN4869.JPG"/>
          <p:cNvPicPr>
            <a:picLocks noChangeAspect="1" noChangeArrowheads="1"/>
          </p:cNvPicPr>
          <p:nvPr/>
        </p:nvPicPr>
        <p:blipFill>
          <a:blip r:embed="rId4" cstate="print"/>
          <a:srcRect t="15094" r="4245"/>
          <a:stretch>
            <a:fillRect/>
          </a:stretch>
        </p:blipFill>
        <p:spPr bwMode="auto">
          <a:xfrm>
            <a:off x="4343400" y="2971800"/>
            <a:ext cx="3886200" cy="258441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90600" y="609600"/>
            <a:ext cx="7467600" cy="18466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  <a:ea typeface="Tahoma" pitchFamily="34" charset="0"/>
                <a:cs typeface="Tahoma" pitchFamily="34" charset="0"/>
              </a:rPr>
              <a:t>Group: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Third Grade (Grace Hill Elementary)</a:t>
            </a:r>
          </a:p>
          <a:p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  <a:ea typeface="Tahoma" pitchFamily="34" charset="0"/>
                <a:cs typeface="Tahoma" pitchFamily="34" charset="0"/>
              </a:rPr>
              <a:t>Focus/Goal: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Plot Structure; Identify Characters, Setting, Problem and Solution</a:t>
            </a:r>
          </a:p>
          <a:p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  <a:ea typeface="Tahoma" pitchFamily="34" charset="0"/>
                <a:cs typeface="Tahoma" pitchFamily="34" charset="0"/>
              </a:rPr>
              <a:t>Title: </a:t>
            </a:r>
            <a:r>
              <a:rPr lang="en-US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Toy Farm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by Jenny Giles</a:t>
            </a:r>
          </a:p>
          <a:p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  <a:ea typeface="Tahoma" pitchFamily="34" charset="0"/>
                <a:cs typeface="Tahoma" pitchFamily="34" charset="0"/>
              </a:rPr>
              <a:t>Level</a:t>
            </a:r>
            <a:r>
              <a:rPr lang="en-US" sz="24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4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en-US" sz="24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38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Tahoma" pitchFamily="34" charset="0"/>
                <a:cs typeface="Tahoma" pitchFamily="34" charset="0"/>
              </a:rPr>
              <a:t>Before Reading</a:t>
            </a:r>
          </a:p>
        </p:txBody>
      </p:sp>
      <p:pic>
        <p:nvPicPr>
          <p:cNvPr id="3074" name="Picture 2" descr="K:\DCIM\116NIKON\DSCN4870.JPG"/>
          <p:cNvPicPr>
            <a:picLocks noChangeAspect="1" noChangeArrowheads="1"/>
          </p:cNvPicPr>
          <p:nvPr/>
        </p:nvPicPr>
        <p:blipFill>
          <a:blip r:embed="rId4" cstate="print"/>
          <a:srcRect l="27586"/>
          <a:stretch>
            <a:fillRect/>
          </a:stretch>
        </p:blipFill>
        <p:spPr bwMode="auto">
          <a:xfrm>
            <a:off x="6019800" y="838200"/>
            <a:ext cx="2400300" cy="44196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1066800"/>
            <a:ext cx="4876800" cy="2708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ahoma" pitchFamily="34" charset="0"/>
                <a:cs typeface="Tahoma" pitchFamily="34" charset="0"/>
              </a:rPr>
              <a:t>Access Prior Knowledge: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“What do know about 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story elements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?”</a:t>
            </a:r>
          </a:p>
          <a:p>
            <a:endParaRPr lang="en-US" sz="1400" dirty="0" smtClean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With prompting from Gretchen, the students generated:</a:t>
            </a: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Characters</a:t>
            </a: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Setting</a:t>
            </a: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Problem</a:t>
            </a: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Solution</a:t>
            </a:r>
          </a:p>
          <a:p>
            <a:endParaRPr lang="en-US" sz="1400" dirty="0" smtClean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400" dirty="0" smtClean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6" name="Picture 4" descr="K:\DCIM\116NIKON\DSCN4872.JPG"/>
          <p:cNvPicPr>
            <a:picLocks noChangeAspect="1" noChangeArrowheads="1"/>
          </p:cNvPicPr>
          <p:nvPr/>
        </p:nvPicPr>
        <p:blipFill>
          <a:blip r:embed="rId5" cstate="print"/>
          <a:srcRect t="24561" r="11842"/>
          <a:stretch>
            <a:fillRect/>
          </a:stretch>
        </p:blipFill>
        <p:spPr bwMode="auto">
          <a:xfrm>
            <a:off x="1905000" y="2819400"/>
            <a:ext cx="4274289" cy="27432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57600" y="5715000"/>
            <a:ext cx="4876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ahoma" pitchFamily="34" charset="0"/>
                <a:cs typeface="Tahoma" pitchFamily="34" charset="0"/>
              </a:rPr>
              <a:t>An anchor chart was created.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38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Tahoma" pitchFamily="34" charset="0"/>
                <a:cs typeface="Tahoma" pitchFamily="34" charset="0"/>
              </a:rPr>
              <a:t>Before Reading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066800"/>
            <a:ext cx="8001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ahoma" pitchFamily="34" charset="0"/>
                <a:cs typeface="Tahoma" pitchFamily="34" charset="0"/>
              </a:rPr>
              <a:t>New Information:</a:t>
            </a: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“It is important to pay attention to the story elements because they help you understand the story.”</a:t>
            </a:r>
          </a:p>
        </p:txBody>
      </p:sp>
      <p:pic>
        <p:nvPicPr>
          <p:cNvPr id="1026" name="Picture 2" descr="K:\DCIM\116NIKON\DSCN4878.JPG"/>
          <p:cNvPicPr>
            <a:picLocks noChangeAspect="1" noChangeArrowheads="1"/>
          </p:cNvPicPr>
          <p:nvPr/>
        </p:nvPicPr>
        <p:blipFill>
          <a:blip r:embed="rId4" cstate="print"/>
          <a:srcRect l="9801" t="19048" r="5195"/>
          <a:stretch>
            <a:fillRect/>
          </a:stretch>
        </p:blipFill>
        <p:spPr bwMode="auto">
          <a:xfrm>
            <a:off x="4038600" y="2209800"/>
            <a:ext cx="4495800" cy="3211132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1000" y="2743200"/>
            <a:ext cx="3429000" cy="1754326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bg1"/>
                </a:solidFill>
                <a:latin typeface="Comic Sans MS" pitchFamily="66" charset="0"/>
              </a:rPr>
              <a:t>Story Elements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Characters-   who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Setting-        where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Problem-       what happened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Solution-       how the problem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	        was solved 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38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Tahoma" pitchFamily="34" charset="0"/>
                <a:cs typeface="Tahoma" pitchFamily="34" charset="0"/>
              </a:rPr>
              <a:t>Before Reading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0" y="1219200"/>
            <a:ext cx="5257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students were given four sticky notes.</a:t>
            </a: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One for each of the story elements.</a:t>
            </a:r>
          </a:p>
        </p:txBody>
      </p:sp>
      <p:pic>
        <p:nvPicPr>
          <p:cNvPr id="2050" name="Picture 2" descr="K:\DCIM\116NIKON\DSCN4879.JPG"/>
          <p:cNvPicPr>
            <a:picLocks noChangeAspect="1" noChangeArrowheads="1"/>
          </p:cNvPicPr>
          <p:nvPr/>
        </p:nvPicPr>
        <p:blipFill>
          <a:blip r:embed="rId4" cstate="print"/>
          <a:srcRect t="24000" r="24571"/>
          <a:stretch>
            <a:fillRect/>
          </a:stretch>
        </p:blipFill>
        <p:spPr bwMode="auto">
          <a:xfrm>
            <a:off x="533400" y="990600"/>
            <a:ext cx="3006176" cy="40386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5486400" y="2133600"/>
            <a:ext cx="1371600" cy="3421797"/>
            <a:chOff x="4191000" y="2362200"/>
            <a:chExt cx="1371600" cy="3421797"/>
          </a:xfrm>
        </p:grpSpPr>
        <p:grpSp>
          <p:nvGrpSpPr>
            <p:cNvPr id="12" name="Group 11"/>
            <p:cNvGrpSpPr/>
            <p:nvPr/>
          </p:nvGrpSpPr>
          <p:grpSpPr>
            <a:xfrm>
              <a:off x="4191000" y="2362200"/>
              <a:ext cx="1371600" cy="2507397"/>
              <a:chOff x="4191000" y="2362200"/>
              <a:chExt cx="1371600" cy="250739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191000" y="2362200"/>
                <a:ext cx="1371600" cy="769441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  <a:latin typeface="Comic Sans MS" pitchFamily="66" charset="0"/>
                  </a:rPr>
                  <a:t>C</a:t>
                </a:r>
                <a:endParaRPr lang="en-US" sz="44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191000" y="3200400"/>
                <a:ext cx="1371600" cy="769441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  <a:latin typeface="Comic Sans MS" pitchFamily="66" charset="0"/>
                  </a:rPr>
                  <a:t>S</a:t>
                </a:r>
                <a:endParaRPr lang="en-US" sz="44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91000" y="4038600"/>
                <a:ext cx="1371600" cy="830997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  <a:latin typeface="Comic Sans MS" pitchFamily="66" charset="0"/>
                  </a:rPr>
                  <a:t>Prob.</a:t>
                </a:r>
              </a:p>
              <a:p>
                <a:pPr algn="ctr"/>
                <a:endParaRPr lang="en-US" sz="20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191000" y="4953000"/>
              <a:ext cx="1371600" cy="830997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Comic Sans MS" pitchFamily="66" charset="0"/>
                </a:rPr>
                <a:t>Sol.</a:t>
              </a:r>
            </a:p>
            <a:p>
              <a:pPr algn="ctr"/>
              <a:endParaRPr lang="en-US" sz="2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38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Tahoma" pitchFamily="34" charset="0"/>
                <a:cs typeface="Tahoma" pitchFamily="34" charset="0"/>
              </a:rPr>
              <a:t>Before Reading</a:t>
            </a:r>
          </a:p>
        </p:txBody>
      </p:sp>
      <p:pic>
        <p:nvPicPr>
          <p:cNvPr id="4098" name="Picture 2" descr="K:\DCIM\116NIKON\DSCN48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762000"/>
            <a:ext cx="3143250" cy="4191000"/>
          </a:xfrm>
          <a:prstGeom prst="rect">
            <a:avLst/>
          </a:prstGeom>
          <a:noFill/>
        </p:spPr>
      </p:pic>
      <p:pic>
        <p:nvPicPr>
          <p:cNvPr id="4099" name="Picture 3" descr="K:\DCIM\116NIKON\DSCN48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200400"/>
            <a:ext cx="3810000" cy="28575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5800" y="1143000"/>
            <a:ext cx="4800600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ahoma" pitchFamily="34" charset="0"/>
                <a:cs typeface="Tahoma" pitchFamily="34" charset="0"/>
              </a:rPr>
              <a:t>Book Introduction (APK)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Read the title </a:t>
            </a:r>
          </a:p>
          <a:p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i="1" u="sng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Toy Farm</a:t>
            </a:r>
          </a:p>
          <a:p>
            <a:endParaRPr lang="en-US" i="1" u="sng" dirty="0" smtClean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b="1" i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“Sarah and </a:t>
            </a:r>
            <a:r>
              <a:rPr lang="en-US" sz="1400" b="1" i="1" dirty="0" err="1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Kiran</a:t>
            </a:r>
            <a:r>
              <a:rPr lang="en-US" sz="1400" b="1" i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built a toy farm in Mrs. Webb ‘s class.  Something happens to her farm.”</a:t>
            </a:r>
          </a:p>
          <a:p>
            <a:endParaRPr lang="en-US" sz="1400" i="1" dirty="0" smtClean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400" i="1" dirty="0" smtClean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38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Tahoma" pitchFamily="34" charset="0"/>
                <a:cs typeface="Tahoma" pitchFamily="34" charset="0"/>
              </a:rPr>
              <a:t>Before Reading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066800"/>
            <a:ext cx="8305800" cy="2277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ahoma" pitchFamily="34" charset="0"/>
                <a:cs typeface="Tahoma" pitchFamily="34" charset="0"/>
              </a:rPr>
              <a:t>Goals: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Read to find out what happened to the toy farm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Pay attention to the story elements to help you understand the story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 the text when you find a story element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400" i="1" dirty="0" smtClean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400" i="1" dirty="0" smtClean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K:\DCIM\116NIKON\DSCN4877.JPG"/>
          <p:cNvPicPr>
            <a:picLocks noChangeAspect="1" noChangeArrowheads="1"/>
          </p:cNvPicPr>
          <p:nvPr/>
        </p:nvPicPr>
        <p:blipFill>
          <a:blip r:embed="rId4" cstate="print"/>
          <a:srcRect t="14035"/>
          <a:stretch>
            <a:fillRect/>
          </a:stretch>
        </p:blipFill>
        <p:spPr bwMode="auto">
          <a:xfrm>
            <a:off x="3505200" y="2590800"/>
            <a:ext cx="4876800" cy="314425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28194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Gretchen modeled using a sticky note to mark the portion of the text where the characters were introduced.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38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  <a:ea typeface="Tahoma" pitchFamily="34" charset="0"/>
                <a:cs typeface="Tahoma" pitchFamily="34" charset="0"/>
              </a:rPr>
              <a:t>During Reading</a:t>
            </a:r>
          </a:p>
        </p:txBody>
      </p:sp>
      <p:pic>
        <p:nvPicPr>
          <p:cNvPr id="3074" name="Picture 2" descr="K:\DCIM\116NIKON\DSCN4882.JPG"/>
          <p:cNvPicPr>
            <a:picLocks noChangeAspect="1" noChangeArrowheads="1"/>
          </p:cNvPicPr>
          <p:nvPr/>
        </p:nvPicPr>
        <p:blipFill>
          <a:blip r:embed="rId3" cstate="print"/>
          <a:srcRect b="11688"/>
          <a:stretch>
            <a:fillRect/>
          </a:stretch>
        </p:blipFill>
        <p:spPr bwMode="auto">
          <a:xfrm>
            <a:off x="1066800" y="1143000"/>
            <a:ext cx="5062071" cy="335280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66800" y="4724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4724400"/>
            <a:ext cx="38862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  <a:ea typeface="Tahoma" pitchFamily="34" charset="0"/>
                <a:cs typeface="Tahoma" pitchFamily="34" charset="0"/>
              </a:rPr>
              <a:t>The students: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read silently or in whisper voices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accent4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used sticky notes to mark the story elements in the book</a:t>
            </a:r>
          </a:p>
        </p:txBody>
      </p:sp>
      <p:pic>
        <p:nvPicPr>
          <p:cNvPr id="3076" name="Picture 4" descr="K:\DCIM\117NIKON\DSCN48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81400"/>
            <a:ext cx="3657600" cy="2743200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38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  <a:ea typeface="Tahoma" pitchFamily="34" charset="0"/>
                <a:cs typeface="Tahoma" pitchFamily="34" charset="0"/>
              </a:rPr>
              <a:t>During Reading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4724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4038600"/>
            <a:ext cx="38862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  <a:ea typeface="Tahoma" pitchFamily="34" charset="0"/>
                <a:cs typeface="Tahoma" pitchFamily="34" charset="0"/>
              </a:rPr>
              <a:t>Gretchen (the teacher):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listened to students read a portion of    </a:t>
            </a:r>
          </a:p>
          <a:p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text</a:t>
            </a:r>
          </a:p>
          <a:p>
            <a:endParaRPr lang="en-US" sz="1600" dirty="0" smtClean="0">
              <a:solidFill>
                <a:schemeClr val="accent4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prompted to the goals when necessary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accent4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jotted anecdotal notes about the </a:t>
            </a:r>
          </a:p>
          <a:p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students</a:t>
            </a:r>
          </a:p>
        </p:txBody>
      </p:sp>
      <p:pic>
        <p:nvPicPr>
          <p:cNvPr id="4098" name="Picture 2" descr="K:\DCIM\116NIKON\DSCN4881.JPG"/>
          <p:cNvPicPr>
            <a:picLocks noChangeAspect="1" noChangeArrowheads="1"/>
          </p:cNvPicPr>
          <p:nvPr/>
        </p:nvPicPr>
        <p:blipFill>
          <a:blip r:embed="rId3" cstate="print"/>
          <a:srcRect l="22674" r="7558" b="23256"/>
          <a:stretch>
            <a:fillRect/>
          </a:stretch>
        </p:blipFill>
        <p:spPr bwMode="auto">
          <a:xfrm>
            <a:off x="990600" y="1066800"/>
            <a:ext cx="3048000" cy="2514600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K:\DCIM\117NIKON\DSCN48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81000"/>
            <a:ext cx="2590800" cy="3454400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K:\DCIM\117NIKON\DSCN4896.JPG"/>
          <p:cNvPicPr>
            <a:picLocks noChangeAspect="1" noChangeArrowheads="1"/>
          </p:cNvPicPr>
          <p:nvPr/>
        </p:nvPicPr>
        <p:blipFill>
          <a:blip r:embed="rId5" cstate="print"/>
          <a:srcRect t="11111"/>
          <a:stretch>
            <a:fillRect/>
          </a:stretch>
        </p:blipFill>
        <p:spPr bwMode="auto">
          <a:xfrm>
            <a:off x="762000" y="3429000"/>
            <a:ext cx="4038600" cy="2692400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P030000551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凤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DCE7EC7-794A-44DD-A74C-E34AFAD5B6DD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7532115B-0108-4DEE-9533-DC530BDEB8E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0E2677F-CFC1-426B-9D5D-AE12960A2E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TP030000551</Template>
  <TotalTime>304</TotalTime>
  <Words>543</Words>
  <Application>Microsoft Office PowerPoint</Application>
  <PresentationFormat>On-screen Show (4:3)</PresentationFormat>
  <Paragraphs>104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TP030000551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Grade Small Group Instruction with Gretchen Childs</dc:title>
  <dc:creator>Greg Hensley</dc:creator>
  <cp:lastModifiedBy>Greg Hensley</cp:lastModifiedBy>
  <cp:revision>6</cp:revision>
  <dcterms:created xsi:type="dcterms:W3CDTF">2011-05-01T04:17:05Z</dcterms:created>
  <dcterms:modified xsi:type="dcterms:W3CDTF">2011-05-04T10:31:09Z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TC300005519990</vt:lpwstr>
  </property>
</Properties>
</file>