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65" r:id="rId3"/>
    <p:sldId id="257" r:id="rId4"/>
    <p:sldId id="259" r:id="rId5"/>
    <p:sldId id="258" r:id="rId6"/>
    <p:sldId id="260" r:id="rId7"/>
    <p:sldId id="261" r:id="rId8"/>
    <p:sldId id="262" r:id="rId9"/>
    <p:sldId id="263" r:id="rId10"/>
    <p:sldId id="264" r:id="rId11"/>
    <p:sldId id="266" r:id="rId12"/>
    <p:sldId id="272" r:id="rId13"/>
    <p:sldId id="267" r:id="rId14"/>
    <p:sldId id="268" r:id="rId15"/>
    <p:sldId id="269" r:id="rId16"/>
    <p:sldId id="270"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60" autoAdjust="0"/>
  </p:normalViewPr>
  <p:slideViewPr>
    <p:cSldViewPr>
      <p:cViewPr varScale="1">
        <p:scale>
          <a:sx n="62" d="100"/>
          <a:sy n="62" d="100"/>
        </p:scale>
        <p:origin x="-73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C13A2D-24CB-42EC-ABDD-0BC54AF2B88C}" type="datetimeFigureOut">
              <a:rPr lang="en-US" smtClean="0"/>
              <a:pPr/>
              <a:t>4/2/2014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AAD01A-0351-4052-8085-8FBBCB67F8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Guided Application:</a:t>
            </a:r>
            <a:r>
              <a:rPr lang="en-US" baseline="0" dirty="0" smtClean="0"/>
              <a:t>  </a:t>
            </a:r>
            <a:r>
              <a:rPr lang="en-US" dirty="0" smtClean="0"/>
              <a:t>Use the matrix to record student responses.</a:t>
            </a:r>
            <a:r>
              <a:rPr lang="en-US" baseline="0" dirty="0" smtClean="0"/>
              <a:t>  Answer Key: </a:t>
            </a:r>
            <a:r>
              <a:rPr lang="en-US" dirty="0" smtClean="0"/>
              <a:t>1)The man and his son 2) No one came to eat at</a:t>
            </a:r>
            <a:r>
              <a:rPr lang="en-US" baseline="0" dirty="0" smtClean="0"/>
              <a:t> his restaurant 3) accept the paper crane from the stranger 4)  The paper crane brought many customers to the restaurant  5)  They experienced a stranger’s kindness.  </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APK</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Learning- refer to discussion</a:t>
            </a:r>
            <a:r>
              <a:rPr lang="en-US" baseline="0" dirty="0" smtClean="0"/>
              <a:t> during APK as experiences</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Application</a:t>
            </a:r>
          </a:p>
          <a:p>
            <a:r>
              <a:rPr lang="en-US" b="1" dirty="0" smtClean="0"/>
              <a:t>Hiking</a:t>
            </a:r>
            <a:r>
              <a:rPr lang="en-US" b="1" baseline="0" dirty="0" smtClean="0"/>
              <a:t> up a mountain, being bullied, </a:t>
            </a:r>
            <a:r>
              <a:rPr lang="en-US" b="0" baseline="0" dirty="0" smtClean="0"/>
              <a:t>throwing a ball</a:t>
            </a:r>
          </a:p>
          <a:p>
            <a:endParaRPr lang="en-US" b="0"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Riding on an airplane</a:t>
            </a:r>
            <a:r>
              <a:rPr lang="en-US" dirty="0" smtClean="0"/>
              <a:t>, drinking from a </a:t>
            </a:r>
            <a:r>
              <a:rPr lang="en-US" baseline="0" dirty="0" smtClean="0"/>
              <a:t>cup, </a:t>
            </a:r>
            <a:r>
              <a:rPr lang="en-US" b="1" baseline="0" dirty="0" smtClean="0"/>
              <a:t>going to the zoo</a:t>
            </a:r>
            <a:endParaRPr lang="en-US" b="1"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the matrix and steps to compare</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Guided Application:</a:t>
            </a:r>
            <a:r>
              <a:rPr lang="en-US" baseline="0" dirty="0" smtClean="0"/>
              <a:t>  </a:t>
            </a:r>
            <a:r>
              <a:rPr lang="en-US" dirty="0" smtClean="0"/>
              <a:t>Use the matrix and steps to compare &amp; record student responses.</a:t>
            </a:r>
            <a:r>
              <a:rPr lang="en-US" baseline="0" dirty="0" smtClean="0"/>
              <a:t>  Answer Key: </a:t>
            </a:r>
            <a:r>
              <a:rPr lang="en-US" dirty="0" smtClean="0"/>
              <a:t>1) Koala Lou  2) She</a:t>
            </a:r>
            <a:r>
              <a:rPr lang="en-US" baseline="0" dirty="0" smtClean="0"/>
              <a:t> is mad because her mom doesn’t pay attention to her anymore  3) She enters a race.  She thinks her mom will pay attention to her if she wins.  4)  (She loses the race.)  She learns that her mom loves her no matter what.  5)  She experienced learning a lesson about love.</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824DA-C34E-44A9-8236-01649F1117C7}" type="datetimeFigureOut">
              <a:rPr lang="en-US" smtClean="0"/>
              <a:pPr/>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824DA-C34E-44A9-8236-01649F1117C7}" type="datetimeFigureOut">
              <a:rPr lang="en-US" smtClean="0"/>
              <a:pPr/>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824DA-C34E-44A9-8236-01649F1117C7}" type="datetimeFigureOut">
              <a:rPr lang="en-US" smtClean="0"/>
              <a:pPr/>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824DA-C34E-44A9-8236-01649F1117C7}" type="datetimeFigureOut">
              <a:rPr lang="en-US" smtClean="0"/>
              <a:pPr/>
              <a:t>4/2/2014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7D92B-AB6D-4AE3-93CC-FD04E5D037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fontScale="90000"/>
          </a:bodyPr>
          <a:lstStyle/>
          <a:p>
            <a:r>
              <a:rPr lang="en-US" dirty="0" smtClean="0"/>
              <a:t>Unit 5</a:t>
            </a:r>
            <a:br>
              <a:rPr lang="en-US" dirty="0" smtClean="0"/>
            </a:br>
            <a:r>
              <a:rPr lang="en-US" dirty="0" smtClean="0"/>
              <a:t>RL.K.9</a:t>
            </a:r>
            <a:br>
              <a:rPr lang="en-US" dirty="0" smtClean="0"/>
            </a:br>
            <a:endParaRPr lang="en-US" dirty="0"/>
          </a:p>
        </p:txBody>
      </p:sp>
      <p:sp>
        <p:nvSpPr>
          <p:cNvPr id="3" name="Subtitle 2"/>
          <p:cNvSpPr>
            <a:spLocks noGrp="1"/>
          </p:cNvSpPr>
          <p:nvPr>
            <p:ph type="subTitle" idx="1"/>
          </p:nvPr>
        </p:nvSpPr>
        <p:spPr>
          <a:xfrm>
            <a:off x="1447800" y="4800600"/>
            <a:ext cx="6400800" cy="1752600"/>
          </a:xfrm>
        </p:spPr>
        <p:txBody>
          <a:bodyPr/>
          <a:lstStyle/>
          <a:p>
            <a:r>
              <a:rPr lang="en-US" dirty="0" smtClean="0"/>
              <a:t>Comparing &amp; Contrasting the Experiences and Adventures of Characters in Familiar Stories</a:t>
            </a:r>
          </a:p>
        </p:txBody>
      </p:sp>
      <p:pic>
        <p:nvPicPr>
          <p:cNvPr id="4" name="il_fi" descr="http://ecx.images-amazon.com/images/I/51QyA4v5FuL.jpg"/>
          <p:cNvPicPr/>
          <p:nvPr/>
        </p:nvPicPr>
        <p:blipFill>
          <a:blip r:embed="rId3" cstate="print"/>
          <a:srcRect/>
          <a:stretch>
            <a:fillRect/>
          </a:stretch>
        </p:blipFill>
        <p:spPr bwMode="auto">
          <a:xfrm>
            <a:off x="1752600" y="1828800"/>
            <a:ext cx="2590800" cy="2895600"/>
          </a:xfrm>
          <a:prstGeom prst="rect">
            <a:avLst/>
          </a:prstGeom>
          <a:noFill/>
          <a:ln w="12700">
            <a:solidFill>
              <a:schemeClr val="tx1"/>
            </a:solidFill>
            <a:miter lim="800000"/>
            <a:headEnd/>
            <a:tailEnd/>
          </a:ln>
        </p:spPr>
      </p:pic>
      <p:pic>
        <p:nvPicPr>
          <p:cNvPr id="5" name="papercrane1" descr="paper crane"/>
          <p:cNvPicPr/>
          <p:nvPr/>
        </p:nvPicPr>
        <p:blipFill>
          <a:blip r:embed="rId4" cstate="print"/>
          <a:srcRect/>
          <a:stretch>
            <a:fillRect/>
          </a:stretch>
        </p:blipFill>
        <p:spPr bwMode="auto">
          <a:xfrm>
            <a:off x="4953000" y="1828800"/>
            <a:ext cx="28194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To identify the character’s experience, ask these questions. </a:t>
            </a:r>
          </a:p>
          <a:p>
            <a:pPr marL="514350" indent="-514350">
              <a:buAutoNum type="arabicPeriod"/>
            </a:pPr>
            <a:r>
              <a:rPr lang="en-US" dirty="0" smtClean="0"/>
              <a:t>Who is the main character?</a:t>
            </a:r>
          </a:p>
          <a:p>
            <a:pPr marL="514350" indent="-514350">
              <a:buAutoNum type="arabicPeriod"/>
            </a:pPr>
            <a:r>
              <a:rPr lang="en-US" dirty="0" smtClean="0"/>
              <a:t>What is the problem? </a:t>
            </a:r>
          </a:p>
          <a:p>
            <a:pPr marL="514350" indent="-514350">
              <a:buAutoNum type="arabicPeriod"/>
            </a:pPr>
            <a:r>
              <a:rPr lang="en-US" dirty="0" smtClean="0"/>
              <a:t>What does the character do?</a:t>
            </a:r>
          </a:p>
          <a:p>
            <a:pPr marL="514350" indent="-514350">
              <a:buAutoNum type="arabicPeriod"/>
            </a:pPr>
            <a:r>
              <a:rPr lang="en-US" dirty="0" smtClean="0"/>
              <a:t>What is the solution? </a:t>
            </a:r>
          </a:p>
          <a:p>
            <a:pPr marL="514350" indent="-514350">
              <a:buAutoNum type="arabicPeriod"/>
            </a:pPr>
            <a:r>
              <a:rPr lang="en-US" dirty="0" smtClean="0"/>
              <a:t>Using all of this information,</a:t>
            </a:r>
          </a:p>
          <a:p>
            <a:pPr marL="514350" indent="-514350">
              <a:buNone/>
            </a:pPr>
            <a:r>
              <a:rPr lang="en-US" dirty="0" smtClean="0"/>
              <a:t>Identify the character’s experience?. </a:t>
            </a:r>
            <a:endParaRPr lang="en-US" dirty="0"/>
          </a:p>
        </p:txBody>
      </p:sp>
      <p:pic>
        <p:nvPicPr>
          <p:cNvPr id="4" name="il_fi" descr="http://ecx.images-amazon.com/images/I/51QyA4v5FuL.jpg"/>
          <p:cNvPicPr/>
          <p:nvPr/>
        </p:nvPicPr>
        <p:blipFill>
          <a:blip r:embed="rId3" cstate="print"/>
          <a:srcRect/>
          <a:stretch>
            <a:fillRect/>
          </a:stretch>
        </p:blipFill>
        <p:spPr bwMode="auto">
          <a:xfrm>
            <a:off x="6629400" y="2819400"/>
            <a:ext cx="1828800" cy="1981200"/>
          </a:xfrm>
          <a:prstGeom prst="rect">
            <a:avLst/>
          </a:prstGeom>
          <a:noFill/>
          <a:ln w="9525">
            <a:noFill/>
            <a:miter lim="800000"/>
            <a:headEnd/>
            <a:tailEnd/>
          </a:ln>
        </p:spPr>
      </p:pic>
      <p:pic>
        <p:nvPicPr>
          <p:cNvPr id="5" name="papercrane1" descr="paper crane"/>
          <p:cNvPicPr/>
          <p:nvPr/>
        </p:nvPicPr>
        <p:blipFill>
          <a:blip r:embed="rId4" cstate="print"/>
          <a:srcRect/>
          <a:stretch>
            <a:fillRect/>
          </a:stretch>
        </p:blipFill>
        <p:spPr bwMode="auto">
          <a:xfrm>
            <a:off x="7010400" y="4343400"/>
            <a:ext cx="1812746" cy="17532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Let’s try together.</a:t>
            </a:r>
          </a:p>
          <a:p>
            <a:pPr marL="514350" indent="-514350">
              <a:buAutoNum type="arabicPeriod"/>
            </a:pPr>
            <a:r>
              <a:rPr lang="en-US" dirty="0" smtClean="0"/>
              <a:t>Who is the main character? </a:t>
            </a:r>
          </a:p>
          <a:p>
            <a:pPr marL="514350" indent="-514350">
              <a:buNone/>
            </a:pPr>
            <a:endParaRPr lang="en-US" dirty="0" smtClean="0"/>
          </a:p>
          <a:p>
            <a:pPr marL="514350" indent="-514350">
              <a:buAutoNum type="arabicPeriod" startAt="2"/>
            </a:pPr>
            <a:r>
              <a:rPr lang="en-US" dirty="0" smtClean="0"/>
              <a:t>What is her problem?</a:t>
            </a:r>
          </a:p>
          <a:p>
            <a:pPr marL="514350" indent="-514350">
              <a:buAutoNum type="arabicPeriod" startAt="2"/>
            </a:pPr>
            <a:endParaRPr lang="en-US" dirty="0"/>
          </a:p>
          <a:p>
            <a:pPr marL="514350" indent="-514350">
              <a:buAutoNum type="arabicPeriod" startAt="2"/>
            </a:pPr>
            <a:r>
              <a:rPr lang="en-US" dirty="0" smtClean="0"/>
              <a:t>What does she do? </a:t>
            </a:r>
          </a:p>
          <a:p>
            <a:pPr marL="514350" indent="-514350">
              <a:buAutoNum type="arabicPeriod" startAt="2"/>
            </a:pPr>
            <a:endParaRPr lang="en-US" dirty="0"/>
          </a:p>
          <a:p>
            <a:pPr marL="514350" indent="-514350">
              <a:buAutoNum type="arabicPeriod" startAt="2"/>
            </a:pPr>
            <a:r>
              <a:rPr lang="en-US" dirty="0" smtClean="0"/>
              <a:t>What is the solution?</a:t>
            </a:r>
          </a:p>
          <a:p>
            <a:pPr marL="514350" indent="-514350">
              <a:buAutoNum type="arabicPeriod" startAt="2"/>
            </a:pPr>
            <a:endParaRPr lang="en-US" dirty="0"/>
          </a:p>
          <a:p>
            <a:pPr marL="514350" indent="-514350">
              <a:buAutoNum type="arabicPeriod" startAt="2"/>
            </a:pPr>
            <a:r>
              <a:rPr lang="en-US" dirty="0" smtClean="0"/>
              <a:t>Think about the problem &amp; solution.  </a:t>
            </a:r>
          </a:p>
          <a:p>
            <a:pPr marL="514350" indent="-514350">
              <a:buNone/>
            </a:pPr>
            <a:r>
              <a:rPr lang="en-US" dirty="0" smtClean="0"/>
              <a:t>What did Koala Lou experience?  </a:t>
            </a:r>
            <a:endParaRPr lang="en-US" dirty="0"/>
          </a:p>
        </p:txBody>
      </p:sp>
      <p:pic>
        <p:nvPicPr>
          <p:cNvPr id="4" name="il_fi" descr="http://ecx.images-amazon.com/images/I/51QyA4v5FuL.jpg"/>
          <p:cNvPicPr/>
          <p:nvPr/>
        </p:nvPicPr>
        <p:blipFill>
          <a:blip r:embed="rId3" cstate="print"/>
          <a:srcRect/>
          <a:stretch>
            <a:fillRect/>
          </a:stretch>
        </p:blipFill>
        <p:spPr bwMode="auto">
          <a:xfrm>
            <a:off x="6096000" y="3276600"/>
            <a:ext cx="2355906" cy="2705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2</a:t>
            </a:r>
            <a:endParaRPr lang="en-US" dirty="0"/>
          </a:p>
        </p:txBody>
      </p:sp>
      <p:sp>
        <p:nvSpPr>
          <p:cNvPr id="3" name="Subtitle 2"/>
          <p:cNvSpPr>
            <a:spLocks noGrp="1"/>
          </p:cNvSpPr>
          <p:nvPr>
            <p:ph type="subTitle" idx="1"/>
          </p:nvPr>
        </p:nvSpPr>
        <p:spPr/>
        <p:txBody>
          <a:bodyPr/>
          <a:lstStyle/>
          <a:p>
            <a:r>
              <a:rPr lang="en-US" dirty="0" smtClean="0"/>
              <a:t>Guided Application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APK</a:t>
            </a:r>
            <a:endParaRPr lang="en-US" dirty="0"/>
          </a:p>
        </p:txBody>
      </p:sp>
      <p:sp>
        <p:nvSpPr>
          <p:cNvPr id="3" name="Content Placeholder 2"/>
          <p:cNvSpPr>
            <a:spLocks noGrp="1"/>
          </p:cNvSpPr>
          <p:nvPr>
            <p:ph idx="1"/>
          </p:nvPr>
        </p:nvSpPr>
        <p:spPr/>
        <p:txBody>
          <a:bodyPr/>
          <a:lstStyle/>
          <a:p>
            <a:r>
              <a:rPr lang="en-US" dirty="0" smtClean="0"/>
              <a:t>What was Koala Lou’s experience? </a:t>
            </a:r>
            <a:endParaRPr lang="en-US" dirty="0"/>
          </a:p>
        </p:txBody>
      </p:sp>
      <p:pic>
        <p:nvPicPr>
          <p:cNvPr id="4" name="il_fi" descr="http://ecx.images-amazon.com/images/I/51QyA4v5FuL.jpg"/>
          <p:cNvPicPr/>
          <p:nvPr/>
        </p:nvPicPr>
        <p:blipFill>
          <a:blip r:embed="rId2" cstate="print"/>
          <a:srcRect/>
          <a:stretch>
            <a:fillRect/>
          </a:stretch>
        </p:blipFill>
        <p:spPr bwMode="auto">
          <a:xfrm>
            <a:off x="5029200" y="2514600"/>
            <a:ext cx="3422706" cy="3467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Let’s try together.</a:t>
            </a:r>
          </a:p>
          <a:p>
            <a:pPr marL="514350" indent="-514350">
              <a:buAutoNum type="arabicPeriod"/>
            </a:pPr>
            <a:r>
              <a:rPr lang="en-US" dirty="0" smtClean="0"/>
              <a:t>Who is the main character? </a:t>
            </a:r>
          </a:p>
          <a:p>
            <a:pPr marL="514350" indent="-514350">
              <a:buNone/>
            </a:pPr>
            <a:endParaRPr lang="en-US" dirty="0" smtClean="0"/>
          </a:p>
          <a:p>
            <a:pPr marL="514350" indent="-514350">
              <a:buAutoNum type="arabicPeriod" startAt="2"/>
            </a:pPr>
            <a:r>
              <a:rPr lang="en-US" dirty="0" smtClean="0"/>
              <a:t>What is the problem?</a:t>
            </a:r>
          </a:p>
          <a:p>
            <a:pPr marL="514350" indent="-514350">
              <a:buAutoNum type="arabicPeriod" startAt="2"/>
            </a:pPr>
            <a:endParaRPr lang="en-US" dirty="0"/>
          </a:p>
          <a:p>
            <a:pPr marL="514350" indent="-514350">
              <a:buAutoNum type="arabicPeriod" startAt="2"/>
            </a:pPr>
            <a:r>
              <a:rPr lang="en-US" dirty="0" smtClean="0"/>
              <a:t>What do they do? </a:t>
            </a:r>
          </a:p>
          <a:p>
            <a:pPr marL="514350" indent="-514350">
              <a:buAutoNum type="arabicPeriod" startAt="2"/>
            </a:pPr>
            <a:endParaRPr lang="en-US" dirty="0"/>
          </a:p>
          <a:p>
            <a:pPr marL="514350" indent="-514350">
              <a:buAutoNum type="arabicPeriod" startAt="2"/>
            </a:pPr>
            <a:r>
              <a:rPr lang="en-US" dirty="0" smtClean="0"/>
              <a:t>What is the solution?</a:t>
            </a:r>
          </a:p>
          <a:p>
            <a:pPr marL="514350" indent="-514350">
              <a:buAutoNum type="arabicPeriod" startAt="2"/>
            </a:pPr>
            <a:endParaRPr lang="en-US" dirty="0"/>
          </a:p>
          <a:p>
            <a:pPr marL="514350" indent="-514350">
              <a:buAutoNum type="arabicPeriod" startAt="2"/>
            </a:pPr>
            <a:r>
              <a:rPr lang="en-US" dirty="0" smtClean="0"/>
              <a:t>Think about the problem &amp; solution.  </a:t>
            </a:r>
          </a:p>
          <a:p>
            <a:pPr marL="514350" indent="-514350">
              <a:buNone/>
            </a:pPr>
            <a:r>
              <a:rPr lang="en-US" dirty="0" smtClean="0"/>
              <a:t>What did they experience?  </a:t>
            </a:r>
            <a:endParaRPr lang="en-US" dirty="0"/>
          </a:p>
        </p:txBody>
      </p:sp>
      <p:pic>
        <p:nvPicPr>
          <p:cNvPr id="5" name="papercrane1" descr="paper crane"/>
          <p:cNvPicPr/>
          <p:nvPr/>
        </p:nvPicPr>
        <p:blipFill>
          <a:blip r:embed="rId3" cstate="print"/>
          <a:srcRect/>
          <a:stretch>
            <a:fillRect/>
          </a:stretch>
        </p:blipFill>
        <p:spPr bwMode="auto">
          <a:xfrm>
            <a:off x="6172200" y="1676400"/>
            <a:ext cx="2422346" cy="28200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lstStyle/>
          <a:p>
            <a:r>
              <a:rPr lang="en-US" dirty="0" smtClean="0"/>
              <a:t>Record student information on Scoring Guide &amp; possibly add notes to anecdotal records.  Depending on student success, make plan for the next set of texts.  </a:t>
            </a:r>
          </a:p>
          <a:p>
            <a:r>
              <a:rPr lang="en-US" dirty="0" smtClean="0"/>
              <a:t>Continue the lesson format with other familiar texts, such as </a:t>
            </a:r>
            <a:r>
              <a:rPr lang="en-US" u="sng" dirty="0" smtClean="0"/>
              <a:t>Ferdinand</a:t>
            </a:r>
            <a:r>
              <a:rPr lang="en-US" dirty="0" smtClean="0"/>
              <a:t> &amp; </a:t>
            </a:r>
            <a:r>
              <a:rPr lang="en-US" u="sng" dirty="0" smtClean="0"/>
              <a:t>One Find Day</a:t>
            </a:r>
            <a:endParaRPr lang="en-US"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to Teachers</a:t>
            </a:r>
            <a:endParaRPr lang="en-US" dirty="0"/>
          </a:p>
        </p:txBody>
      </p:sp>
      <p:sp>
        <p:nvSpPr>
          <p:cNvPr id="3" name="Content Placeholder 2"/>
          <p:cNvSpPr>
            <a:spLocks noGrp="1"/>
          </p:cNvSpPr>
          <p:nvPr>
            <p:ph idx="1"/>
          </p:nvPr>
        </p:nvSpPr>
        <p:spPr/>
        <p:txBody>
          <a:bodyPr>
            <a:normAutofit fontScale="92500"/>
          </a:bodyPr>
          <a:lstStyle/>
          <a:p>
            <a:r>
              <a:rPr lang="en-US" dirty="0" smtClean="0"/>
              <a:t>This lesson can only be done using 2 previously read texts that are familiar to students.  Students should be successful with RL.K.1(ask &amp; answer questions), RL.K.2 (retelling), and R.L.K.3 (identifying characters) before attempting this lesson.  </a:t>
            </a:r>
          </a:p>
          <a:p>
            <a:r>
              <a:rPr lang="en-US" dirty="0" smtClean="0"/>
              <a:t>This lesson is designed to be used at the end of Unit 5, after most of the literary texts have been read and students are familiar with the stories.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Begin with the end in mind- </a:t>
            </a:r>
            <a:br>
              <a:rPr lang="en-US" dirty="0" smtClean="0"/>
            </a:br>
            <a:r>
              <a:rPr lang="en-US" dirty="0" smtClean="0"/>
              <a:t>Assessment Options</a:t>
            </a:r>
            <a:endParaRPr lang="en-US" dirty="0"/>
          </a:p>
        </p:txBody>
      </p:sp>
      <p:sp>
        <p:nvSpPr>
          <p:cNvPr id="3" name="Content Placeholder 2"/>
          <p:cNvSpPr>
            <a:spLocks noGrp="1"/>
          </p:cNvSpPr>
          <p:nvPr>
            <p:ph idx="1"/>
          </p:nvPr>
        </p:nvSpPr>
        <p:spPr/>
        <p:txBody>
          <a:bodyPr/>
          <a:lstStyle/>
          <a:p>
            <a:r>
              <a:rPr lang="en-US" dirty="0" smtClean="0"/>
              <a:t>Options for assessment for these lessons might be differentiated. It could be: </a:t>
            </a:r>
          </a:p>
          <a:p>
            <a:pPr lvl="1"/>
            <a:r>
              <a:rPr lang="en-US" dirty="0" smtClean="0"/>
              <a:t>scored independently.  Students who are able will independently respond by writing the comparing sentence frames at the bottom of the matrix</a:t>
            </a:r>
          </a:p>
          <a:p>
            <a:pPr lvl="1"/>
            <a:r>
              <a:rPr lang="en-US" dirty="0" smtClean="0"/>
              <a:t>scored through observation.   Other students will be scored through observation of how students orally respond using the sentence frames.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1</a:t>
            </a:r>
            <a:endParaRPr lang="en-US" dirty="0"/>
          </a:p>
        </p:txBody>
      </p:sp>
      <p:sp>
        <p:nvSpPr>
          <p:cNvPr id="3" name="Subtitle 2"/>
          <p:cNvSpPr>
            <a:spLocks noGrp="1"/>
          </p:cNvSpPr>
          <p:nvPr>
            <p:ph type="subTitle" idx="1"/>
          </p:nvPr>
        </p:nvSpPr>
        <p:spPr/>
        <p:txBody>
          <a:bodyPr>
            <a:normAutofit/>
          </a:bodyPr>
          <a:lstStyle/>
          <a:p>
            <a:r>
              <a:rPr lang="en-US" sz="3200" dirty="0" smtClean="0"/>
              <a:t>What is an experience?  </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APK</a:t>
            </a:r>
            <a:endParaRPr lang="en-US" dirty="0"/>
          </a:p>
        </p:txBody>
      </p:sp>
      <p:sp>
        <p:nvSpPr>
          <p:cNvPr id="3" name="Content Placeholder 2"/>
          <p:cNvSpPr>
            <a:spLocks noGrp="1"/>
          </p:cNvSpPr>
          <p:nvPr>
            <p:ph idx="1"/>
          </p:nvPr>
        </p:nvSpPr>
        <p:spPr/>
        <p:txBody>
          <a:bodyPr/>
          <a:lstStyle/>
          <a:p>
            <a:r>
              <a:rPr lang="en-US" dirty="0" smtClean="0"/>
              <a:t>Turn and tell a person sitting next to you about something neat you have done.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7410" name="Picture 2" descr="google_talk_icon.png"/>
          <p:cNvPicPr>
            <a:picLocks noChangeAspect="1" noChangeArrowheads="1"/>
          </p:cNvPicPr>
          <p:nvPr/>
        </p:nvPicPr>
        <p:blipFill>
          <a:blip r:embed="rId3" cstate="print"/>
          <a:srcRect/>
          <a:stretch>
            <a:fillRect/>
          </a:stretch>
        </p:blipFill>
        <p:spPr bwMode="auto">
          <a:xfrm>
            <a:off x="2895600" y="2895600"/>
            <a:ext cx="2438400" cy="2438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experience is…. </a:t>
            </a:r>
            <a:endParaRPr lang="en-US" dirty="0"/>
          </a:p>
        </p:txBody>
      </p:sp>
      <p:sp>
        <p:nvSpPr>
          <p:cNvPr id="3" name="Content Placeholder 2"/>
          <p:cNvSpPr>
            <a:spLocks noGrp="1"/>
          </p:cNvSpPr>
          <p:nvPr>
            <p:ph idx="1"/>
          </p:nvPr>
        </p:nvSpPr>
        <p:spPr/>
        <p:txBody>
          <a:bodyPr/>
          <a:lstStyle/>
          <a:p>
            <a:r>
              <a:rPr lang="en-US" dirty="0" smtClean="0"/>
              <a:t>Something you or a character have done before</a:t>
            </a:r>
          </a:p>
          <a:p>
            <a:r>
              <a:rPr lang="en-US" dirty="0" smtClean="0"/>
              <a:t>Something that has happened to you or a character in a story</a:t>
            </a:r>
          </a:p>
          <a:p>
            <a:r>
              <a:rPr lang="en-US" dirty="0" smtClean="0"/>
              <a:t>An adventure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pictures are an experience?</a:t>
            </a:r>
            <a:endParaRPr lang="en-US" dirty="0"/>
          </a:p>
        </p:txBody>
      </p:sp>
      <p:pic>
        <p:nvPicPr>
          <p:cNvPr id="18434" name="Picture 2" descr="C:\Documents and Settings\jbradsha\Local Settings\Temporary Internet Files\Content.IE5\7E19QKSI\MC900231430[1].wmf"/>
          <p:cNvPicPr>
            <a:picLocks noGrp="1" noChangeAspect="1" noChangeArrowheads="1"/>
          </p:cNvPicPr>
          <p:nvPr>
            <p:ph idx="1"/>
          </p:nvPr>
        </p:nvPicPr>
        <p:blipFill>
          <a:blip r:embed="rId3" cstate="print"/>
          <a:srcRect/>
          <a:stretch>
            <a:fillRect/>
          </a:stretch>
        </p:blipFill>
        <p:spPr bwMode="auto">
          <a:xfrm>
            <a:off x="914400" y="1447800"/>
            <a:ext cx="3002845" cy="2895600"/>
          </a:xfrm>
          <a:prstGeom prst="rect">
            <a:avLst/>
          </a:prstGeom>
          <a:noFill/>
        </p:spPr>
      </p:pic>
      <p:pic>
        <p:nvPicPr>
          <p:cNvPr id="18435" name="Picture 3" descr="C:\Documents and Settings\jbradsha\Local Settings\Temporary Internet Files\Content.IE5\WJ170RKQ\MC900232130[1].wmf"/>
          <p:cNvPicPr>
            <a:picLocks noChangeAspect="1" noChangeArrowheads="1"/>
          </p:cNvPicPr>
          <p:nvPr/>
        </p:nvPicPr>
        <p:blipFill>
          <a:blip r:embed="rId4" cstate="print"/>
          <a:srcRect/>
          <a:stretch>
            <a:fillRect/>
          </a:stretch>
        </p:blipFill>
        <p:spPr bwMode="auto">
          <a:xfrm>
            <a:off x="4800600" y="1295400"/>
            <a:ext cx="3028475" cy="2971800"/>
          </a:xfrm>
          <a:prstGeom prst="rect">
            <a:avLst/>
          </a:prstGeom>
          <a:noFill/>
        </p:spPr>
      </p:pic>
      <p:pic>
        <p:nvPicPr>
          <p:cNvPr id="18437" name="Picture 5" descr="C:\Documents and Settings\jbradsha\Local Settings\Temporary Internet Files\Content.IE5\Z9OF38BM\MP900384718[1].jpg"/>
          <p:cNvPicPr>
            <a:picLocks noChangeAspect="1" noChangeArrowheads="1"/>
          </p:cNvPicPr>
          <p:nvPr/>
        </p:nvPicPr>
        <p:blipFill>
          <a:blip r:embed="rId5" cstate="print"/>
          <a:srcRect/>
          <a:stretch>
            <a:fillRect/>
          </a:stretch>
        </p:blipFill>
        <p:spPr bwMode="auto">
          <a:xfrm>
            <a:off x="3581400" y="4495800"/>
            <a:ext cx="2057400" cy="20338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linds(horizontal)">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435"/>
                                        </p:tgtEl>
                                        <p:attrNameLst>
                                          <p:attrName>style.visibility</p:attrName>
                                        </p:attrNameLst>
                                      </p:cBhvr>
                                      <p:to>
                                        <p:strVal val="visible"/>
                                      </p:to>
                                    </p:set>
                                    <p:animEffect transition="in" filter="blinds(horizontal)">
                                      <p:cBhvr>
                                        <p:cTn id="12" dur="500"/>
                                        <p:tgtEl>
                                          <p:spTgt spid="184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8437"/>
                                        </p:tgtEl>
                                        <p:attrNameLst>
                                          <p:attrName>style.visibility</p:attrName>
                                        </p:attrNameLst>
                                      </p:cBhvr>
                                      <p:to>
                                        <p:strVal val="visible"/>
                                      </p:to>
                                    </p:set>
                                    <p:animEffect transition="in" filter="blinds(horizontal)">
                                      <p:cBhvr>
                                        <p:cTn id="17"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pictures are NOT an experience?</a:t>
            </a:r>
            <a:endParaRPr lang="en-US" dirty="0"/>
          </a:p>
        </p:txBody>
      </p:sp>
      <p:sp>
        <p:nvSpPr>
          <p:cNvPr id="3" name="Content Placeholder 2"/>
          <p:cNvSpPr>
            <a:spLocks noGrp="1"/>
          </p:cNvSpPr>
          <p:nvPr>
            <p:ph idx="1"/>
          </p:nvPr>
        </p:nvSpPr>
        <p:spPr/>
        <p:txBody>
          <a:bodyPr/>
          <a:lstStyle/>
          <a:p>
            <a:endParaRPr lang="en-US" dirty="0"/>
          </a:p>
        </p:txBody>
      </p:sp>
      <p:pic>
        <p:nvPicPr>
          <p:cNvPr id="19458" name="Picture 2" descr="C:\Documents and Settings\jbradsha\Local Settings\Temporary Internet Files\Content.IE5\7E19QKSI\MC900250808[1].wmf"/>
          <p:cNvPicPr>
            <a:picLocks noChangeAspect="1" noChangeArrowheads="1"/>
          </p:cNvPicPr>
          <p:nvPr/>
        </p:nvPicPr>
        <p:blipFill>
          <a:blip r:embed="rId3" cstate="print"/>
          <a:srcRect/>
          <a:stretch>
            <a:fillRect/>
          </a:stretch>
        </p:blipFill>
        <p:spPr bwMode="auto">
          <a:xfrm>
            <a:off x="6400800" y="1600200"/>
            <a:ext cx="1317279" cy="2491212"/>
          </a:xfrm>
          <a:prstGeom prst="rect">
            <a:avLst/>
          </a:prstGeom>
          <a:noFill/>
        </p:spPr>
      </p:pic>
      <p:pic>
        <p:nvPicPr>
          <p:cNvPr id="19459" name="Picture 3" descr="C:\Documents and Settings\jbradsha\Local Settings\Temporary Internet Files\Content.IE5\WJ170RKQ\MP900399852[1].jpg"/>
          <p:cNvPicPr>
            <a:picLocks noChangeAspect="1" noChangeArrowheads="1"/>
          </p:cNvPicPr>
          <p:nvPr/>
        </p:nvPicPr>
        <p:blipFill>
          <a:blip r:embed="rId4" cstate="print"/>
          <a:srcRect/>
          <a:stretch>
            <a:fillRect/>
          </a:stretch>
        </p:blipFill>
        <p:spPr bwMode="auto">
          <a:xfrm>
            <a:off x="533399" y="1524000"/>
            <a:ext cx="3124201" cy="2081987"/>
          </a:xfrm>
          <a:prstGeom prst="rect">
            <a:avLst/>
          </a:prstGeom>
          <a:noFill/>
        </p:spPr>
      </p:pic>
      <p:pic>
        <p:nvPicPr>
          <p:cNvPr id="19460" name="Picture 4" descr="C:\Documents and Settings\jbradsha\Local Settings\Temporary Internet Files\Content.IE5\Z9OF38BM\MC900057091[1].wmf"/>
          <p:cNvPicPr>
            <a:picLocks noChangeAspect="1" noChangeArrowheads="1"/>
          </p:cNvPicPr>
          <p:nvPr/>
        </p:nvPicPr>
        <p:blipFill>
          <a:blip r:embed="rId5" cstate="print"/>
          <a:srcRect/>
          <a:stretch>
            <a:fillRect/>
          </a:stretch>
        </p:blipFill>
        <p:spPr bwMode="auto">
          <a:xfrm>
            <a:off x="3429000" y="4038600"/>
            <a:ext cx="2453049" cy="2590800"/>
          </a:xfrm>
          <a:prstGeom prst="rect">
            <a:avLst/>
          </a:prstGeom>
          <a:noFill/>
        </p:spPr>
      </p:pic>
      <p:pic>
        <p:nvPicPr>
          <p:cNvPr id="1026" name="Picture 2" descr="C:\Documents and Settings\jbradsha\Local Settings\Temporary Internet Files\Content.IE5\WJ170RKQ\MC900383418[1].wmf"/>
          <p:cNvPicPr>
            <a:picLocks noChangeAspect="1" noChangeArrowheads="1"/>
          </p:cNvPicPr>
          <p:nvPr/>
        </p:nvPicPr>
        <p:blipFill>
          <a:blip r:embed="rId6" cstate="print"/>
          <a:srcRect/>
          <a:stretch>
            <a:fillRect/>
          </a:stretch>
        </p:blipFill>
        <p:spPr bwMode="auto">
          <a:xfrm>
            <a:off x="228600" y="2667000"/>
            <a:ext cx="2078752" cy="1905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blinds(horizontal)">
                                      <p:cBhvr>
                                        <p:cTn id="7" dur="5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blinds(horizontal)">
                                      <p:cBhvr>
                                        <p:cTn id="12" dur="500"/>
                                        <p:tgtEl>
                                          <p:spTgt spid="1945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8"/>
                                        </p:tgtEl>
                                        <p:attrNameLst>
                                          <p:attrName>style.visibility</p:attrName>
                                        </p:attrNameLst>
                                      </p:cBhvr>
                                      <p:to>
                                        <p:strVal val="visible"/>
                                      </p:to>
                                    </p:set>
                                    <p:animEffect transition="in" filter="blinds(horizontal)">
                                      <p:cBhvr>
                                        <p:cTn id="17" dur="500"/>
                                        <p:tgtEl>
                                          <p:spTgt spid="1945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460"/>
                                        </p:tgtEl>
                                        <p:attrNameLst>
                                          <p:attrName>style.visibility</p:attrName>
                                        </p:attrNameLst>
                                      </p:cBhvr>
                                      <p:to>
                                        <p:strVal val="visible"/>
                                      </p:to>
                                    </p:set>
                                    <p:animEffect transition="in" filter="blinds(horizontal)">
                                      <p:cBhvr>
                                        <p:cTn id="22" dur="5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667</Words>
  <Application>Microsoft Office PowerPoint</Application>
  <PresentationFormat>On-screen Show (4:3)</PresentationFormat>
  <Paragraphs>98</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Unit 5 RL.K.9 </vt:lpstr>
      <vt:lpstr>Note to Teachers</vt:lpstr>
      <vt:lpstr>Begin with the end in mind-  Assessment Options</vt:lpstr>
      <vt:lpstr>Day 1</vt:lpstr>
      <vt:lpstr>Goal </vt:lpstr>
      <vt:lpstr>APK</vt:lpstr>
      <vt:lpstr>An experience is…. </vt:lpstr>
      <vt:lpstr>Which pictures are an experience?</vt:lpstr>
      <vt:lpstr>Which pictures are NOT an experience?</vt:lpstr>
      <vt:lpstr>Thinking about a character’s experience… </vt:lpstr>
      <vt:lpstr>Thinking about a character’s experience… </vt:lpstr>
      <vt:lpstr>Revisit the Goal </vt:lpstr>
      <vt:lpstr>Day 2</vt:lpstr>
      <vt:lpstr>Goal </vt:lpstr>
      <vt:lpstr>APK</vt:lpstr>
      <vt:lpstr>Thinking about a character’s experience… </vt:lpstr>
      <vt:lpstr>Revisit the Goal </vt:lpstr>
      <vt:lpstr>Next steps…. </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 RL.K.9 </dc:title>
  <dc:creator>st</dc:creator>
  <cp:lastModifiedBy>st</cp:lastModifiedBy>
  <cp:revision>28</cp:revision>
  <dcterms:created xsi:type="dcterms:W3CDTF">2014-03-12T15:56:18Z</dcterms:created>
  <dcterms:modified xsi:type="dcterms:W3CDTF">2014-04-02T14:44:13Z</dcterms:modified>
</cp:coreProperties>
</file>