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0" r:id="rId3"/>
    <p:sldId id="259" r:id="rId4"/>
    <p:sldId id="258" r:id="rId5"/>
    <p:sldId id="257" r:id="rId6"/>
    <p:sldId id="263" r:id="rId7"/>
    <p:sldId id="262" r:id="rId8"/>
    <p:sldId id="261"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491" autoAdjust="0"/>
  </p:normalViewPr>
  <p:slideViewPr>
    <p:cSldViewPr>
      <p:cViewPr varScale="1">
        <p:scale>
          <a:sx n="64" d="100"/>
          <a:sy n="64" d="100"/>
        </p:scale>
        <p:origin x="-70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B4B6C5-05ED-4DE1-9E18-E36AB1369896}" type="datetimeFigureOut">
              <a:rPr lang="en-US" smtClean="0"/>
              <a:t>3/20/2014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A47D2E-82BC-419B-8469-9930DFE92F7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RI.2.1 Ask and answer questions such as who, what, where, when, why, and</a:t>
            </a:r>
            <a:r>
              <a:rPr lang="en-US" baseline="0" dirty="0" smtClean="0"/>
              <a:t> how to demonstrate understanding of key details in a text.</a:t>
            </a:r>
            <a:endParaRPr lang="en-US" dirty="0"/>
          </a:p>
        </p:txBody>
      </p:sp>
      <p:sp>
        <p:nvSpPr>
          <p:cNvPr id="4" name="Slide Number Placeholder 3"/>
          <p:cNvSpPr>
            <a:spLocks noGrp="1"/>
          </p:cNvSpPr>
          <p:nvPr>
            <p:ph type="sldNum" sz="quarter" idx="10"/>
          </p:nvPr>
        </p:nvSpPr>
        <p:spPr/>
        <p:txBody>
          <a:bodyPr/>
          <a:lstStyle/>
          <a:p>
            <a:fld id="{CFA47D2E-82BC-419B-8469-9930DFE92F70}" type="slidenum">
              <a:rPr lang="en-US" smtClean="0"/>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a:t>
            </a:r>
            <a:r>
              <a:rPr lang="en-US" baseline="0" dirty="0" smtClean="0"/>
              <a:t> are the foods on these lists the same?  How are they different?</a:t>
            </a:r>
            <a:endParaRPr lang="en-US" dirty="0"/>
          </a:p>
        </p:txBody>
      </p:sp>
      <p:sp>
        <p:nvSpPr>
          <p:cNvPr id="4" name="Slide Number Placeholder 3"/>
          <p:cNvSpPr>
            <a:spLocks noGrp="1"/>
          </p:cNvSpPr>
          <p:nvPr>
            <p:ph type="sldNum" sz="quarter" idx="10"/>
          </p:nvPr>
        </p:nvSpPr>
        <p:spPr/>
        <p:txBody>
          <a:bodyPr/>
          <a:lstStyle/>
          <a:p>
            <a:fld id="{CFA47D2E-82BC-419B-8469-9930DFE92F70}" type="slidenum">
              <a:rPr lang="en-US" smtClean="0"/>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a:t>
            </a:r>
            <a:r>
              <a:rPr lang="en-US" baseline="0" dirty="0" smtClean="0"/>
              <a:t> the lists to complete this comparison matrix.  </a:t>
            </a:r>
          </a:p>
          <a:p>
            <a:r>
              <a:rPr lang="en-US" baseline="0" dirty="0" smtClean="0"/>
              <a:t>When everyone is done…have the students tell a partner how the foods are the same and how they are different.</a:t>
            </a:r>
          </a:p>
        </p:txBody>
      </p:sp>
      <p:sp>
        <p:nvSpPr>
          <p:cNvPr id="4" name="Slide Number Placeholder 3"/>
          <p:cNvSpPr>
            <a:spLocks noGrp="1"/>
          </p:cNvSpPr>
          <p:nvPr>
            <p:ph type="sldNum" sz="quarter" idx="10"/>
          </p:nvPr>
        </p:nvSpPr>
        <p:spPr/>
        <p:txBody>
          <a:bodyPr/>
          <a:lstStyle/>
          <a:p>
            <a:fld id="{CFA47D2E-82BC-419B-8469-9930DFE92F70}" type="slidenum">
              <a:rPr lang="en-US" smtClean="0"/>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RI.2.1 Ask and answer questions such as who, what, where, when, why, and</a:t>
            </a:r>
            <a:r>
              <a:rPr lang="en-US" baseline="0" dirty="0" smtClean="0"/>
              <a:t> how to demonstrate understanding of key details in a text.</a:t>
            </a:r>
            <a:endParaRPr lang="en-US" dirty="0"/>
          </a:p>
        </p:txBody>
      </p:sp>
      <p:sp>
        <p:nvSpPr>
          <p:cNvPr id="4" name="Slide Number Placeholder 3"/>
          <p:cNvSpPr>
            <a:spLocks noGrp="1"/>
          </p:cNvSpPr>
          <p:nvPr>
            <p:ph type="sldNum" sz="quarter" idx="10"/>
          </p:nvPr>
        </p:nvSpPr>
        <p:spPr/>
        <p:txBody>
          <a:bodyPr/>
          <a:lstStyle/>
          <a:p>
            <a:fld id="{CFA47D2E-82BC-419B-8469-9930DFE92F70}" type="slidenum">
              <a:rPr lang="en-US" smtClean="0"/>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APK- What</a:t>
            </a:r>
            <a:r>
              <a:rPr lang="en-US" baseline="0" dirty="0" smtClean="0"/>
              <a:t> do you like to eat?  </a:t>
            </a:r>
          </a:p>
          <a:p>
            <a:r>
              <a:rPr lang="en-US" baseline="0" dirty="0" smtClean="0"/>
              <a:t>Tell your partner 3 things you like to eat.</a:t>
            </a:r>
            <a:endParaRPr lang="en-US" dirty="0"/>
          </a:p>
        </p:txBody>
      </p:sp>
      <p:sp>
        <p:nvSpPr>
          <p:cNvPr id="4" name="Slide Number Placeholder 3"/>
          <p:cNvSpPr>
            <a:spLocks noGrp="1"/>
          </p:cNvSpPr>
          <p:nvPr>
            <p:ph type="sldNum" sz="quarter" idx="10"/>
          </p:nvPr>
        </p:nvSpPr>
        <p:spPr/>
        <p:txBody>
          <a:bodyPr/>
          <a:lstStyle/>
          <a:p>
            <a:fld id="{CFA47D2E-82BC-419B-8469-9930DFE92F70}" type="slidenum">
              <a:rPr lang="en-US" smtClean="0"/>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Tell your partner 3 things you</a:t>
            </a:r>
            <a:r>
              <a:rPr lang="en-US" baseline="0" dirty="0" smtClean="0"/>
              <a:t> think they like to eat in China.</a:t>
            </a:r>
          </a:p>
          <a:p>
            <a:endParaRPr lang="en-US" dirty="0"/>
          </a:p>
        </p:txBody>
      </p:sp>
      <p:sp>
        <p:nvSpPr>
          <p:cNvPr id="4" name="Slide Number Placeholder 3"/>
          <p:cNvSpPr>
            <a:spLocks noGrp="1"/>
          </p:cNvSpPr>
          <p:nvPr>
            <p:ph type="sldNum" sz="quarter" idx="10"/>
          </p:nvPr>
        </p:nvSpPr>
        <p:spPr/>
        <p:txBody>
          <a:bodyPr/>
          <a:lstStyle/>
          <a:p>
            <a:fld id="{CFA47D2E-82BC-419B-8469-9930DFE92F70}"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see if we can do some investigating to find out</a:t>
            </a:r>
            <a:r>
              <a:rPr lang="en-US" baseline="0" dirty="0" smtClean="0"/>
              <a:t> what a family in China likes to eat.</a:t>
            </a:r>
            <a:endParaRPr lang="en-US" dirty="0"/>
          </a:p>
        </p:txBody>
      </p:sp>
      <p:sp>
        <p:nvSpPr>
          <p:cNvPr id="4" name="Slide Number Placeholder 3"/>
          <p:cNvSpPr>
            <a:spLocks noGrp="1"/>
          </p:cNvSpPr>
          <p:nvPr>
            <p:ph type="sldNum" sz="quarter" idx="10"/>
          </p:nvPr>
        </p:nvSpPr>
        <p:spPr/>
        <p:txBody>
          <a:bodyPr/>
          <a:lstStyle/>
          <a:p>
            <a:fld id="{CFA47D2E-82BC-419B-8469-9930DFE92F70}" type="slidenum">
              <a:rPr lang="en-US" smtClean="0"/>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look at a photograph of a family</a:t>
            </a:r>
            <a:r>
              <a:rPr lang="en-US" baseline="0" dirty="0" smtClean="0"/>
              <a:t> who lives in China today.  What are your observations?</a:t>
            </a:r>
            <a:endParaRPr lang="en-US" dirty="0"/>
          </a:p>
        </p:txBody>
      </p:sp>
      <p:sp>
        <p:nvSpPr>
          <p:cNvPr id="4" name="Slide Number Placeholder 3"/>
          <p:cNvSpPr>
            <a:spLocks noGrp="1"/>
          </p:cNvSpPr>
          <p:nvPr>
            <p:ph type="sldNum" sz="quarter" idx="10"/>
          </p:nvPr>
        </p:nvSpPr>
        <p:spPr/>
        <p:txBody>
          <a:bodyPr/>
          <a:lstStyle/>
          <a:p>
            <a:fld id="{CFA47D2E-82BC-419B-8469-9930DFE92F70}" type="slidenum">
              <a:rPr lang="en-US" smtClean="0"/>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RI.2.1 Ask and answer questions such as who, what, where, when, why, and</a:t>
            </a:r>
            <a:r>
              <a:rPr lang="en-US" baseline="0" dirty="0" smtClean="0"/>
              <a:t> how to demonstrate understanding of key details in a text.</a:t>
            </a:r>
            <a:endParaRPr lang="en-US" dirty="0"/>
          </a:p>
        </p:txBody>
      </p:sp>
      <p:sp>
        <p:nvSpPr>
          <p:cNvPr id="4" name="Slide Number Placeholder 3"/>
          <p:cNvSpPr>
            <a:spLocks noGrp="1"/>
          </p:cNvSpPr>
          <p:nvPr>
            <p:ph type="sldNum" sz="quarter" idx="10"/>
          </p:nvPr>
        </p:nvSpPr>
        <p:spPr/>
        <p:txBody>
          <a:bodyPr/>
          <a:lstStyle/>
          <a:p>
            <a:fld id="{CFA47D2E-82BC-419B-8469-9930DFE92F70}" type="slidenum">
              <a:rPr lang="en-US" smtClean="0"/>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RI.2.1 Ask and answer questions such as who, what, where, when, why, and</a:t>
            </a:r>
            <a:r>
              <a:rPr lang="en-US" baseline="0" dirty="0" smtClean="0"/>
              <a:t> how to demonstrate understanding of key details in a text.</a:t>
            </a:r>
            <a:endParaRPr lang="en-US" dirty="0"/>
          </a:p>
        </p:txBody>
      </p:sp>
      <p:sp>
        <p:nvSpPr>
          <p:cNvPr id="4" name="Slide Number Placeholder 3"/>
          <p:cNvSpPr>
            <a:spLocks noGrp="1"/>
          </p:cNvSpPr>
          <p:nvPr>
            <p:ph type="sldNum" sz="quarter" idx="10"/>
          </p:nvPr>
        </p:nvSpPr>
        <p:spPr/>
        <p:txBody>
          <a:bodyPr/>
          <a:lstStyle/>
          <a:p>
            <a:fld id="{CFA47D2E-82BC-419B-8469-9930DFE92F70}" type="slidenum">
              <a:rPr lang="en-US" smtClean="0"/>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APK- Would you like</a:t>
            </a:r>
            <a:r>
              <a:rPr lang="en-US" baseline="0" dirty="0" smtClean="0"/>
              <a:t> to go live with this family for a week, and eat what they eat?</a:t>
            </a:r>
          </a:p>
          <a:p>
            <a:r>
              <a:rPr lang="en-US" baseline="0" dirty="0" smtClean="0"/>
              <a:t>Tell your partner why.</a:t>
            </a:r>
            <a:endParaRPr lang="en-US" dirty="0"/>
          </a:p>
        </p:txBody>
      </p:sp>
      <p:sp>
        <p:nvSpPr>
          <p:cNvPr id="4" name="Slide Number Placeholder 3"/>
          <p:cNvSpPr>
            <a:spLocks noGrp="1"/>
          </p:cNvSpPr>
          <p:nvPr>
            <p:ph type="sldNum" sz="quarter" idx="10"/>
          </p:nvPr>
        </p:nvSpPr>
        <p:spPr/>
        <p:txBody>
          <a:bodyPr/>
          <a:lstStyle/>
          <a:p>
            <a:fld id="{CFA47D2E-82BC-419B-8469-9930DFE92F70}" type="slidenum">
              <a:rPr lang="en-US" smtClean="0"/>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family lives in the united states.  Let’s look</a:t>
            </a:r>
            <a:r>
              <a:rPr lang="en-US" baseline="0" dirty="0" smtClean="0"/>
              <a:t> at what they eat.  Informational text can take many forms.  Today we are going to use lists as our text.  Refer to page 271 and show the students where the lists came from.</a:t>
            </a:r>
            <a:endParaRPr lang="en-US" dirty="0"/>
          </a:p>
        </p:txBody>
      </p:sp>
      <p:sp>
        <p:nvSpPr>
          <p:cNvPr id="4" name="Slide Number Placeholder 3"/>
          <p:cNvSpPr>
            <a:spLocks noGrp="1"/>
          </p:cNvSpPr>
          <p:nvPr>
            <p:ph type="sldNum" sz="quarter" idx="10"/>
          </p:nvPr>
        </p:nvSpPr>
        <p:spPr/>
        <p:txBody>
          <a:bodyPr/>
          <a:lstStyle/>
          <a:p>
            <a:fld id="{CFA47D2E-82BC-419B-8469-9930DFE92F70}" type="slidenum">
              <a:rPr lang="en-US" smtClean="0"/>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4B7085-9EE7-4C85-86DA-196BFFDB0D7F}"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C04CB-32E6-4442-9C78-43910027584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4B7085-9EE7-4C85-86DA-196BFFDB0D7F}"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C04CB-32E6-4442-9C78-43910027584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4B7085-9EE7-4C85-86DA-196BFFDB0D7F}"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C04CB-32E6-4442-9C78-43910027584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4B7085-9EE7-4C85-86DA-196BFFDB0D7F}"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C04CB-32E6-4442-9C78-43910027584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4B7085-9EE7-4C85-86DA-196BFFDB0D7F}"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C04CB-32E6-4442-9C78-43910027584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4B7085-9EE7-4C85-86DA-196BFFDB0D7F}" type="datetimeFigureOut">
              <a:rPr lang="en-US" smtClean="0"/>
              <a:t>3/20/2014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AC04CB-32E6-4442-9C78-43910027584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4B7085-9EE7-4C85-86DA-196BFFDB0D7F}" type="datetimeFigureOut">
              <a:rPr lang="en-US" smtClean="0"/>
              <a:t>3/20/2014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AC04CB-32E6-4442-9C78-43910027584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4B7085-9EE7-4C85-86DA-196BFFDB0D7F}" type="datetimeFigureOut">
              <a:rPr lang="en-US" smtClean="0"/>
              <a:t>3/20/2014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AC04CB-32E6-4442-9C78-43910027584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B7085-9EE7-4C85-86DA-196BFFDB0D7F}" type="datetimeFigureOut">
              <a:rPr lang="en-US" smtClean="0"/>
              <a:t>3/20/2014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AC04CB-32E6-4442-9C78-43910027584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4B7085-9EE7-4C85-86DA-196BFFDB0D7F}" type="datetimeFigureOut">
              <a:rPr lang="en-US" smtClean="0"/>
              <a:t>3/20/2014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AC04CB-32E6-4442-9C78-43910027584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4B7085-9EE7-4C85-86DA-196BFFDB0D7F}" type="datetimeFigureOut">
              <a:rPr lang="en-US" smtClean="0"/>
              <a:t>3/20/2014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AC04CB-32E6-4442-9C78-43910027584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B7085-9EE7-4C85-86DA-196BFFDB0D7F}" type="datetimeFigureOut">
              <a:rPr lang="en-US" smtClean="0"/>
              <a:t>3/20/2014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C04CB-32E6-4442-9C78-43910027584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megmims.com/wp-content/uploads/2011/10/what_the_world_eats.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megmims.com/wp-content/uploads/2011/10/what_the_world_eats.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upload.wikimedia.org/wikipedia/commons/2/29/China_on_the_globe_%28claimed_hatched%29_%28Asia_centered%29.sv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hyperlink" Target="//upload.wikimedia.org/wikipedia/commons/b/be/United_States_on_the_globe_%28North_America_centered%29.svg"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upload.wikimedia.org/wikipedia/commons/2/29/China_on_the_globe_%28claimed_hatched%29_%28Asia_centered%29.svg" TargetMode="External"/><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upload.wikimedia.org/wikipedia/commons/b/be/United_States_on_the_globe_%28North_America_centered%29.svg" TargetMode="External"/><Relationship Id="rId10" Type="http://schemas.openxmlformats.org/officeDocument/2006/relationships/image" Target="../media/image7.png"/><Relationship Id="rId4" Type="http://schemas.openxmlformats.org/officeDocument/2006/relationships/image" Target="../media/image8.jpeg"/><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writingunderpressure.files.wordpress.com/2011/01/talk.jp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megmims.com/wp-content/uploads/2011/10/what_the_world_eats.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14400"/>
            <a:ext cx="8305800" cy="1927225"/>
          </a:xfrm>
        </p:spPr>
        <p:txBody>
          <a:bodyPr>
            <a:noAutofit/>
          </a:bodyPr>
          <a:lstStyle/>
          <a:p>
            <a:pPr algn="l"/>
            <a:r>
              <a:rPr lang="en-US" sz="2400" b="1" dirty="0" smtClean="0"/>
              <a:t>RI.2.1 </a:t>
            </a:r>
            <a:r>
              <a:rPr lang="en-US" sz="2400" dirty="0" smtClean="0"/>
              <a:t>Ask and answer questions as who, what, where, when, why and how to demonstrate understanding of key details in a text.</a:t>
            </a:r>
            <a:r>
              <a:rPr lang="en-US" sz="2400" b="1" dirty="0" smtClean="0"/>
              <a:t/>
            </a:r>
            <a:br>
              <a:rPr lang="en-US" sz="2400" b="1" dirty="0" smtClean="0"/>
            </a:br>
            <a:r>
              <a:rPr lang="en-US" sz="2400" b="1" dirty="0"/>
              <a:t/>
            </a:r>
            <a:br>
              <a:rPr lang="en-US" sz="2400" b="1" dirty="0"/>
            </a:br>
            <a:r>
              <a:rPr lang="en-US" sz="2400" b="1" dirty="0" smtClean="0"/>
              <a:t>RI.2.9</a:t>
            </a:r>
            <a:r>
              <a:rPr lang="en-US" sz="3200" dirty="0" smtClean="0"/>
              <a:t> </a:t>
            </a:r>
            <a:r>
              <a:rPr lang="en-US" sz="2400" dirty="0" smtClean="0"/>
              <a:t>Compare and contrast the most important point presented by two texts on the same topic.</a:t>
            </a:r>
            <a:endParaRPr lang="en-US" sz="3200" dirty="0"/>
          </a:p>
        </p:txBody>
      </p:sp>
      <p:pic>
        <p:nvPicPr>
          <p:cNvPr id="12290" name="Picture 2" descr="http://www.megmims.com/wp-content/uploads/2011/10/what_the_world_eats-300x254.jpg">
            <a:hlinkClick r:id="rId2"/>
          </p:cNvPr>
          <p:cNvPicPr>
            <a:picLocks noChangeAspect="1" noChangeArrowheads="1"/>
          </p:cNvPicPr>
          <p:nvPr/>
        </p:nvPicPr>
        <p:blipFill>
          <a:blip r:embed="rId3" cstate="print"/>
          <a:srcRect/>
          <a:stretch>
            <a:fillRect/>
          </a:stretch>
        </p:blipFill>
        <p:spPr bwMode="auto">
          <a:xfrm>
            <a:off x="1600200" y="3276600"/>
            <a:ext cx="3352800" cy="2838705"/>
          </a:xfrm>
          <a:prstGeom prst="rect">
            <a:avLst/>
          </a:prstGeom>
          <a:noFill/>
        </p:spPr>
      </p:pic>
      <p:sp>
        <p:nvSpPr>
          <p:cNvPr id="5" name="TextBox 4"/>
          <p:cNvSpPr txBox="1"/>
          <p:nvPr/>
        </p:nvSpPr>
        <p:spPr>
          <a:xfrm>
            <a:off x="5181600" y="4267200"/>
            <a:ext cx="2514600" cy="646331"/>
          </a:xfrm>
          <a:prstGeom prst="rect">
            <a:avLst/>
          </a:prstGeom>
          <a:noFill/>
        </p:spPr>
        <p:txBody>
          <a:bodyPr wrap="square" rtlCol="0">
            <a:spAutoFit/>
          </a:bodyPr>
          <a:lstStyle/>
          <a:p>
            <a:pPr algn="ctr"/>
            <a:r>
              <a:rPr lang="en-US" dirty="0" smtClean="0"/>
              <a:t>Second Grade </a:t>
            </a:r>
          </a:p>
          <a:p>
            <a:pPr algn="ctr"/>
            <a:r>
              <a:rPr lang="en-US" dirty="0" smtClean="0"/>
              <a:t>Unit 5</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304800" y="762000"/>
            <a:ext cx="4211762" cy="5624513"/>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4876800" y="914400"/>
            <a:ext cx="3886200" cy="5078313"/>
          </a:xfrm>
          <a:prstGeom prst="rect">
            <a:avLst/>
          </a:prstGeom>
          <a:noFill/>
        </p:spPr>
        <p:txBody>
          <a:bodyPr wrap="square" rtlCol="0">
            <a:spAutoFit/>
          </a:bodyPr>
          <a:lstStyle/>
          <a:p>
            <a:r>
              <a:rPr lang="en-US" sz="3600" b="1" dirty="0" smtClean="0"/>
              <a:t>Look at the list of foods that are in the photograph.</a:t>
            </a:r>
          </a:p>
          <a:p>
            <a:endParaRPr lang="en-US" sz="3600" b="1" dirty="0"/>
          </a:p>
          <a:p>
            <a:r>
              <a:rPr lang="en-US" sz="3600" b="1" dirty="0" smtClean="0"/>
              <a:t>Does it answer your questions?</a:t>
            </a:r>
          </a:p>
          <a:p>
            <a:endParaRPr lang="en-US" sz="3600" b="1" dirty="0"/>
          </a:p>
          <a:p>
            <a:r>
              <a:rPr lang="en-US" sz="3600" b="1" dirty="0" smtClean="0"/>
              <a:t>Does it support your hypothesis?</a:t>
            </a:r>
            <a:endParaRPr lang="en-US" sz="36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7924800" cy="1323439"/>
          </a:xfrm>
          <a:prstGeom prst="rect">
            <a:avLst/>
          </a:prstGeom>
          <a:noFill/>
        </p:spPr>
        <p:txBody>
          <a:bodyPr wrap="square" rtlCol="0">
            <a:spAutoFit/>
          </a:bodyPr>
          <a:lstStyle/>
          <a:p>
            <a:r>
              <a:rPr lang="en-US" sz="4400" b="1" dirty="0" smtClean="0"/>
              <a:t>Goal:</a:t>
            </a:r>
          </a:p>
          <a:p>
            <a:r>
              <a:rPr lang="en-US" sz="3600" b="1" dirty="0" smtClean="0"/>
              <a:t>I can investigate a photograph.</a:t>
            </a:r>
            <a:endParaRPr lang="en-US" sz="36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a:t>
            </a:r>
            <a:endParaRPr lang="en-US" dirty="0"/>
          </a:p>
        </p:txBody>
      </p:sp>
      <p:pic>
        <p:nvPicPr>
          <p:cNvPr id="4" name="Picture 2" descr="http://www.megmims.com/wp-content/uploads/2011/10/what_the_world_eats-300x254.jpg">
            <a:hlinkClick r:id="rId2"/>
          </p:cNvPr>
          <p:cNvPicPr>
            <a:picLocks noChangeAspect="1" noChangeArrowheads="1"/>
          </p:cNvPicPr>
          <p:nvPr/>
        </p:nvPicPr>
        <p:blipFill>
          <a:blip r:embed="rId3" cstate="print"/>
          <a:srcRect/>
          <a:stretch>
            <a:fillRect/>
          </a:stretch>
        </p:blipFill>
        <p:spPr bwMode="auto">
          <a:xfrm>
            <a:off x="2514600" y="1981200"/>
            <a:ext cx="4049999" cy="3429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8382000" cy="1323439"/>
          </a:xfrm>
          <a:prstGeom prst="rect">
            <a:avLst/>
          </a:prstGeom>
          <a:noFill/>
        </p:spPr>
        <p:txBody>
          <a:bodyPr wrap="square" rtlCol="0">
            <a:spAutoFit/>
          </a:bodyPr>
          <a:lstStyle/>
          <a:p>
            <a:r>
              <a:rPr lang="en-US" sz="4400" b="1" dirty="0" smtClean="0"/>
              <a:t>Goal:</a:t>
            </a:r>
          </a:p>
          <a:p>
            <a:r>
              <a:rPr lang="en-US" sz="3600" b="1" dirty="0" smtClean="0"/>
              <a:t>I can compare two texts on the same topic.</a:t>
            </a:r>
            <a:endParaRPr lang="en-US" sz="36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ina: The Dong family of Beijing.&#10;&#10;Food expenditure for one week: 1,233.76 Yuan or $155.06.&#10;Favorite foods: fried shredded pork with sweet and sour sauce.&#10;"/>
          <p:cNvPicPr>
            <a:picLocks noChangeAspect="1" noChangeArrowheads="1"/>
          </p:cNvPicPr>
          <p:nvPr/>
        </p:nvPicPr>
        <p:blipFill>
          <a:blip r:embed="rId3" cstate="print"/>
          <a:srcRect/>
          <a:stretch>
            <a:fillRect/>
          </a:stretch>
        </p:blipFill>
        <p:spPr bwMode="auto">
          <a:xfrm>
            <a:off x="685800" y="685800"/>
            <a:ext cx="5029200" cy="3352800"/>
          </a:xfrm>
          <a:prstGeom prst="rect">
            <a:avLst/>
          </a:prstGeom>
          <a:noFill/>
        </p:spPr>
      </p:pic>
      <p:pic>
        <p:nvPicPr>
          <p:cNvPr id="2" name="Picture 4" descr="File:China on the globe (claimed hatched) (Asia centered).svg">
            <a:hlinkClick r:id="rId4"/>
          </p:cNvPr>
          <p:cNvPicPr>
            <a:picLocks noChangeAspect="1" noChangeArrowheads="1"/>
          </p:cNvPicPr>
          <p:nvPr/>
        </p:nvPicPr>
        <p:blipFill>
          <a:blip r:embed="rId5" cstate="print"/>
          <a:srcRect/>
          <a:stretch>
            <a:fillRect/>
          </a:stretch>
        </p:blipFill>
        <p:spPr bwMode="auto">
          <a:xfrm>
            <a:off x="4419600" y="1447800"/>
            <a:ext cx="4495800" cy="4495800"/>
          </a:xfrm>
          <a:prstGeom prst="rect">
            <a:avLst/>
          </a:prstGeom>
          <a:noFill/>
        </p:spPr>
      </p:pic>
      <p:sp>
        <p:nvSpPr>
          <p:cNvPr id="4" name="TextBox 3"/>
          <p:cNvSpPr txBox="1"/>
          <p:nvPr/>
        </p:nvSpPr>
        <p:spPr>
          <a:xfrm>
            <a:off x="685800" y="4267200"/>
            <a:ext cx="3733800" cy="2062103"/>
          </a:xfrm>
          <a:prstGeom prst="rect">
            <a:avLst/>
          </a:prstGeom>
          <a:noFill/>
        </p:spPr>
        <p:txBody>
          <a:bodyPr wrap="square" rtlCol="0">
            <a:spAutoFit/>
          </a:bodyPr>
          <a:lstStyle/>
          <a:p>
            <a:pPr algn="r"/>
            <a:r>
              <a:rPr lang="en-US" sz="3200" b="1" dirty="0" smtClean="0"/>
              <a:t>Would you like to go live with this family for a week, and eat what they eat?</a:t>
            </a:r>
            <a:endParaRPr lang="en-US" sz="32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ited States: The Fernandezes of Texas - Food expenditure for one week: $242.48. Favorite Foods: Shrimp with Alfredo sauce, chicken mole, barbecue ribs, pizza..0001.xxf1rw"/>
          <p:cNvPicPr/>
          <p:nvPr/>
        </p:nvPicPr>
        <p:blipFill>
          <a:blip r:embed="rId3" cstate="print"/>
          <a:srcRect/>
          <a:stretch>
            <a:fillRect/>
          </a:stretch>
        </p:blipFill>
        <p:spPr bwMode="auto">
          <a:xfrm>
            <a:off x="533400" y="914400"/>
            <a:ext cx="7191375" cy="4788535"/>
          </a:xfrm>
          <a:prstGeom prst="rect">
            <a:avLst/>
          </a:prstGeom>
          <a:noFill/>
          <a:ln w="9525">
            <a:noFill/>
            <a:miter lim="800000"/>
            <a:headEnd/>
            <a:tailEnd/>
          </a:ln>
        </p:spPr>
      </p:pic>
      <p:pic>
        <p:nvPicPr>
          <p:cNvPr id="3" name="Picture 2" descr="File:United States on the globe (North America centered).svg">
            <a:hlinkClick r:id="rId4"/>
          </p:cNvPr>
          <p:cNvPicPr>
            <a:picLocks noChangeAspect="1" noChangeArrowheads="1"/>
          </p:cNvPicPr>
          <p:nvPr/>
        </p:nvPicPr>
        <p:blipFill>
          <a:blip r:embed="rId5" cstate="print"/>
          <a:srcRect/>
          <a:stretch>
            <a:fillRect/>
          </a:stretch>
        </p:blipFill>
        <p:spPr bwMode="auto">
          <a:xfrm>
            <a:off x="6019800" y="228600"/>
            <a:ext cx="2890894" cy="2886076"/>
          </a:xfrm>
          <a:prstGeom prst="rect">
            <a:avLst/>
          </a:prstGeom>
          <a:noFill/>
        </p:spPr>
      </p:pic>
      <p:pic>
        <p:nvPicPr>
          <p:cNvPr id="24578" name="Picture 2"/>
          <p:cNvPicPr>
            <a:picLocks noChangeAspect="1" noChangeArrowheads="1"/>
          </p:cNvPicPr>
          <p:nvPr/>
        </p:nvPicPr>
        <p:blipFill>
          <a:blip r:embed="rId6" cstate="print"/>
          <a:srcRect/>
          <a:stretch>
            <a:fillRect/>
          </a:stretch>
        </p:blipFill>
        <p:spPr bwMode="auto">
          <a:xfrm>
            <a:off x="6934200" y="4114800"/>
            <a:ext cx="1942114" cy="253841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ina: The Dong family of Beijing.&#10;&#10;Food expenditure for one week: 1,233.76 Yuan or $155.06.&#10;Favorite foods: fried shredded pork with sweet and sour sauce.&#10;"/>
          <p:cNvPicPr>
            <a:picLocks noChangeAspect="1" noChangeArrowheads="1"/>
          </p:cNvPicPr>
          <p:nvPr/>
        </p:nvPicPr>
        <p:blipFill>
          <a:blip r:embed="rId3" cstate="print"/>
          <a:srcRect/>
          <a:stretch>
            <a:fillRect/>
          </a:stretch>
        </p:blipFill>
        <p:spPr bwMode="auto">
          <a:xfrm>
            <a:off x="457200" y="609600"/>
            <a:ext cx="4038600" cy="2692400"/>
          </a:xfrm>
          <a:prstGeom prst="rect">
            <a:avLst/>
          </a:prstGeom>
          <a:noFill/>
        </p:spPr>
      </p:pic>
      <p:pic>
        <p:nvPicPr>
          <p:cNvPr id="3" name="Picture 2" descr="United States: The Fernandezes of Texas - Food expenditure for one week: $242.48. Favorite Foods: Shrimp with Alfredo sauce, chicken mole, barbecue ribs, pizza..0001.xxf1rw"/>
          <p:cNvPicPr/>
          <p:nvPr/>
        </p:nvPicPr>
        <p:blipFill>
          <a:blip r:embed="rId4" cstate="print"/>
          <a:srcRect/>
          <a:stretch>
            <a:fillRect/>
          </a:stretch>
        </p:blipFill>
        <p:spPr bwMode="auto">
          <a:xfrm>
            <a:off x="457200" y="3657600"/>
            <a:ext cx="4114799" cy="2590799"/>
          </a:xfrm>
          <a:prstGeom prst="rect">
            <a:avLst/>
          </a:prstGeom>
          <a:noFill/>
          <a:ln w="9525">
            <a:noFill/>
            <a:miter lim="800000"/>
            <a:headEnd/>
            <a:tailEnd/>
          </a:ln>
        </p:spPr>
      </p:pic>
      <p:pic>
        <p:nvPicPr>
          <p:cNvPr id="4" name="Picture 3" descr="File:United States on the globe (North America centered).svg">
            <a:hlinkClick r:id="rId5"/>
          </p:cNvPr>
          <p:cNvPicPr>
            <a:picLocks noChangeAspect="1" noChangeArrowheads="1"/>
          </p:cNvPicPr>
          <p:nvPr/>
        </p:nvPicPr>
        <p:blipFill>
          <a:blip r:embed="rId6" cstate="print"/>
          <a:srcRect/>
          <a:stretch>
            <a:fillRect/>
          </a:stretch>
        </p:blipFill>
        <p:spPr bwMode="auto">
          <a:xfrm>
            <a:off x="4267200" y="3657600"/>
            <a:ext cx="2509894" cy="2505711"/>
          </a:xfrm>
          <a:prstGeom prst="rect">
            <a:avLst/>
          </a:prstGeom>
          <a:noFill/>
        </p:spPr>
      </p:pic>
      <p:pic>
        <p:nvPicPr>
          <p:cNvPr id="5" name="Picture 2"/>
          <p:cNvPicPr>
            <a:picLocks noChangeAspect="1" noChangeArrowheads="1"/>
          </p:cNvPicPr>
          <p:nvPr/>
        </p:nvPicPr>
        <p:blipFill>
          <a:blip r:embed="rId7" cstate="print"/>
          <a:srcRect/>
          <a:stretch>
            <a:fillRect/>
          </a:stretch>
        </p:blipFill>
        <p:spPr bwMode="auto">
          <a:xfrm>
            <a:off x="6858000" y="3810000"/>
            <a:ext cx="1942114" cy="2538413"/>
          </a:xfrm>
          <a:prstGeom prst="rect">
            <a:avLst/>
          </a:prstGeom>
          <a:noFill/>
          <a:ln w="9525">
            <a:solidFill>
              <a:schemeClr val="tx1"/>
            </a:solidFill>
            <a:miter lim="800000"/>
            <a:headEnd/>
            <a:tailEnd/>
          </a:ln>
        </p:spPr>
      </p:pic>
      <p:pic>
        <p:nvPicPr>
          <p:cNvPr id="6" name="Picture 4" descr="File:China on the globe (claimed hatched) (Asia centered).svg">
            <a:hlinkClick r:id="rId8"/>
          </p:cNvPr>
          <p:cNvPicPr>
            <a:picLocks noChangeAspect="1" noChangeArrowheads="1"/>
          </p:cNvPicPr>
          <p:nvPr/>
        </p:nvPicPr>
        <p:blipFill>
          <a:blip r:embed="rId9" cstate="print"/>
          <a:srcRect/>
          <a:stretch>
            <a:fillRect/>
          </a:stretch>
        </p:blipFill>
        <p:spPr bwMode="auto">
          <a:xfrm>
            <a:off x="4191000" y="762000"/>
            <a:ext cx="2438400" cy="2438400"/>
          </a:xfrm>
          <a:prstGeom prst="rect">
            <a:avLst/>
          </a:prstGeom>
          <a:noFill/>
        </p:spPr>
      </p:pic>
      <p:pic>
        <p:nvPicPr>
          <p:cNvPr id="7" name="Picture 2"/>
          <p:cNvPicPr>
            <a:picLocks noChangeAspect="1" noChangeArrowheads="1"/>
          </p:cNvPicPr>
          <p:nvPr/>
        </p:nvPicPr>
        <p:blipFill>
          <a:blip r:embed="rId10" cstate="print"/>
          <a:srcRect/>
          <a:stretch>
            <a:fillRect/>
          </a:stretch>
        </p:blipFill>
        <p:spPr bwMode="auto">
          <a:xfrm>
            <a:off x="6858000" y="609600"/>
            <a:ext cx="1882989" cy="2514600"/>
          </a:xfrm>
          <a:prstGeom prst="rect">
            <a:avLst/>
          </a:prstGeom>
          <a:ln>
            <a:solidFill>
              <a:schemeClr val="tx1"/>
            </a:solidFill>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srcRect/>
          <a:stretch>
            <a:fillRect/>
          </a:stretch>
        </p:blipFill>
        <p:spPr bwMode="auto">
          <a:xfrm>
            <a:off x="762000" y="152400"/>
            <a:ext cx="7435668" cy="5770380"/>
          </a:xfrm>
          <a:prstGeom prst="rect">
            <a:avLst/>
          </a:prstGeom>
          <a:noFill/>
          <a:ln w="9525">
            <a:noFill/>
            <a:miter lim="800000"/>
            <a:headEnd/>
            <a:tailEnd/>
          </a:ln>
        </p:spPr>
      </p:pic>
      <p:pic>
        <p:nvPicPr>
          <p:cNvPr id="25604" name="Picture 4" descr="http://writingunderpressure.files.wordpress.com/2011/01/talk.jpg?w=500">
            <a:hlinkClick r:id="rId4"/>
          </p:cNvPr>
          <p:cNvPicPr>
            <a:picLocks noChangeAspect="1" noChangeArrowheads="1"/>
          </p:cNvPicPr>
          <p:nvPr/>
        </p:nvPicPr>
        <p:blipFill>
          <a:blip r:embed="rId5" cstate="print"/>
          <a:srcRect/>
          <a:stretch>
            <a:fillRect/>
          </a:stretch>
        </p:blipFill>
        <p:spPr bwMode="auto">
          <a:xfrm>
            <a:off x="762000" y="5562600"/>
            <a:ext cx="1866900" cy="1075335"/>
          </a:xfrm>
          <a:prstGeom prst="rect">
            <a:avLst/>
          </a:prstGeom>
          <a:noFill/>
        </p:spPr>
      </p:pic>
      <p:sp>
        <p:nvSpPr>
          <p:cNvPr id="5" name="TextBox 4"/>
          <p:cNvSpPr txBox="1"/>
          <p:nvPr/>
        </p:nvSpPr>
        <p:spPr>
          <a:xfrm>
            <a:off x="2819400" y="5715000"/>
            <a:ext cx="5257800" cy="830997"/>
          </a:xfrm>
          <a:prstGeom prst="rect">
            <a:avLst/>
          </a:prstGeom>
          <a:noFill/>
        </p:spPr>
        <p:txBody>
          <a:bodyPr wrap="square" rtlCol="0">
            <a:spAutoFit/>
          </a:bodyPr>
          <a:lstStyle/>
          <a:p>
            <a:r>
              <a:rPr lang="en-US" sz="2400" b="1" dirty="0" smtClean="0"/>
              <a:t>Tell you partner how the foods are the same, and how they are different.</a:t>
            </a:r>
            <a:endParaRPr lang="en-US" sz="2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8382000" cy="1323439"/>
          </a:xfrm>
          <a:prstGeom prst="rect">
            <a:avLst/>
          </a:prstGeom>
          <a:noFill/>
        </p:spPr>
        <p:txBody>
          <a:bodyPr wrap="square" rtlCol="0">
            <a:spAutoFit/>
          </a:bodyPr>
          <a:lstStyle/>
          <a:p>
            <a:r>
              <a:rPr lang="en-US" sz="4400" b="1" dirty="0" smtClean="0"/>
              <a:t>Goal:</a:t>
            </a:r>
          </a:p>
          <a:p>
            <a:r>
              <a:rPr lang="en-US" sz="3600" b="1" dirty="0" smtClean="0"/>
              <a:t>I can compare two texts on the same topic.</a:t>
            </a:r>
            <a:endParaRPr lang="en-US" sz="36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a:t>
            </a:r>
            <a:endParaRPr lang="en-US" dirty="0"/>
          </a:p>
        </p:txBody>
      </p:sp>
      <p:pic>
        <p:nvPicPr>
          <p:cNvPr id="4" name="Picture 2" descr="http://www.megmims.com/wp-content/uploads/2011/10/what_the_world_eats-300x254.jpg">
            <a:hlinkClick r:id="rId2"/>
          </p:cNvPr>
          <p:cNvPicPr>
            <a:picLocks noChangeAspect="1" noChangeArrowheads="1"/>
          </p:cNvPicPr>
          <p:nvPr/>
        </p:nvPicPr>
        <p:blipFill>
          <a:blip r:embed="rId3" cstate="print"/>
          <a:srcRect/>
          <a:stretch>
            <a:fillRect/>
          </a:stretch>
        </p:blipFill>
        <p:spPr bwMode="auto">
          <a:xfrm>
            <a:off x="2514600" y="1981200"/>
            <a:ext cx="4049999" cy="3429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7924800" cy="1323439"/>
          </a:xfrm>
          <a:prstGeom prst="rect">
            <a:avLst/>
          </a:prstGeom>
          <a:noFill/>
        </p:spPr>
        <p:txBody>
          <a:bodyPr wrap="square" rtlCol="0">
            <a:spAutoFit/>
          </a:bodyPr>
          <a:lstStyle/>
          <a:p>
            <a:r>
              <a:rPr lang="en-US" sz="4400" b="1" dirty="0" smtClean="0"/>
              <a:t>Goal:</a:t>
            </a:r>
          </a:p>
          <a:p>
            <a:r>
              <a:rPr lang="en-US" sz="3600" b="1" dirty="0" smtClean="0"/>
              <a:t>I can investigate a photograph.</a:t>
            </a:r>
            <a:endParaRPr lang="en-US" sz="36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609600"/>
            <a:ext cx="7239000" cy="769441"/>
          </a:xfrm>
          <a:prstGeom prst="rect">
            <a:avLst/>
          </a:prstGeom>
          <a:noFill/>
        </p:spPr>
        <p:txBody>
          <a:bodyPr wrap="square" rtlCol="0">
            <a:spAutoFit/>
          </a:bodyPr>
          <a:lstStyle/>
          <a:p>
            <a:r>
              <a:rPr lang="en-US" sz="4400" b="1" dirty="0" smtClean="0"/>
              <a:t>What do you like to eat?</a:t>
            </a:r>
            <a:endParaRPr lang="en-US" sz="4400" b="1" dirty="0"/>
          </a:p>
        </p:txBody>
      </p:sp>
      <p:pic>
        <p:nvPicPr>
          <p:cNvPr id="15362" name="Picture 2" descr="File:United States on the globe (North America centered).svg"/>
          <p:cNvPicPr>
            <a:picLocks noChangeAspect="1" noChangeArrowheads="1"/>
          </p:cNvPicPr>
          <p:nvPr/>
        </p:nvPicPr>
        <p:blipFill>
          <a:blip r:embed="rId3" cstate="print"/>
          <a:srcRect/>
          <a:stretch>
            <a:fillRect/>
          </a:stretch>
        </p:blipFill>
        <p:spPr bwMode="auto">
          <a:xfrm>
            <a:off x="2133600" y="1600200"/>
            <a:ext cx="4570092" cy="456247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cdn3.volusion.com/frzm9.cpeg6/v/vspfiles/photos/E0220-2T.jpg?1382887563"/>
          <p:cNvPicPr>
            <a:picLocks noChangeAspect="1" noChangeArrowheads="1"/>
          </p:cNvPicPr>
          <p:nvPr/>
        </p:nvPicPr>
        <p:blipFill>
          <a:blip r:embed="rId3" cstate="print"/>
          <a:srcRect/>
          <a:stretch>
            <a:fillRect/>
          </a:stretch>
        </p:blipFill>
        <p:spPr bwMode="auto">
          <a:xfrm>
            <a:off x="990600" y="2590800"/>
            <a:ext cx="2618647" cy="3276600"/>
          </a:xfrm>
          <a:prstGeom prst="rect">
            <a:avLst/>
          </a:prstGeom>
          <a:noFill/>
        </p:spPr>
      </p:pic>
      <p:pic>
        <p:nvPicPr>
          <p:cNvPr id="10244" name="Picture 4" descr="File:China on the globe (claimed hatched) (Asia centered).svg"/>
          <p:cNvPicPr>
            <a:picLocks noChangeAspect="1" noChangeArrowheads="1"/>
          </p:cNvPicPr>
          <p:nvPr/>
        </p:nvPicPr>
        <p:blipFill>
          <a:blip r:embed="rId4" cstate="print"/>
          <a:srcRect/>
          <a:stretch>
            <a:fillRect/>
          </a:stretch>
        </p:blipFill>
        <p:spPr bwMode="auto">
          <a:xfrm>
            <a:off x="4114800" y="1828800"/>
            <a:ext cx="4495800" cy="4495800"/>
          </a:xfrm>
          <a:prstGeom prst="rect">
            <a:avLst/>
          </a:prstGeom>
          <a:noFill/>
        </p:spPr>
      </p:pic>
      <p:sp>
        <p:nvSpPr>
          <p:cNvPr id="8" name="TextBox 7"/>
          <p:cNvSpPr txBox="1"/>
          <p:nvPr/>
        </p:nvSpPr>
        <p:spPr>
          <a:xfrm>
            <a:off x="457200" y="609600"/>
            <a:ext cx="7239000" cy="1446550"/>
          </a:xfrm>
          <a:prstGeom prst="rect">
            <a:avLst/>
          </a:prstGeom>
          <a:noFill/>
        </p:spPr>
        <p:txBody>
          <a:bodyPr wrap="square" rtlCol="0">
            <a:spAutoFit/>
          </a:bodyPr>
          <a:lstStyle/>
          <a:p>
            <a:r>
              <a:rPr lang="en-US" sz="4400" b="1" dirty="0" smtClean="0"/>
              <a:t>What do you think they like to eat in China?</a:t>
            </a:r>
            <a:endParaRPr lang="en-US" sz="4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09600"/>
            <a:ext cx="8610600" cy="769441"/>
          </a:xfrm>
          <a:prstGeom prst="rect">
            <a:avLst/>
          </a:prstGeom>
          <a:noFill/>
        </p:spPr>
        <p:txBody>
          <a:bodyPr wrap="square" rtlCol="0">
            <a:spAutoFit/>
          </a:bodyPr>
          <a:lstStyle/>
          <a:p>
            <a:r>
              <a:rPr lang="en-US" sz="4400" b="1" dirty="0" smtClean="0"/>
              <a:t>Let’s investigate a photograph.</a:t>
            </a:r>
            <a:endParaRPr lang="en-US" sz="4400" b="1" dirty="0"/>
          </a:p>
        </p:txBody>
      </p:sp>
      <p:pic>
        <p:nvPicPr>
          <p:cNvPr id="3" name="Picture 3"/>
          <p:cNvPicPr>
            <a:picLocks noChangeAspect="1" noChangeArrowheads="1"/>
          </p:cNvPicPr>
          <p:nvPr/>
        </p:nvPicPr>
        <p:blipFill>
          <a:blip r:embed="rId3" cstate="print"/>
          <a:srcRect/>
          <a:stretch>
            <a:fillRect/>
          </a:stretch>
        </p:blipFill>
        <p:spPr bwMode="auto">
          <a:xfrm>
            <a:off x="2590800" y="1524000"/>
            <a:ext cx="3819525" cy="49823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cstate="print"/>
          <a:srcRect/>
          <a:stretch>
            <a:fillRect/>
          </a:stretch>
        </p:blipFill>
        <p:spPr bwMode="auto">
          <a:xfrm>
            <a:off x="4038600" y="381000"/>
            <a:ext cx="4505325" cy="5876925"/>
          </a:xfrm>
          <a:prstGeom prst="rect">
            <a:avLst/>
          </a:prstGeom>
          <a:noFill/>
          <a:ln w="9525">
            <a:noFill/>
            <a:miter lim="800000"/>
            <a:headEnd/>
            <a:tailEnd/>
          </a:ln>
        </p:spPr>
      </p:pic>
      <p:sp>
        <p:nvSpPr>
          <p:cNvPr id="3" name="TextBox 2"/>
          <p:cNvSpPr txBox="1"/>
          <p:nvPr/>
        </p:nvSpPr>
        <p:spPr>
          <a:xfrm>
            <a:off x="457200" y="1600200"/>
            <a:ext cx="4343400" cy="1015663"/>
          </a:xfrm>
          <a:prstGeom prst="rect">
            <a:avLst/>
          </a:prstGeom>
          <a:solidFill>
            <a:schemeClr val="accent1">
              <a:lumMod val="20000"/>
              <a:lumOff val="80000"/>
            </a:schemeClr>
          </a:solidFill>
          <a:ln>
            <a:solidFill>
              <a:schemeClr val="accent1"/>
            </a:solidFill>
          </a:ln>
        </p:spPr>
        <p:txBody>
          <a:bodyPr wrap="square" rtlCol="0">
            <a:spAutoFit/>
          </a:bodyPr>
          <a:lstStyle/>
          <a:p>
            <a:r>
              <a:rPr lang="en-US" sz="2000" b="1" dirty="0" smtClean="0"/>
              <a:t>Look closely at the photograph.</a:t>
            </a:r>
          </a:p>
          <a:p>
            <a:r>
              <a:rPr lang="en-US" sz="2000" b="1" dirty="0" smtClean="0"/>
              <a:t>What do you notice?</a:t>
            </a:r>
          </a:p>
          <a:p>
            <a:r>
              <a:rPr lang="en-US" sz="2000" b="1" dirty="0" smtClean="0"/>
              <a:t>Record your observations here.</a:t>
            </a:r>
            <a:endParaRPr lang="en-US" sz="2000" b="1" dirty="0"/>
          </a:p>
        </p:txBody>
      </p:sp>
      <p:sp>
        <p:nvSpPr>
          <p:cNvPr id="4" name="Right Arrow 3"/>
          <p:cNvSpPr/>
          <p:nvPr/>
        </p:nvSpPr>
        <p:spPr>
          <a:xfrm>
            <a:off x="4267200" y="1981200"/>
            <a:ext cx="838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hina: The Dong family of Beijing.&#10;&#10;Food expenditure for one week: 1,233.76 Yuan or $155.06.&#10;Favorite foods: fried shredded pork with sweet and sour sauce.&#10;"/>
          <p:cNvPicPr>
            <a:picLocks noChangeAspect="1" noChangeArrowheads="1"/>
          </p:cNvPicPr>
          <p:nvPr/>
        </p:nvPicPr>
        <p:blipFill>
          <a:blip r:embed="rId3" cstate="print"/>
          <a:srcRect/>
          <a:stretch>
            <a:fillRect/>
          </a:stretch>
        </p:blipFill>
        <p:spPr bwMode="auto">
          <a:xfrm>
            <a:off x="609600" y="2819400"/>
            <a:ext cx="4114800" cy="2743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hina: The Dong family of Beijing.&#10;&#10;Food expenditure for one week: 1,233.76 Yuan or $155.06.&#10;Favorite foods: fried shredded pork with sweet and sour sauce.&#10;"/>
          <p:cNvPicPr>
            <a:picLocks noChangeAspect="1" noChangeArrowheads="1"/>
          </p:cNvPicPr>
          <p:nvPr/>
        </p:nvPicPr>
        <p:blipFill>
          <a:blip r:embed="rId3" cstate="print"/>
          <a:srcRect/>
          <a:stretch>
            <a:fillRect/>
          </a:stretch>
        </p:blipFill>
        <p:spPr bwMode="auto">
          <a:xfrm>
            <a:off x="457200" y="609600"/>
            <a:ext cx="8229600" cy="5486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cstate="print"/>
          <a:srcRect/>
          <a:stretch>
            <a:fillRect/>
          </a:stretch>
        </p:blipFill>
        <p:spPr bwMode="auto">
          <a:xfrm>
            <a:off x="381000" y="381000"/>
            <a:ext cx="4505325" cy="5876925"/>
          </a:xfrm>
          <a:prstGeom prst="rect">
            <a:avLst/>
          </a:prstGeom>
          <a:noFill/>
          <a:ln w="9525">
            <a:noFill/>
            <a:miter lim="800000"/>
            <a:headEnd/>
            <a:tailEnd/>
          </a:ln>
        </p:spPr>
      </p:pic>
      <p:sp>
        <p:nvSpPr>
          <p:cNvPr id="3" name="TextBox 2"/>
          <p:cNvSpPr txBox="1"/>
          <p:nvPr/>
        </p:nvSpPr>
        <p:spPr>
          <a:xfrm>
            <a:off x="3276600" y="1524000"/>
            <a:ext cx="5181600" cy="707886"/>
          </a:xfrm>
          <a:prstGeom prst="rect">
            <a:avLst/>
          </a:prstGeom>
          <a:solidFill>
            <a:schemeClr val="accent1">
              <a:lumMod val="20000"/>
              <a:lumOff val="80000"/>
            </a:schemeClr>
          </a:solidFill>
          <a:ln>
            <a:solidFill>
              <a:schemeClr val="accent1"/>
            </a:solidFill>
          </a:ln>
        </p:spPr>
        <p:txBody>
          <a:bodyPr wrap="square" rtlCol="0">
            <a:spAutoFit/>
          </a:bodyPr>
          <a:lstStyle/>
          <a:p>
            <a:r>
              <a:rPr lang="en-US" sz="2000" b="1" dirty="0" smtClean="0"/>
              <a:t>Now that you have made some observations, what are you wondering?</a:t>
            </a:r>
            <a:endParaRPr lang="en-US" sz="2000" b="1" dirty="0"/>
          </a:p>
        </p:txBody>
      </p:sp>
      <p:sp>
        <p:nvSpPr>
          <p:cNvPr id="4" name="Right Arrow 3"/>
          <p:cNvSpPr/>
          <p:nvPr/>
        </p:nvSpPr>
        <p:spPr>
          <a:xfrm rot="8890148">
            <a:off x="3466444" y="2249790"/>
            <a:ext cx="838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hina: The Dong family of Beijing.&#10;&#10;Food expenditure for one week: 1,233.76 Yuan or $155.06.&#10;Favorite foods: fried shredded pork with sweet and sour sauce.&#10;"/>
          <p:cNvPicPr>
            <a:picLocks noChangeAspect="1" noChangeArrowheads="1"/>
          </p:cNvPicPr>
          <p:nvPr/>
        </p:nvPicPr>
        <p:blipFill>
          <a:blip r:embed="rId3" cstate="print"/>
          <a:srcRect/>
          <a:stretch>
            <a:fillRect/>
          </a:stretch>
        </p:blipFill>
        <p:spPr bwMode="auto">
          <a:xfrm>
            <a:off x="4267200" y="2514600"/>
            <a:ext cx="4114800" cy="2743200"/>
          </a:xfrm>
          <a:prstGeom prst="rect">
            <a:avLst/>
          </a:prstGeom>
          <a:noFill/>
        </p:spPr>
      </p:pic>
      <p:sp>
        <p:nvSpPr>
          <p:cNvPr id="6" name="TextBox 5"/>
          <p:cNvSpPr txBox="1"/>
          <p:nvPr/>
        </p:nvSpPr>
        <p:spPr>
          <a:xfrm>
            <a:off x="3048000" y="5867400"/>
            <a:ext cx="5181600" cy="707886"/>
          </a:xfrm>
          <a:prstGeom prst="rect">
            <a:avLst/>
          </a:prstGeom>
          <a:solidFill>
            <a:schemeClr val="accent1">
              <a:lumMod val="20000"/>
              <a:lumOff val="80000"/>
            </a:schemeClr>
          </a:solidFill>
          <a:ln>
            <a:solidFill>
              <a:schemeClr val="accent1"/>
            </a:solidFill>
          </a:ln>
        </p:spPr>
        <p:txBody>
          <a:bodyPr wrap="square" rtlCol="0">
            <a:spAutoFit/>
          </a:bodyPr>
          <a:lstStyle/>
          <a:p>
            <a:r>
              <a:rPr lang="en-US" sz="2000" b="1" dirty="0" smtClean="0"/>
              <a:t>Can you make a hypothesis about what this family in China likes to eat?</a:t>
            </a:r>
            <a:endParaRPr lang="en-US" sz="2000" b="1" dirty="0"/>
          </a:p>
        </p:txBody>
      </p:sp>
      <p:sp>
        <p:nvSpPr>
          <p:cNvPr id="7" name="Right Arrow 6"/>
          <p:cNvSpPr/>
          <p:nvPr/>
        </p:nvSpPr>
        <p:spPr>
          <a:xfrm rot="13543494">
            <a:off x="3667473" y="5347963"/>
            <a:ext cx="838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TotalTime>
  <Words>517</Words>
  <Application>Microsoft Office PowerPoint</Application>
  <PresentationFormat>On-screen Show (4:3)</PresentationFormat>
  <Paragraphs>55</Paragraphs>
  <Slides>18</Slides>
  <Notes>12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RI.2.1 Ask and answer questions as who, what, where, when, why and how to demonstrate understanding of key details in a text.  RI.2.9 Compare and contrast the most important point presented by two texts on the same topic.</vt:lpstr>
      <vt:lpstr>Day 1</vt:lpstr>
      <vt:lpstr>Slide 3</vt:lpstr>
      <vt:lpstr>Slide 4</vt:lpstr>
      <vt:lpstr>Slide 5</vt:lpstr>
      <vt:lpstr>Slide 6</vt:lpstr>
      <vt:lpstr>Slide 7</vt:lpstr>
      <vt:lpstr>Slide 8</vt:lpstr>
      <vt:lpstr>Slide 9</vt:lpstr>
      <vt:lpstr>Slide 10</vt:lpstr>
      <vt:lpstr>Slide 11</vt:lpstr>
      <vt:lpstr>Day 2</vt:lpstr>
      <vt:lpstr>Slide 13</vt:lpstr>
      <vt:lpstr>Slide 14</vt:lpstr>
      <vt:lpstr>Slide 15</vt:lpstr>
      <vt:lpstr>Slide 16</vt:lpstr>
      <vt:lpstr>Slide 17</vt:lpstr>
      <vt:lpstr>Slide 18</vt:lpstr>
    </vt:vector>
  </TitlesOfParts>
  <Company>RPS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dc:creator>
  <cp:lastModifiedBy>st</cp:lastModifiedBy>
  <cp:revision>34</cp:revision>
  <dcterms:created xsi:type="dcterms:W3CDTF">2014-03-20T14:00:17Z</dcterms:created>
  <dcterms:modified xsi:type="dcterms:W3CDTF">2014-03-20T19:11:25Z</dcterms:modified>
</cp:coreProperties>
</file>