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92" r:id="rId4"/>
    <p:sldId id="279" r:id="rId5"/>
    <p:sldId id="274" r:id="rId6"/>
    <p:sldId id="282" r:id="rId7"/>
    <p:sldId id="284" r:id="rId8"/>
    <p:sldId id="286" r:id="rId9"/>
    <p:sldId id="288" r:id="rId10"/>
    <p:sldId id="290" r:id="rId11"/>
    <p:sldId id="29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917D-D587-9A42-A954-1B8DD0065728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477B-94B5-A746-8A08-A0F0A38422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745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917D-D587-9A42-A954-1B8DD0065728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477B-94B5-A746-8A08-A0F0A38422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949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917D-D587-9A42-A954-1B8DD0065728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477B-94B5-A746-8A08-A0F0A38422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293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917D-D587-9A42-A954-1B8DD0065728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477B-94B5-A746-8A08-A0F0A38422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678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917D-D587-9A42-A954-1B8DD0065728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477B-94B5-A746-8A08-A0F0A38422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358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917D-D587-9A42-A954-1B8DD0065728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477B-94B5-A746-8A08-A0F0A38422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78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917D-D587-9A42-A954-1B8DD0065728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477B-94B5-A746-8A08-A0F0A38422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602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917D-D587-9A42-A954-1B8DD0065728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477B-94B5-A746-8A08-A0F0A38422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634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917D-D587-9A42-A954-1B8DD0065728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477B-94B5-A746-8A08-A0F0A38422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476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917D-D587-9A42-A954-1B8DD0065728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477B-94B5-A746-8A08-A0F0A38422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801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917D-D587-9A42-A954-1B8DD0065728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477B-94B5-A746-8A08-A0F0A38422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063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B917D-D587-9A42-A954-1B8DD0065728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A477B-94B5-A746-8A08-A0F0A38422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772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0229" y="3165931"/>
            <a:ext cx="739376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CCSheerTopsBottomlessChaps"/>
                <a:cs typeface="CCSheerTopsBottomlessChaps"/>
              </a:rPr>
              <a:t>Using Context to Determine Word Meanings</a:t>
            </a:r>
          </a:p>
          <a:p>
            <a:pPr algn="ctr"/>
            <a:endParaRPr lang="en-US" sz="1000" dirty="0" smtClean="0">
              <a:latin typeface="CCSheerTopsBottomlessChaps"/>
              <a:cs typeface="CCSheerTopsBottomlessChaps"/>
            </a:endParaRPr>
          </a:p>
          <a:p>
            <a:pPr algn="ctr"/>
            <a:r>
              <a:rPr lang="en-US" sz="1600" dirty="0" smtClean="0">
                <a:latin typeface="CCSheerTopsBottomlessChaps"/>
                <a:cs typeface="CCSheerTopsBottomlessChaps"/>
              </a:rPr>
              <a:t>Adapted from Teachers Pay Teachers</a:t>
            </a:r>
            <a:endParaRPr lang="en-US" sz="1600" dirty="0">
              <a:latin typeface="CCSheerTopsBottomlessChaps"/>
              <a:cs typeface="CCSheerTopsBottomlessChaps"/>
            </a:endParaRPr>
          </a:p>
        </p:txBody>
      </p:sp>
      <p:pic>
        <p:nvPicPr>
          <p:cNvPr id="6" name="Picture 5" descr="Slide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61005" y="974438"/>
            <a:ext cx="2191493" cy="219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8849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0992" y="1291424"/>
            <a:ext cx="740452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RowdySilly"/>
                <a:cs typeface="RowdySilly"/>
              </a:rPr>
              <a:t>In the </a:t>
            </a:r>
            <a:r>
              <a:rPr lang="en-US" sz="4400" u="sng" dirty="0" smtClean="0">
                <a:latin typeface="RowdySilly"/>
                <a:cs typeface="RowdySilly"/>
              </a:rPr>
              <a:t>______</a:t>
            </a:r>
            <a:r>
              <a:rPr lang="en-US" sz="4400" dirty="0" smtClean="0">
                <a:latin typeface="RowdySilly"/>
                <a:cs typeface="RowdySilly"/>
              </a:rPr>
              <a:t>, it’s typically cold and often snows.  I prefer the summer when it’s warm and sunny.</a:t>
            </a:r>
            <a:endParaRPr lang="en-US" sz="4400" dirty="0">
              <a:latin typeface="RowdySilly"/>
              <a:cs typeface="RowdySilly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25789" y="4216806"/>
            <a:ext cx="2077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BE020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winter</a:t>
            </a:r>
            <a:endParaRPr lang="en-US" sz="5400" b="1" dirty="0">
              <a:ln w="11430"/>
              <a:solidFill>
                <a:srgbClr val="BE020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2456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0992" y="1291424"/>
            <a:ext cx="740452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RowdySilly"/>
                <a:cs typeface="RowdySilly"/>
              </a:rPr>
              <a:t>My dog does not like the loud ______.  Whenever it rains, </a:t>
            </a:r>
            <a:r>
              <a:rPr lang="en-US" sz="4400" dirty="0">
                <a:latin typeface="RowdySilly"/>
                <a:cs typeface="RowdySilly"/>
              </a:rPr>
              <a:t>s</a:t>
            </a:r>
            <a:r>
              <a:rPr lang="en-US" sz="4400" dirty="0" smtClean="0">
                <a:latin typeface="RowdySilly"/>
                <a:cs typeface="RowdySilly"/>
              </a:rPr>
              <a:t>he runs and hides because she’s worried she’ll hear it.</a:t>
            </a:r>
            <a:endParaRPr lang="en-US" sz="4400" dirty="0">
              <a:latin typeface="RowdySilly"/>
              <a:cs typeface="RowdySilly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11414" y="4678471"/>
            <a:ext cx="25059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BE020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thunder</a:t>
            </a:r>
            <a:endParaRPr lang="en-US" sz="5400" b="1" dirty="0">
              <a:ln w="11430"/>
              <a:solidFill>
                <a:srgbClr val="BE020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090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6328" y="1140758"/>
            <a:ext cx="72646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RowdySilly"/>
                <a:cs typeface="RowdySilly"/>
              </a:rPr>
              <a:t>That </a:t>
            </a:r>
            <a:r>
              <a:rPr lang="en-US" sz="4000" u="sng" dirty="0" smtClean="0">
                <a:latin typeface="RowdySilly"/>
                <a:cs typeface="RowdySilly"/>
              </a:rPr>
              <a:t>_____</a:t>
            </a:r>
            <a:r>
              <a:rPr lang="en-US" sz="4000" dirty="0" smtClean="0">
                <a:latin typeface="RowdySilly"/>
                <a:cs typeface="RowdySilly"/>
              </a:rPr>
              <a:t> was so good I couldn't put it down!  I read it cover to cover in two days!</a:t>
            </a:r>
            <a:endParaRPr lang="en-US" sz="4000" dirty="0">
              <a:latin typeface="RowdySilly"/>
              <a:cs typeface="RowdySilly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47763" y="3850903"/>
            <a:ext cx="1633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BE020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book</a:t>
            </a:r>
            <a:endParaRPr lang="en-US" sz="5400" b="1" dirty="0">
              <a:ln w="11430"/>
              <a:solidFill>
                <a:srgbClr val="BE020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845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6328" y="1140758"/>
            <a:ext cx="72646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RowdySilly"/>
                <a:cs typeface="RowdySilly"/>
              </a:rPr>
              <a:t>Please put the </a:t>
            </a:r>
            <a:r>
              <a:rPr lang="en-US" sz="4000" u="sng" dirty="0" smtClean="0">
                <a:latin typeface="RowdySilly"/>
                <a:cs typeface="RowdySilly"/>
              </a:rPr>
              <a:t>______</a:t>
            </a:r>
            <a:r>
              <a:rPr lang="en-US" sz="4000" dirty="0" smtClean="0">
                <a:latin typeface="RowdySilly"/>
                <a:cs typeface="RowdySilly"/>
              </a:rPr>
              <a:t> on the table for dinner.  We need extra because tacos can get messy!</a:t>
            </a:r>
            <a:endParaRPr lang="en-US" sz="4000" dirty="0">
              <a:latin typeface="RowdySilly"/>
              <a:cs typeface="RowdySilly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54345" y="3850903"/>
            <a:ext cx="24200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BE020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napkins</a:t>
            </a:r>
            <a:endParaRPr lang="en-US" sz="5400" b="1" dirty="0">
              <a:ln w="11430"/>
              <a:solidFill>
                <a:srgbClr val="BE020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834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6328" y="1657328"/>
            <a:ext cx="72646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RowdySilly"/>
                <a:cs typeface="RowdySilly"/>
              </a:rPr>
              <a:t>When I was </a:t>
            </a:r>
            <a:r>
              <a:rPr lang="en-US" sz="4000" u="sng" dirty="0" smtClean="0">
                <a:latin typeface="RowdySilly"/>
                <a:cs typeface="RowdySilly"/>
              </a:rPr>
              <a:t>_____</a:t>
            </a:r>
            <a:r>
              <a:rPr lang="en-US" sz="4000" dirty="0" smtClean="0">
                <a:latin typeface="RowdySilly"/>
                <a:cs typeface="RowdySilly"/>
              </a:rPr>
              <a:t>, I used to play with Barbie dolls with my sister.</a:t>
            </a:r>
            <a:endParaRPr lang="en-US" sz="4000" u="sng" dirty="0">
              <a:latin typeface="RowdySilly"/>
              <a:cs typeface="RowdySilly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86137" y="3850903"/>
            <a:ext cx="19564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BE020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young</a:t>
            </a:r>
            <a:endParaRPr lang="en-US" sz="5400" b="1" dirty="0">
              <a:ln w="11430"/>
              <a:solidFill>
                <a:srgbClr val="BE020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47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0992" y="1549709"/>
            <a:ext cx="74045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RowdySilly"/>
                <a:cs typeface="RowdySilly"/>
              </a:rPr>
              <a:t>After you </a:t>
            </a:r>
            <a:r>
              <a:rPr lang="en-US" sz="4400" u="sng" dirty="0" smtClean="0">
                <a:latin typeface="RowdySilly"/>
                <a:cs typeface="RowdySilly"/>
              </a:rPr>
              <a:t>______</a:t>
            </a:r>
            <a:r>
              <a:rPr lang="en-US" sz="4400" dirty="0" smtClean="0">
                <a:latin typeface="RowdySilly"/>
                <a:cs typeface="RowdySilly"/>
              </a:rPr>
              <a:t> your homework, you can play outside with your friends.</a:t>
            </a:r>
            <a:endParaRPr lang="en-US" sz="4400" dirty="0">
              <a:latin typeface="RowdySilly"/>
              <a:cs typeface="RowdySilly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5381" y="3850903"/>
            <a:ext cx="17580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BE020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finish</a:t>
            </a:r>
            <a:endParaRPr lang="en-US" sz="5400" b="1" dirty="0">
              <a:ln w="11430"/>
              <a:solidFill>
                <a:srgbClr val="BE020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44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0992" y="1291424"/>
            <a:ext cx="740452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RowdySilly"/>
                <a:cs typeface="RowdySilly"/>
              </a:rPr>
              <a:t>I love going to the </a:t>
            </a:r>
            <a:r>
              <a:rPr lang="en-US" sz="4400" u="sng" dirty="0" smtClean="0">
                <a:latin typeface="RowdySilly"/>
                <a:cs typeface="RowdySilly"/>
              </a:rPr>
              <a:t>_______</a:t>
            </a:r>
            <a:r>
              <a:rPr lang="en-US" sz="4400" dirty="0" smtClean="0">
                <a:latin typeface="RowdySilly"/>
                <a:cs typeface="RowdySilly"/>
              </a:rPr>
              <a:t> store on the weekends with my mom so I can get my favorite foods.</a:t>
            </a:r>
            <a:endParaRPr lang="en-US" sz="4400" dirty="0">
              <a:latin typeface="RowdySilly"/>
              <a:cs typeface="RowdySilly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92390" y="3850903"/>
            <a:ext cx="23439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BE020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grocery</a:t>
            </a:r>
            <a:endParaRPr lang="en-US" sz="5400" b="1" dirty="0">
              <a:ln w="11430"/>
              <a:solidFill>
                <a:srgbClr val="BE020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716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0992" y="1291424"/>
            <a:ext cx="74045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RowdySilly"/>
                <a:cs typeface="RowdySilly"/>
              </a:rPr>
              <a:t>He </a:t>
            </a:r>
            <a:r>
              <a:rPr lang="en-US" sz="4400" u="sng" dirty="0" smtClean="0">
                <a:latin typeface="RowdySilly"/>
                <a:cs typeface="RowdySilly"/>
              </a:rPr>
              <a:t>______</a:t>
            </a:r>
            <a:r>
              <a:rPr lang="en-US" sz="4400" dirty="0" smtClean="0">
                <a:latin typeface="RowdySilly"/>
                <a:cs typeface="RowdySilly"/>
              </a:rPr>
              <a:t> the soccer ball so hard, it almost knocked the goalie over!</a:t>
            </a:r>
            <a:endParaRPr lang="en-US" sz="4400" dirty="0">
              <a:latin typeface="RowdySilly"/>
              <a:cs typeface="RowdySilly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49624" y="3850903"/>
            <a:ext cx="2029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BE020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kicked</a:t>
            </a:r>
            <a:endParaRPr lang="en-US" sz="5400" b="1" dirty="0">
              <a:ln w="11430"/>
              <a:solidFill>
                <a:srgbClr val="BE020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364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0992" y="1291424"/>
            <a:ext cx="74045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RowdySilly"/>
                <a:cs typeface="RowdySilly"/>
              </a:rPr>
              <a:t>We need more laundry </a:t>
            </a:r>
            <a:r>
              <a:rPr lang="en-US" sz="4400" u="sng" dirty="0" smtClean="0">
                <a:latin typeface="RowdySilly"/>
                <a:cs typeface="RowdySilly"/>
              </a:rPr>
              <a:t>________</a:t>
            </a:r>
            <a:r>
              <a:rPr lang="en-US" sz="4400" dirty="0" smtClean="0">
                <a:latin typeface="RowdySilly"/>
                <a:cs typeface="RowdySilly"/>
              </a:rPr>
              <a:t> so we </a:t>
            </a:r>
            <a:r>
              <a:rPr lang="en-US" sz="4400" smtClean="0">
                <a:latin typeface="RowdySilly"/>
                <a:cs typeface="RowdySilly"/>
              </a:rPr>
              <a:t>can wash </a:t>
            </a:r>
            <a:r>
              <a:rPr lang="en-US" sz="4400" dirty="0" smtClean="0">
                <a:latin typeface="RowdySilly"/>
                <a:cs typeface="RowdySilly"/>
              </a:rPr>
              <a:t>our clothes.</a:t>
            </a:r>
            <a:endParaRPr lang="en-US" sz="4400" dirty="0">
              <a:latin typeface="RowdySilly"/>
              <a:cs typeface="RowdySilly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50203" y="3850903"/>
            <a:ext cx="30283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BE020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detergent</a:t>
            </a:r>
            <a:endParaRPr lang="en-US" sz="5400" b="1" dirty="0">
              <a:ln w="11430"/>
              <a:solidFill>
                <a:srgbClr val="BE020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82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0992" y="1291424"/>
            <a:ext cx="74045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RowdySilly"/>
                <a:cs typeface="RowdySilly"/>
              </a:rPr>
              <a:t>They </a:t>
            </a:r>
            <a:r>
              <a:rPr lang="en-US" sz="4400" u="sng" dirty="0" smtClean="0">
                <a:latin typeface="RowdySilly"/>
                <a:cs typeface="RowdySilly"/>
              </a:rPr>
              <a:t>______</a:t>
            </a:r>
            <a:r>
              <a:rPr lang="en-US" sz="4400" dirty="0" smtClean="0">
                <a:latin typeface="RowdySilly"/>
                <a:cs typeface="RowdySilly"/>
              </a:rPr>
              <a:t> in tents last weekend when they were camping.</a:t>
            </a:r>
            <a:endParaRPr lang="en-US" sz="4400" dirty="0">
              <a:latin typeface="RowdySilly"/>
              <a:cs typeface="RowdySilly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68737" y="3850903"/>
            <a:ext cx="15913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BE020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slept</a:t>
            </a:r>
            <a:endParaRPr lang="en-US" sz="5400" b="1" dirty="0">
              <a:ln w="11430"/>
              <a:solidFill>
                <a:srgbClr val="BE020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271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192</Words>
  <Application>Microsoft Office PowerPoint</Application>
  <PresentationFormat>On-screen Show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Total Language Connections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Atkinson</dc:creator>
  <cp:lastModifiedBy>st</cp:lastModifiedBy>
  <cp:revision>19</cp:revision>
  <dcterms:created xsi:type="dcterms:W3CDTF">2013-09-01T23:47:17Z</dcterms:created>
  <dcterms:modified xsi:type="dcterms:W3CDTF">2014-01-27T20:12:39Z</dcterms:modified>
</cp:coreProperties>
</file>