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62" r:id="rId2"/>
    <p:sldId id="260" r:id="rId3"/>
    <p:sldId id="263" r:id="rId4"/>
    <p:sldId id="264" r:id="rId5"/>
    <p:sldId id="265" r:id="rId6"/>
    <p:sldId id="266" r:id="rId7"/>
    <p:sldId id="268"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6316" autoAdjust="0"/>
  </p:normalViewPr>
  <p:slideViewPr>
    <p:cSldViewPr>
      <p:cViewPr varScale="1">
        <p:scale>
          <a:sx n="48" d="100"/>
          <a:sy n="48" d="100"/>
        </p:scale>
        <p:origin x="-115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1F759AD-C3D9-4004-9C97-98DEA1886064}" type="datetimeFigureOut">
              <a:rPr lang="en-US" smtClean="0"/>
              <a:pPr/>
              <a:t>12/11/2013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D6DA337-58B2-4901-A353-D58D84FB69B5}"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B66431-DD5C-4A85-8EB6-E57B9404D8AD}" type="datetimeFigureOut">
              <a:rPr lang="en-US" smtClean="0"/>
              <a:pPr/>
              <a:t>12/11/2013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6AAA78-2E07-4BD0-8B8D-8FC39CCAA59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1D6AAA78-2E07-4BD0-8B8D-8FC39CCAA59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APK: What do you see on the slide?</a:t>
            </a:r>
            <a:r>
              <a:rPr lang="en-US" baseline="0" dirty="0" smtClean="0"/>
              <a:t>  Squares, colors; What colors do you see?  </a:t>
            </a:r>
          </a:p>
          <a:p>
            <a:r>
              <a:rPr lang="en-US" baseline="0" dirty="0" smtClean="0"/>
              <a:t>Are all the colors in the blue square, “blue”?  Same with “green”?  </a:t>
            </a:r>
          </a:p>
          <a:p>
            <a:r>
              <a:rPr lang="en-US" baseline="0" dirty="0" smtClean="0"/>
              <a:t>All of these colors are blue, but they are different shades of the color; some lighter, darker, brighter, softer</a:t>
            </a:r>
          </a:p>
          <a:p>
            <a:endParaRPr lang="en-US" baseline="0" dirty="0" smtClean="0"/>
          </a:p>
          <a:p>
            <a:r>
              <a:rPr lang="en-US" baseline="0" dirty="0" smtClean="0"/>
              <a:t>This square is still blue, but you have different names for some of these colors (cobalt, midnight blue, baby blue, light blue, )</a:t>
            </a:r>
          </a:p>
          <a:p>
            <a:endParaRPr lang="en-US" dirty="0"/>
          </a:p>
        </p:txBody>
      </p:sp>
      <p:sp>
        <p:nvSpPr>
          <p:cNvPr id="4" name="Slide Number Placeholder 3"/>
          <p:cNvSpPr>
            <a:spLocks noGrp="1"/>
          </p:cNvSpPr>
          <p:nvPr>
            <p:ph type="sldNum" sz="quarter" idx="10"/>
          </p:nvPr>
        </p:nvSpPr>
        <p:spPr/>
        <p:txBody>
          <a:bodyPr/>
          <a:lstStyle/>
          <a:p>
            <a:fld id="{1D6AAA78-2E07-4BD0-8B8D-8FC39CCAA59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New Information</a:t>
            </a:r>
            <a:r>
              <a:rPr lang="en-US" dirty="0" smtClean="0"/>
              <a:t>: </a:t>
            </a:r>
          </a:p>
          <a:p>
            <a:r>
              <a:rPr lang="en-US" dirty="0" smtClean="0"/>
              <a:t>Describe words for</a:t>
            </a:r>
            <a:r>
              <a:rPr lang="en-US" baseline="0" dirty="0" smtClean="0"/>
              <a:t> this picture; Give concept if needed (the weather)</a:t>
            </a:r>
          </a:p>
          <a:p>
            <a:r>
              <a:rPr lang="en-US" baseline="0" dirty="0" smtClean="0"/>
              <a:t>Have students orally come up with words and sentences using the words.</a:t>
            </a:r>
            <a:endParaRPr lang="en-US" dirty="0" smtClean="0"/>
          </a:p>
          <a:p>
            <a:endParaRPr lang="en-US" sz="1200" b="1"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Explain to students how the words they used to describe the picture, (freezing, cold, icy) can have different degrees of meaning.  </a:t>
            </a:r>
          </a:p>
          <a:p>
            <a:r>
              <a:rPr lang="en-US" sz="1200" b="1" u="sng" kern="1200" baseline="0" dirty="0" smtClean="0">
                <a:solidFill>
                  <a:schemeClr val="tx1"/>
                </a:solidFill>
                <a:latin typeface="+mn-lt"/>
                <a:ea typeface="+mn-ea"/>
                <a:cs typeface="+mn-cs"/>
              </a:rPr>
              <a:t>Shades </a:t>
            </a:r>
            <a:r>
              <a:rPr lang="en-US" sz="1200" b="1" kern="1200" baseline="0" dirty="0" smtClean="0">
                <a:solidFill>
                  <a:schemeClr val="tx1"/>
                </a:solidFill>
                <a:latin typeface="+mn-lt"/>
                <a:ea typeface="+mn-ea"/>
                <a:cs typeface="+mn-cs"/>
              </a:rPr>
              <a:t>of meaning are the small differences among words that are related to a specific topic or idea. You can use the sentences in a story to understand how these words vary in meaning.	</a:t>
            </a:r>
          </a:p>
          <a:p>
            <a:endParaRPr lang="en-US" dirty="0" smtClean="0"/>
          </a:p>
          <a:p>
            <a:r>
              <a:rPr lang="en-US" dirty="0" smtClean="0"/>
              <a:t>We are going to use a staircase to show how the words change. </a:t>
            </a:r>
            <a:endParaRPr lang="en-US" dirty="0"/>
          </a:p>
        </p:txBody>
      </p:sp>
      <p:sp>
        <p:nvSpPr>
          <p:cNvPr id="4" name="Slide Number Placeholder 3"/>
          <p:cNvSpPr>
            <a:spLocks noGrp="1"/>
          </p:cNvSpPr>
          <p:nvPr>
            <p:ph type="sldNum" sz="quarter" idx="10"/>
          </p:nvPr>
        </p:nvSpPr>
        <p:spPr/>
        <p:txBody>
          <a:bodyPr/>
          <a:lstStyle/>
          <a:p>
            <a:fld id="{1D6AAA78-2E07-4BD0-8B8D-8FC39CCAA59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Explain staircase; read the sentences as a whole story.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We are going to use the words Hot and Cold for our staircase.  These words are related to the topic </a:t>
            </a:r>
            <a:r>
              <a:rPr lang="en-US" sz="1200" b="1" kern="1200" baseline="0" dirty="0" smtClean="0">
                <a:solidFill>
                  <a:schemeClr val="tx1"/>
                </a:solidFill>
                <a:latin typeface="+mn-lt"/>
                <a:ea typeface="+mn-ea"/>
                <a:cs typeface="+mn-cs"/>
              </a:rPr>
              <a:t>of temperature.  </a:t>
            </a:r>
            <a:r>
              <a:rPr lang="en-US" sz="1200" kern="1200" baseline="0" dirty="0" smtClean="0">
                <a:solidFill>
                  <a:schemeClr val="tx1"/>
                </a:solidFill>
                <a:latin typeface="+mn-lt"/>
                <a:ea typeface="+mn-ea"/>
                <a:cs typeface="+mn-cs"/>
              </a:rPr>
              <a:t>Show students the words on the staircase. (insert picture)</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Go through and read each sentence; use clues from the sentence to determine the meaning of the words.  Ex: mild; clue word of spring,; not too hot, not too cold.  Mild would go in the middle of the staircase.</a:t>
            </a:r>
          </a:p>
          <a:p>
            <a:r>
              <a:rPr lang="en-US" sz="120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I identified the “shades of meaning” of words related to temperature based on the clues found in the story.	</a:t>
            </a:r>
          </a:p>
          <a:p>
            <a:endParaRPr lang="en-US" dirty="0"/>
          </a:p>
        </p:txBody>
      </p:sp>
      <p:sp>
        <p:nvSpPr>
          <p:cNvPr id="4" name="Slide Number Placeholder 3"/>
          <p:cNvSpPr>
            <a:spLocks noGrp="1"/>
          </p:cNvSpPr>
          <p:nvPr>
            <p:ph type="sldNum" sz="quarter" idx="10"/>
          </p:nvPr>
        </p:nvSpPr>
        <p:spPr/>
        <p:txBody>
          <a:bodyPr/>
          <a:lstStyle/>
          <a:p>
            <a:fld id="{1D6AAA78-2E07-4BD0-8B8D-8FC39CCAA59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Let’s try one</a:t>
            </a:r>
            <a:r>
              <a:rPr lang="en-US" baseline="0" dirty="0" smtClean="0"/>
              <a:t> together.  Read the three words at the top.  All these words are related to our </a:t>
            </a:r>
            <a:r>
              <a:rPr lang="en-US" b="1" baseline="0" dirty="0" smtClean="0"/>
              <a:t>speaking volume. </a:t>
            </a:r>
          </a:p>
          <a:p>
            <a:endParaRPr lang="en-US" b="1" baseline="0" dirty="0" smtClean="0"/>
          </a:p>
          <a:p>
            <a:r>
              <a:rPr lang="en-US" b="1" baseline="0" dirty="0" smtClean="0"/>
              <a:t>Lead students through placing the words between quiet and thunderous on the staircase.  Go through each sentence, guiding as to where the above words would go (more towards quiet or more towards thunderous). </a:t>
            </a:r>
          </a:p>
          <a:p>
            <a:endParaRPr lang="en-US" b="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n-lt"/>
                <a:ea typeface="+mn-ea"/>
                <a:cs typeface="+mn-cs"/>
              </a:rPr>
              <a:t>Why do you think it is important to know different ways to describe something?  As writers, we need to use different words so our READER can imagine and understand what we are writing about!</a:t>
            </a:r>
            <a:endParaRPr lang="en-US" sz="1200" kern="1200" dirty="0" smtClean="0">
              <a:solidFill>
                <a:schemeClr val="tx1"/>
              </a:solidFill>
              <a:latin typeface="+mn-lt"/>
              <a:ea typeface="+mn-ea"/>
              <a:cs typeface="+mn-cs"/>
            </a:endParaRPr>
          </a:p>
          <a:p>
            <a:endParaRPr lang="en-US" b="1" dirty="0"/>
          </a:p>
        </p:txBody>
      </p:sp>
      <p:sp>
        <p:nvSpPr>
          <p:cNvPr id="4" name="Slide Number Placeholder 3"/>
          <p:cNvSpPr>
            <a:spLocks noGrp="1"/>
          </p:cNvSpPr>
          <p:nvPr>
            <p:ph type="sldNum" sz="quarter" idx="10"/>
          </p:nvPr>
        </p:nvSpPr>
        <p:spPr/>
        <p:txBody>
          <a:bodyPr/>
          <a:lstStyle/>
          <a:p>
            <a:fld id="{1D6AAA78-2E07-4BD0-8B8D-8FC39CCAA59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Application: </a:t>
            </a:r>
          </a:p>
          <a:p>
            <a:r>
              <a:rPr lang="en-US" dirty="0" smtClean="0"/>
              <a:t>Now it’s your turn.  You will work in groups to complete</a:t>
            </a:r>
            <a:r>
              <a:rPr lang="en-US" baseline="0" dirty="0" smtClean="0"/>
              <a:t> a staircase using the word cards.  Once your cards are on your staircase, your group needs to come up with a few sentences using your words.  We will share them orally, but have one person write it on a sticky note.  (students can add sticky notes with other sentences at a later time)  </a:t>
            </a:r>
          </a:p>
          <a:p>
            <a:endParaRPr lang="en-US" baseline="0" dirty="0" smtClean="0"/>
          </a:p>
        </p:txBody>
      </p:sp>
      <p:sp>
        <p:nvSpPr>
          <p:cNvPr id="4" name="Slide Number Placeholder 3"/>
          <p:cNvSpPr>
            <a:spLocks noGrp="1"/>
          </p:cNvSpPr>
          <p:nvPr>
            <p:ph type="sldNum" sz="quarter" idx="10"/>
          </p:nvPr>
        </p:nvSpPr>
        <p:spPr/>
        <p:txBody>
          <a:bodyPr/>
          <a:lstStyle/>
          <a:p>
            <a:fld id="{1D6AAA78-2E07-4BD0-8B8D-8FC39CCAA594}"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F5EF02-50FE-45D7-AB97-D660B44E704E}" type="datetimeFigureOut">
              <a:rPr lang="en-US" smtClean="0"/>
              <a:pPr/>
              <a:t>12/11/2013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4F05D5-BA13-47A1-95C5-3F1EFDAC484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F5EF02-50FE-45D7-AB97-D660B44E704E}" type="datetimeFigureOut">
              <a:rPr lang="en-US" smtClean="0"/>
              <a:pPr/>
              <a:t>12/11/2013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4F05D5-BA13-47A1-95C5-3F1EFDAC48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F5EF02-50FE-45D7-AB97-D660B44E704E}" type="datetimeFigureOut">
              <a:rPr lang="en-US" smtClean="0"/>
              <a:pPr/>
              <a:t>12/11/2013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4F05D5-BA13-47A1-95C5-3F1EFDAC48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F5EF02-50FE-45D7-AB97-D660B44E704E}" type="datetimeFigureOut">
              <a:rPr lang="en-US" smtClean="0"/>
              <a:pPr/>
              <a:t>12/11/2013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4F05D5-BA13-47A1-95C5-3F1EFDAC48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F5EF02-50FE-45D7-AB97-D660B44E704E}" type="datetimeFigureOut">
              <a:rPr lang="en-US" smtClean="0"/>
              <a:pPr/>
              <a:t>12/11/2013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4F05D5-BA13-47A1-95C5-3F1EFDAC484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F5EF02-50FE-45D7-AB97-D660B44E704E}" type="datetimeFigureOut">
              <a:rPr lang="en-US" smtClean="0"/>
              <a:pPr/>
              <a:t>12/11/2013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4F05D5-BA13-47A1-95C5-3F1EFDAC48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F5EF02-50FE-45D7-AB97-D660B44E704E}" type="datetimeFigureOut">
              <a:rPr lang="en-US" smtClean="0"/>
              <a:pPr/>
              <a:t>12/11/2013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4F05D5-BA13-47A1-95C5-3F1EFDAC484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F5EF02-50FE-45D7-AB97-D660B44E704E}" type="datetimeFigureOut">
              <a:rPr lang="en-US" smtClean="0"/>
              <a:pPr/>
              <a:t>12/11/2013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4F05D5-BA13-47A1-95C5-3F1EFDAC48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F5EF02-50FE-45D7-AB97-D660B44E704E}" type="datetimeFigureOut">
              <a:rPr lang="en-US" smtClean="0"/>
              <a:pPr/>
              <a:t>12/11/2013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4F05D5-BA13-47A1-95C5-3F1EFDAC48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F5EF02-50FE-45D7-AB97-D660B44E704E}" type="datetimeFigureOut">
              <a:rPr lang="en-US" smtClean="0"/>
              <a:pPr/>
              <a:t>12/11/2013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4F05D5-BA13-47A1-95C5-3F1EFDAC484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F5EF02-50FE-45D7-AB97-D660B44E704E}" type="datetimeFigureOut">
              <a:rPr lang="en-US" smtClean="0"/>
              <a:pPr/>
              <a:t>12/11/2013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4F05D5-BA13-47A1-95C5-3F1EFDAC48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F5EF02-50FE-45D7-AB97-D660B44E704E}" type="datetimeFigureOut">
              <a:rPr lang="en-US" smtClean="0"/>
              <a:pPr/>
              <a:t>12/11/2013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4F05D5-BA13-47A1-95C5-3F1EFDAC484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 can determine the meaning of words that are closely related.</a:t>
            </a:r>
            <a:endParaRPr lang="en-US" dirty="0"/>
          </a:p>
        </p:txBody>
      </p:sp>
      <p:pic>
        <p:nvPicPr>
          <p:cNvPr id="4" name="Content Placeholder 3" descr="words.png"/>
          <p:cNvPicPr>
            <a:picLocks noGrp="1" noChangeAspect="1"/>
          </p:cNvPicPr>
          <p:nvPr>
            <p:ph idx="1"/>
          </p:nvPr>
        </p:nvPicPr>
        <p:blipFill>
          <a:blip r:embed="rId3" cstate="print"/>
          <a:stretch>
            <a:fillRect/>
          </a:stretch>
        </p:blipFill>
        <p:spPr>
          <a:xfrm>
            <a:off x="1752600" y="1676400"/>
            <a:ext cx="5031616" cy="4306897"/>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hades of blue.png"/>
          <p:cNvPicPr>
            <a:picLocks noChangeAspect="1"/>
          </p:cNvPicPr>
          <p:nvPr/>
        </p:nvPicPr>
        <p:blipFill>
          <a:blip r:embed="rId3" cstate="print"/>
          <a:stretch>
            <a:fillRect/>
          </a:stretch>
        </p:blipFill>
        <p:spPr>
          <a:xfrm>
            <a:off x="228600" y="914400"/>
            <a:ext cx="3886200" cy="3886200"/>
          </a:xfrm>
          <a:prstGeom prst="rect">
            <a:avLst/>
          </a:prstGeom>
        </p:spPr>
      </p:pic>
      <p:pic>
        <p:nvPicPr>
          <p:cNvPr id="6" name="Picture 5" descr="shades of green.png"/>
          <p:cNvPicPr>
            <a:picLocks noChangeAspect="1"/>
          </p:cNvPicPr>
          <p:nvPr/>
        </p:nvPicPr>
        <p:blipFill>
          <a:blip r:embed="rId4" cstate="print"/>
          <a:stretch>
            <a:fillRect/>
          </a:stretch>
        </p:blipFill>
        <p:spPr>
          <a:xfrm>
            <a:off x="4724400" y="914400"/>
            <a:ext cx="3886200" cy="39624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l1jones\AppData\Local\Microsoft\Windows\Temporary Internet Files\Content.IE5\LW2GEACC\Snow-18-01-13 (20).JPG"/>
          <p:cNvPicPr>
            <a:picLocks noGrp="1" noChangeAspect="1" noChangeArrowheads="1"/>
          </p:cNvPicPr>
          <p:nvPr>
            <p:ph idx="1"/>
          </p:nvPr>
        </p:nvPicPr>
        <p:blipFill>
          <a:blip r:embed="rId3" cstate="print"/>
          <a:srcRect/>
          <a:stretch>
            <a:fillRect/>
          </a:stretch>
        </p:blipFill>
        <p:spPr bwMode="auto">
          <a:xfrm>
            <a:off x="1066800" y="1066800"/>
            <a:ext cx="6805917" cy="4525963"/>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mild         cool       warm</a:t>
            </a:r>
            <a:endParaRPr lang="en-US" dirty="0"/>
          </a:p>
        </p:txBody>
      </p:sp>
      <p:sp>
        <p:nvSpPr>
          <p:cNvPr id="3" name="Content Placeholder 2"/>
          <p:cNvSpPr>
            <a:spLocks noGrp="1"/>
          </p:cNvSpPr>
          <p:nvPr>
            <p:ph idx="1"/>
          </p:nvPr>
        </p:nvSpPr>
        <p:spPr/>
        <p:txBody>
          <a:bodyPr>
            <a:normAutofit fontScale="70000" lnSpcReduction="20000"/>
          </a:bodyPr>
          <a:lstStyle/>
          <a:p>
            <a:endParaRPr lang="en-US" dirty="0" smtClean="0"/>
          </a:p>
          <a:p>
            <a:pPr>
              <a:buNone/>
            </a:pPr>
            <a:r>
              <a:rPr lang="en-US" dirty="0" smtClean="0"/>
              <a:t> </a:t>
            </a:r>
            <a:r>
              <a:rPr lang="en-US" sz="4000" b="1" dirty="0" smtClean="0"/>
              <a:t>In the spring when the weather is mild, my friends and I go for a long bike ride.</a:t>
            </a:r>
          </a:p>
          <a:p>
            <a:pPr>
              <a:buNone/>
            </a:pPr>
            <a:r>
              <a:rPr lang="en-US" sz="4000" b="1" dirty="0" smtClean="0"/>
              <a:t> </a:t>
            </a:r>
          </a:p>
          <a:p>
            <a:pPr>
              <a:buNone/>
            </a:pPr>
            <a:endParaRPr lang="en-US" sz="4000" b="1" dirty="0" smtClean="0"/>
          </a:p>
          <a:p>
            <a:pPr>
              <a:buNone/>
            </a:pPr>
            <a:r>
              <a:rPr lang="en-US" sz="4000" b="1" dirty="0" smtClean="0"/>
              <a:t>A cool breeze blows and makes us shiver.</a:t>
            </a:r>
          </a:p>
          <a:p>
            <a:pPr>
              <a:buNone/>
            </a:pPr>
            <a:endParaRPr lang="en-US" sz="4000" b="1" dirty="0" smtClean="0"/>
          </a:p>
          <a:p>
            <a:pPr>
              <a:buNone/>
            </a:pPr>
            <a:endParaRPr lang="en-US" sz="4000" b="1" dirty="0" smtClean="0"/>
          </a:p>
          <a:p>
            <a:pPr>
              <a:buNone/>
            </a:pPr>
            <a:r>
              <a:rPr lang="en-US" sz="4000" b="1" dirty="0" smtClean="0"/>
              <a:t> The shining sun makes us warm again. </a:t>
            </a:r>
          </a:p>
          <a:p>
            <a:pPr>
              <a:buNone/>
            </a:pPr>
            <a:r>
              <a:rPr lang="en-US" sz="4000" i="1" dirty="0" smtClean="0"/>
              <a:t>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noisy      soft     medium  </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Our class has rules about the volume of our voice when speaking at school. The only place we can be noisy is at recess.</a:t>
            </a:r>
          </a:p>
          <a:p>
            <a:pPr>
              <a:buNone/>
            </a:pPr>
            <a:endParaRPr lang="en-US" b="1" dirty="0" smtClean="0"/>
          </a:p>
          <a:p>
            <a:pPr>
              <a:buNone/>
            </a:pPr>
            <a:r>
              <a:rPr lang="en-US" b="1" dirty="0" smtClean="0"/>
              <a:t> Our voices are soft when we work in small groups. </a:t>
            </a:r>
          </a:p>
          <a:p>
            <a:pPr>
              <a:buNone/>
            </a:pPr>
            <a:endParaRPr lang="en-US" b="1" dirty="0" smtClean="0"/>
          </a:p>
          <a:p>
            <a:pPr>
              <a:buNone/>
            </a:pPr>
            <a:r>
              <a:rPr lang="en-US" b="1" dirty="0" smtClean="0"/>
              <a:t>In whole group, we speak at a medium level.”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Now it’s YOUR turn!</a:t>
            </a:r>
            <a:endParaRPr lang="en-US" dirty="0"/>
          </a:p>
        </p:txBody>
      </p:sp>
      <p:sp>
        <p:nvSpPr>
          <p:cNvPr id="3" name="Content Placeholder 2"/>
          <p:cNvSpPr>
            <a:spLocks noGrp="1"/>
          </p:cNvSpPr>
          <p:nvPr>
            <p:ph idx="1"/>
          </p:nvPr>
        </p:nvSpPr>
        <p:spPr/>
        <p:txBody>
          <a:bodyPr>
            <a:normAutofit/>
          </a:bodyPr>
          <a:lstStyle/>
          <a:p>
            <a:pPr>
              <a:buNone/>
            </a:pPr>
            <a:r>
              <a:rPr lang="en-US" sz="4000" dirty="0" smtClean="0"/>
              <a:t>In your groups:</a:t>
            </a:r>
          </a:p>
          <a:p>
            <a:pPr marL="742950" indent="-742950">
              <a:buFont typeface="+mj-lt"/>
              <a:buAutoNum type="arabicPeriod"/>
            </a:pPr>
            <a:r>
              <a:rPr lang="en-US" sz="4000" dirty="0" smtClean="0"/>
              <a:t>Place your words in order on your staircase.</a:t>
            </a:r>
          </a:p>
          <a:p>
            <a:pPr marL="742950" indent="-742950">
              <a:buFont typeface="+mj-lt"/>
              <a:buAutoNum type="arabicPeriod"/>
            </a:pPr>
            <a:r>
              <a:rPr lang="en-US" sz="4000" dirty="0" smtClean="0"/>
              <a:t>Come up with one or two STRONG sentences using one of your words.</a:t>
            </a:r>
          </a:p>
          <a:p>
            <a:pPr marL="742950" indent="-742950">
              <a:buFont typeface="+mj-lt"/>
              <a:buAutoNum type="arabicPeriod"/>
            </a:pPr>
            <a:r>
              <a:rPr lang="en-US" sz="4000" dirty="0" smtClean="0"/>
              <a:t>Share your sentence with the class</a:t>
            </a:r>
          </a:p>
          <a:p>
            <a:pPr marL="742950" indent="-742950">
              <a:buNone/>
            </a:pPr>
            <a:endParaRPr lang="en-US" sz="4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325562"/>
          </a:xfrm>
        </p:spPr>
        <p:txBody>
          <a:bodyPr>
            <a:normAutofit fontScale="90000"/>
          </a:bodyPr>
          <a:lstStyle/>
          <a:p>
            <a:r>
              <a:rPr lang="en-US" dirty="0" smtClean="0"/>
              <a:t>I can determine the meaning of words that are closely related.</a:t>
            </a:r>
            <a:endParaRPr lang="en-US" dirty="0"/>
          </a:p>
        </p:txBody>
      </p:sp>
      <p:pic>
        <p:nvPicPr>
          <p:cNvPr id="5" name="Content Placeholder 3" descr="words.png"/>
          <p:cNvPicPr>
            <a:picLocks noGrp="1" noChangeAspect="1"/>
          </p:cNvPicPr>
          <p:nvPr>
            <p:ph idx="1"/>
          </p:nvPr>
        </p:nvPicPr>
        <p:blipFill>
          <a:blip r:embed="rId2" cstate="print"/>
          <a:stretch>
            <a:fillRect/>
          </a:stretch>
        </p:blipFill>
        <p:spPr>
          <a:xfrm>
            <a:off x="1905000" y="1600200"/>
            <a:ext cx="4800600" cy="4109155"/>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932</TotalTime>
  <Words>634</Words>
  <Application>Microsoft Office PowerPoint</Application>
  <PresentationFormat>On-screen Show (4:3)</PresentationFormat>
  <Paragraphs>55</Paragraphs>
  <Slides>7</Slides>
  <Notes>6</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I can determine the meaning of words that are closely related.</vt:lpstr>
      <vt:lpstr>Slide 2</vt:lpstr>
      <vt:lpstr>Slide 3</vt:lpstr>
      <vt:lpstr>mild         cool       warm</vt:lpstr>
      <vt:lpstr>noisy      soft     medium  </vt:lpstr>
      <vt:lpstr>Now it’s YOUR turn!</vt:lpstr>
      <vt:lpstr>I can determine the meaning of words that are closely related.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 User</dc:creator>
  <cp:lastModifiedBy>st</cp:lastModifiedBy>
  <cp:revision>63</cp:revision>
  <dcterms:created xsi:type="dcterms:W3CDTF">2013-11-14T19:25:33Z</dcterms:created>
  <dcterms:modified xsi:type="dcterms:W3CDTF">2013-12-11T15:27:53Z</dcterms:modified>
</cp:coreProperties>
</file>