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59" r:id="rId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512" y="-90"/>
      </p:cViewPr>
      <p:guideLst>
        <p:guide orient="horz" pos="2880"/>
        <p:guide pos="216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 xmlns:p14="http://schemas.microsoft.com/office/powerpoint/2010/main" val="435335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 xmlns:p14="http://schemas.microsoft.com/office/powerpoint/2010/main" val="573818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 xmlns:p14="http://schemas.microsoft.com/office/powerpoint/2010/main" val="2596976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 xmlns:p14="http://schemas.microsoft.com/office/powerpoint/2010/main" val="2655799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 xmlns:p14="http://schemas.microsoft.com/office/powerpoint/2010/main" val="3252536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 xmlns:p14="http://schemas.microsoft.com/office/powerpoint/2010/main" val="2874174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 xmlns:p14="http://schemas.microsoft.com/office/powerpoint/2010/main" val="1002614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 xmlns:p14="http://schemas.microsoft.com/office/powerpoint/2010/main" val="166267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 xmlns:p14="http://schemas.microsoft.com/office/powerpoint/2010/main" val="826108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 xmlns:p14="http://schemas.microsoft.com/office/powerpoint/2010/main" val="289801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67008D-71CE-4927-BA7E-8A0531B85C88}"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EA3135-6D87-410E-BA8F-45F280503B56}" type="slidenum">
              <a:rPr lang="en-US" smtClean="0"/>
              <a:pPr/>
              <a:t>‹#›</a:t>
            </a:fld>
            <a:endParaRPr lang="en-US"/>
          </a:p>
        </p:txBody>
      </p:sp>
    </p:spTree>
    <p:extLst>
      <p:ext uri="{BB962C8B-B14F-4D97-AF65-F5344CB8AC3E}">
        <p14:creationId xmlns="" xmlns:p14="http://schemas.microsoft.com/office/powerpoint/2010/main" val="303391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E67008D-71CE-4927-BA7E-8A0531B85C88}" type="datetimeFigureOut">
              <a:rPr lang="en-US" smtClean="0"/>
              <a:pPr/>
              <a:t>11/21/2016</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5EA3135-6D87-410E-BA8F-45F280503B56}" type="slidenum">
              <a:rPr lang="en-US" smtClean="0"/>
              <a:pPr/>
              <a:t>‹#›</a:t>
            </a:fld>
            <a:endParaRPr lang="en-US"/>
          </a:p>
        </p:txBody>
      </p:sp>
    </p:spTree>
    <p:extLst>
      <p:ext uri="{BB962C8B-B14F-4D97-AF65-F5344CB8AC3E}">
        <p14:creationId xmlns="" xmlns:p14="http://schemas.microsoft.com/office/powerpoint/2010/main" val="3430599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source=images&amp;cd=&amp;cad=rja&amp;uact=8&amp;ved=0ahUKEwipuI7T5f3PAhVn6YMKHW0CA3sQjRwIBw&amp;url=http://www.brighthubengineering.com/building-construction-design/90000-multi-beam-bridge-construction/&amp;psig=AFQjCNHmb49xRZHtPrRNVyKt0fR7o9GDBw&amp;ust=1477754192260036" TargetMode="Externa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www.google.com/url?sa=i&amp;rct=j&amp;q=&amp;esrc=s&amp;source=images&amp;cd=&amp;cad=rja&amp;uact=8&amp;ved=0ahUKEwi8jYuE6f3PAhXl34MKHamFA8sQjRwIBw&amp;url=http://www.kansascity.com/news/local/article425499/Jackson-County-rededicates-Stone-Arch-Bridge-over-Truman-Road.html&amp;bvm=bv.136811127,d.cGw&amp;psig=AFQjCNHNqq2bxHVngjNdhq5ddBdpN9ZwqQ&amp;ust=147775501627938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com/url?sa=i&amp;rct=j&amp;q=&amp;esrc=s&amp;source=images&amp;cd=&amp;cad=rja&amp;uact=8&amp;ved=0ahUKEwj76LX08v3PAhUh1oMKHd9MBM4QjRwIBw&amp;url=https://feel-planet.com/clifton-suspension-bridge-uk/&amp;psig=AFQjCNEoqEWmS20DbPxwexbQJyomsPkDPw&amp;ust=1477757789051963" TargetMode="Externa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6800" y="101025"/>
            <a:ext cx="4476750" cy="584775"/>
          </a:xfrm>
          <a:prstGeom prst="rect">
            <a:avLst/>
          </a:prstGeom>
          <a:noFill/>
        </p:spPr>
        <p:txBody>
          <a:bodyPr wrap="square" rtlCol="0">
            <a:spAutoFit/>
          </a:bodyPr>
          <a:lstStyle/>
          <a:p>
            <a:pPr algn="ctr"/>
            <a:r>
              <a:rPr lang="en-US" sz="3200" dirty="0" smtClean="0">
                <a:latin typeface="Aharoni" pitchFamily="2" charset="-79"/>
                <a:cs typeface="Aharoni" pitchFamily="2" charset="-79"/>
              </a:rPr>
              <a:t>Bridges</a:t>
            </a:r>
            <a:endParaRPr lang="en-US" sz="3200" dirty="0">
              <a:latin typeface="Aharoni" pitchFamily="2" charset="-79"/>
              <a:cs typeface="Aharoni" pitchFamily="2" charset="-79"/>
            </a:endParaRPr>
          </a:p>
        </p:txBody>
      </p:sp>
      <p:sp>
        <p:nvSpPr>
          <p:cNvPr id="5" name="Rectangle 4"/>
          <p:cNvSpPr/>
          <p:nvPr/>
        </p:nvSpPr>
        <p:spPr>
          <a:xfrm>
            <a:off x="118614" y="813515"/>
            <a:ext cx="6434587" cy="2062103"/>
          </a:xfrm>
          <a:prstGeom prst="rect">
            <a:avLst/>
          </a:prstGeom>
        </p:spPr>
        <p:txBody>
          <a:bodyPr wrap="square">
            <a:spAutoFit/>
          </a:bodyPr>
          <a:lstStyle/>
          <a:p>
            <a:r>
              <a:rPr lang="en-US" sz="1600" dirty="0" smtClean="0">
                <a:latin typeface="Arial" pitchFamily="34" charset="0"/>
                <a:cs typeface="Arial" pitchFamily="34" charset="0"/>
              </a:rPr>
              <a:t>	Picture yourself on the side of a river. In the middle of the river are mean, ugly crocodiles. You need to get to the other side. What can you do to help get you to the other side? You can build a bridge! A bridge is a structure made by men that connects pieces of land. Bridges can come in many shapes and sizes. They can be made out of wood, stone, steel, or other kinds of metal. Their goal is simple: to help people get from one place to another safely. </a:t>
            </a:r>
          </a:p>
          <a:p>
            <a:r>
              <a:rPr lang="en-US" sz="1600" dirty="0" smtClean="0">
                <a:latin typeface="Arial" pitchFamily="34" charset="0"/>
                <a:cs typeface="Arial" pitchFamily="34" charset="0"/>
              </a:rPr>
              <a:t>	</a:t>
            </a:r>
            <a:endParaRPr lang="en-US" sz="1600" dirty="0">
              <a:latin typeface="Arial" pitchFamily="34" charset="0"/>
              <a:cs typeface="Arial" pitchFamily="34" charset="0"/>
            </a:endParaRPr>
          </a:p>
        </p:txBody>
      </p:sp>
      <p:sp>
        <p:nvSpPr>
          <p:cNvPr id="6" name="TextBox 5"/>
          <p:cNvSpPr txBox="1"/>
          <p:nvPr/>
        </p:nvSpPr>
        <p:spPr>
          <a:xfrm>
            <a:off x="76200" y="3160455"/>
            <a:ext cx="3886200" cy="2554545"/>
          </a:xfrm>
          <a:prstGeom prst="rect">
            <a:avLst/>
          </a:prstGeom>
          <a:noFill/>
        </p:spPr>
        <p:txBody>
          <a:bodyPr wrap="square" rtlCol="0">
            <a:spAutoFit/>
          </a:bodyPr>
          <a:lstStyle/>
          <a:p>
            <a:r>
              <a:rPr lang="en-US" sz="1600" dirty="0" smtClean="0">
                <a:latin typeface="Arial" pitchFamily="34" charset="0"/>
                <a:cs typeface="Arial" pitchFamily="34" charset="0"/>
              </a:rPr>
              <a:t>	One of the 3 main kinds of bridge is a </a:t>
            </a:r>
            <a:r>
              <a:rPr lang="en-US" sz="1600" i="1" dirty="0" smtClean="0">
                <a:latin typeface="Arial" pitchFamily="34" charset="0"/>
                <a:cs typeface="Arial" pitchFamily="34" charset="0"/>
              </a:rPr>
              <a:t>beam bridge</a:t>
            </a:r>
            <a:r>
              <a:rPr lang="en-US" sz="1600" dirty="0" smtClean="0">
                <a:latin typeface="Arial" pitchFamily="34" charset="0"/>
                <a:cs typeface="Arial" pitchFamily="34" charset="0"/>
              </a:rPr>
              <a:t>. A beam bridge is made by having a long beam lay across a space to connect two places. The beam is a flat piece of wood, metal, or concrete that gives people a way to walk or ride across. Under the beams are tall poles or posts, called piers, that help to hold up the beams. Beam bridges are the most simple kind of</a:t>
            </a:r>
            <a:endParaRPr lang="en-US" sz="1600" dirty="0">
              <a:latin typeface="Arial" pitchFamily="34" charset="0"/>
              <a:cs typeface="Arial" pitchFamily="34" charset="0"/>
            </a:endParaRPr>
          </a:p>
        </p:txBody>
      </p:sp>
      <p:pic>
        <p:nvPicPr>
          <p:cNvPr id="2050" name="Picture 2" descr="Image result for beam bridge">
            <a:hlinkClick r:id="rId2"/>
          </p:cNvPr>
          <p:cNvPicPr>
            <a:picLocks noChangeAspect="1" noChangeArrowheads="1"/>
          </p:cNvPicPr>
          <p:nvPr/>
        </p:nvPicPr>
        <p:blipFill>
          <a:blip r:embed="rId3" cstate="print"/>
          <a:srcRect/>
          <a:stretch>
            <a:fillRect/>
          </a:stretch>
        </p:blipFill>
        <p:spPr bwMode="auto">
          <a:xfrm>
            <a:off x="3886200" y="2895600"/>
            <a:ext cx="2819400" cy="2590800"/>
          </a:xfrm>
          <a:prstGeom prst="rect">
            <a:avLst/>
          </a:prstGeom>
          <a:noFill/>
        </p:spPr>
      </p:pic>
      <p:cxnSp>
        <p:nvCxnSpPr>
          <p:cNvPr id="8" name="Straight Arrow Connector 7"/>
          <p:cNvCxnSpPr/>
          <p:nvPr/>
        </p:nvCxnSpPr>
        <p:spPr>
          <a:xfrm flipV="1">
            <a:off x="4724400" y="3200400"/>
            <a:ext cx="762000" cy="6096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486400" y="2971800"/>
            <a:ext cx="1143000" cy="338554"/>
          </a:xfrm>
          <a:prstGeom prst="rect">
            <a:avLst/>
          </a:prstGeom>
          <a:noFill/>
        </p:spPr>
        <p:txBody>
          <a:bodyPr wrap="square" rtlCol="0">
            <a:spAutoFit/>
          </a:bodyPr>
          <a:lstStyle/>
          <a:p>
            <a:r>
              <a:rPr lang="en-US" sz="1600" b="1" dirty="0" smtClean="0"/>
              <a:t>beam</a:t>
            </a:r>
            <a:endParaRPr lang="en-US" sz="1600" b="1" dirty="0"/>
          </a:p>
        </p:txBody>
      </p:sp>
      <p:cxnSp>
        <p:nvCxnSpPr>
          <p:cNvPr id="11" name="Straight Arrow Connector 10"/>
          <p:cNvCxnSpPr/>
          <p:nvPr/>
        </p:nvCxnSpPr>
        <p:spPr>
          <a:xfrm>
            <a:off x="5181600" y="4495800"/>
            <a:ext cx="457200" cy="838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5638800" y="4495800"/>
            <a:ext cx="381000" cy="838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029200" y="5257800"/>
            <a:ext cx="1371600" cy="338554"/>
          </a:xfrm>
          <a:prstGeom prst="rect">
            <a:avLst/>
          </a:prstGeom>
          <a:noFill/>
        </p:spPr>
        <p:txBody>
          <a:bodyPr wrap="square" rtlCol="0">
            <a:spAutoFit/>
          </a:bodyPr>
          <a:lstStyle/>
          <a:p>
            <a:pPr algn="ctr"/>
            <a:r>
              <a:rPr lang="en-US" sz="1600" b="1" dirty="0" smtClean="0"/>
              <a:t>posts</a:t>
            </a:r>
            <a:endParaRPr lang="en-US" sz="1600" b="1" dirty="0"/>
          </a:p>
        </p:txBody>
      </p:sp>
      <p:sp>
        <p:nvSpPr>
          <p:cNvPr id="15" name="TextBox 14"/>
          <p:cNvSpPr txBox="1"/>
          <p:nvPr/>
        </p:nvSpPr>
        <p:spPr>
          <a:xfrm>
            <a:off x="76200" y="5638800"/>
            <a:ext cx="6400800" cy="584775"/>
          </a:xfrm>
          <a:prstGeom prst="rect">
            <a:avLst/>
          </a:prstGeom>
          <a:noFill/>
        </p:spPr>
        <p:txBody>
          <a:bodyPr wrap="square" rtlCol="0">
            <a:spAutoFit/>
          </a:bodyPr>
          <a:lstStyle/>
          <a:p>
            <a:r>
              <a:rPr lang="en-US" sz="1600" dirty="0" smtClean="0">
                <a:latin typeface="Arial" pitchFamily="34" charset="0"/>
                <a:cs typeface="Arial" pitchFamily="34" charset="0"/>
              </a:rPr>
              <a:t>bridge to create, and they are also the least expensive. Beam bridges are best if you don’t have to cross a huge distance.</a:t>
            </a:r>
            <a:endParaRPr lang="en-US" sz="1600" dirty="0"/>
          </a:p>
        </p:txBody>
      </p:sp>
      <p:sp>
        <p:nvSpPr>
          <p:cNvPr id="16" name="TextBox 15"/>
          <p:cNvSpPr txBox="1"/>
          <p:nvPr/>
        </p:nvSpPr>
        <p:spPr>
          <a:xfrm>
            <a:off x="2971800" y="6548497"/>
            <a:ext cx="3886200" cy="2062103"/>
          </a:xfrm>
          <a:prstGeom prst="rect">
            <a:avLst/>
          </a:prstGeom>
          <a:noFill/>
        </p:spPr>
        <p:txBody>
          <a:bodyPr wrap="square" rtlCol="0">
            <a:spAutoFit/>
          </a:bodyPr>
          <a:lstStyle/>
          <a:p>
            <a:r>
              <a:rPr lang="en-US" sz="1600" dirty="0" smtClean="0">
                <a:latin typeface="Arial" pitchFamily="34" charset="0"/>
                <a:cs typeface="Arial" pitchFamily="34" charset="0"/>
              </a:rPr>
              <a:t>	Another type of bridge is the </a:t>
            </a:r>
          </a:p>
          <a:p>
            <a:r>
              <a:rPr lang="en-US" sz="1600" i="1" dirty="0" smtClean="0">
                <a:latin typeface="Arial" pitchFamily="34" charset="0"/>
                <a:cs typeface="Arial" pitchFamily="34" charset="0"/>
              </a:rPr>
              <a:t>arch bridge</a:t>
            </a:r>
            <a:r>
              <a:rPr lang="en-US" sz="1600" dirty="0" smtClean="0">
                <a:latin typeface="Arial" pitchFamily="34" charset="0"/>
                <a:cs typeface="Arial" pitchFamily="34" charset="0"/>
              </a:rPr>
              <a:t>. The arch bridge is special </a:t>
            </a:r>
          </a:p>
          <a:p>
            <a:r>
              <a:rPr lang="en-US" sz="1600" dirty="0" smtClean="0">
                <a:latin typeface="Arial" pitchFamily="34" charset="0"/>
                <a:cs typeface="Arial" pitchFamily="34" charset="0"/>
              </a:rPr>
              <a:t>because it can hold a lot of weight. The curve shape helps the weight to push out not down. The abutments, which are the ends of the bridge, are super strong and carry all of the weight that is pushed to them from the middle. Abutments  </a:t>
            </a:r>
            <a:endParaRPr lang="en-US" sz="1600" dirty="0">
              <a:latin typeface="Arial" pitchFamily="34" charset="0"/>
              <a:cs typeface="Arial" pitchFamily="34" charset="0"/>
            </a:endParaRPr>
          </a:p>
        </p:txBody>
      </p:sp>
      <p:pic>
        <p:nvPicPr>
          <p:cNvPr id="2054" name="Picture 6" descr="Image result for arch bridge">
            <a:hlinkClick r:id="rId4"/>
          </p:cNvPr>
          <p:cNvPicPr>
            <a:picLocks noChangeAspect="1" noChangeArrowheads="1"/>
          </p:cNvPicPr>
          <p:nvPr/>
        </p:nvPicPr>
        <p:blipFill>
          <a:blip r:embed="rId5" cstate="print"/>
          <a:srcRect l="11147" r="9434" b="43299"/>
          <a:stretch>
            <a:fillRect/>
          </a:stretch>
        </p:blipFill>
        <p:spPr bwMode="auto">
          <a:xfrm>
            <a:off x="152400" y="7010400"/>
            <a:ext cx="2845676" cy="1447800"/>
          </a:xfrm>
          <a:prstGeom prst="rect">
            <a:avLst/>
          </a:prstGeom>
          <a:noFill/>
        </p:spPr>
      </p:pic>
      <p:cxnSp>
        <p:nvCxnSpPr>
          <p:cNvPr id="19" name="Straight Arrow Connector 18"/>
          <p:cNvCxnSpPr/>
          <p:nvPr/>
        </p:nvCxnSpPr>
        <p:spPr>
          <a:xfrm flipV="1">
            <a:off x="1143000" y="6934200"/>
            <a:ext cx="685800" cy="685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81000" y="7924800"/>
            <a:ext cx="914400" cy="838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1828800" y="7848600"/>
            <a:ext cx="838200" cy="914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752600" y="6477000"/>
            <a:ext cx="1143000" cy="830997"/>
          </a:xfrm>
          <a:prstGeom prst="rect">
            <a:avLst/>
          </a:prstGeom>
          <a:noFill/>
        </p:spPr>
        <p:txBody>
          <a:bodyPr wrap="square" rtlCol="0">
            <a:spAutoFit/>
          </a:bodyPr>
          <a:lstStyle/>
          <a:p>
            <a:r>
              <a:rPr lang="en-US" sz="1600" b="1" dirty="0" smtClean="0"/>
              <a:t>Keystone- top of the arch</a:t>
            </a:r>
            <a:endParaRPr lang="en-US" sz="1600" b="1" dirty="0"/>
          </a:p>
        </p:txBody>
      </p:sp>
      <p:sp>
        <p:nvSpPr>
          <p:cNvPr id="28" name="TextBox 27"/>
          <p:cNvSpPr txBox="1"/>
          <p:nvPr/>
        </p:nvSpPr>
        <p:spPr>
          <a:xfrm>
            <a:off x="914400" y="8686800"/>
            <a:ext cx="1371600" cy="338554"/>
          </a:xfrm>
          <a:prstGeom prst="rect">
            <a:avLst/>
          </a:prstGeom>
          <a:noFill/>
        </p:spPr>
        <p:txBody>
          <a:bodyPr wrap="square" rtlCol="0">
            <a:spAutoFit/>
          </a:bodyPr>
          <a:lstStyle/>
          <a:p>
            <a:pPr algn="ctr"/>
            <a:r>
              <a:rPr lang="en-US" sz="1600" b="1" dirty="0" smtClean="0"/>
              <a:t>abutments</a:t>
            </a:r>
            <a:endParaRPr lang="en-US" sz="1600" b="1" dirty="0"/>
          </a:p>
        </p:txBody>
      </p:sp>
    </p:spTree>
    <p:extLst>
      <p:ext uri="{BB962C8B-B14F-4D97-AF65-F5344CB8AC3E}">
        <p14:creationId xmlns="" xmlns:p14="http://schemas.microsoft.com/office/powerpoint/2010/main" val="3104115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6" name="Picture 6" descr="Image result for suspension bridge">
            <a:hlinkClick r:id="rId2"/>
          </p:cNvPr>
          <p:cNvPicPr>
            <a:picLocks noChangeAspect="1" noChangeArrowheads="1"/>
          </p:cNvPicPr>
          <p:nvPr/>
        </p:nvPicPr>
        <p:blipFill>
          <a:blip r:embed="rId3" cstate="print"/>
          <a:srcRect t="29180" r="5239" b="8814"/>
          <a:stretch>
            <a:fillRect/>
          </a:stretch>
        </p:blipFill>
        <p:spPr bwMode="auto">
          <a:xfrm>
            <a:off x="76200" y="3581400"/>
            <a:ext cx="2971800" cy="2286000"/>
          </a:xfrm>
          <a:prstGeom prst="rect">
            <a:avLst/>
          </a:prstGeom>
          <a:noFill/>
        </p:spPr>
      </p:pic>
      <p:sp>
        <p:nvSpPr>
          <p:cNvPr id="5" name="Rectangle 4"/>
          <p:cNvSpPr/>
          <p:nvPr/>
        </p:nvSpPr>
        <p:spPr>
          <a:xfrm>
            <a:off x="228600" y="175498"/>
            <a:ext cx="3810000" cy="2339102"/>
          </a:xfrm>
          <a:prstGeom prst="rect">
            <a:avLst/>
          </a:prstGeom>
        </p:spPr>
        <p:txBody>
          <a:bodyPr wrap="square">
            <a:spAutoFit/>
          </a:bodyPr>
          <a:lstStyle/>
          <a:p>
            <a:r>
              <a:rPr lang="en-US" sz="1600" dirty="0" smtClean="0">
                <a:latin typeface="Arial" pitchFamily="34" charset="0"/>
                <a:cs typeface="Arial" pitchFamily="34" charset="0"/>
              </a:rPr>
              <a:t>are the superheroes of the arch bridge. An arch bridge is also special because it can be built much higher than a beam bridge can. This helps ships to pass underneath the bridge. The arch bridge is the most beautiful of all of the bridges. Many famous arch bridges are still in our world today.</a:t>
            </a:r>
          </a:p>
          <a:p>
            <a:r>
              <a:rPr lang="en-US" sz="1600" dirty="0" smtClean="0">
                <a:latin typeface="Arial" pitchFamily="34" charset="0"/>
                <a:cs typeface="Arial" pitchFamily="34" charset="0"/>
              </a:rPr>
              <a:t>	</a:t>
            </a:r>
            <a:endParaRPr lang="en-US" sz="1600" dirty="0">
              <a:latin typeface="Arial" pitchFamily="34" charset="0"/>
              <a:cs typeface="Arial" pitchFamily="34" charset="0"/>
            </a:endParaRPr>
          </a:p>
        </p:txBody>
      </p:sp>
      <p:sp>
        <p:nvSpPr>
          <p:cNvPr id="16" name="TextBox 15"/>
          <p:cNvSpPr txBox="1"/>
          <p:nvPr/>
        </p:nvSpPr>
        <p:spPr>
          <a:xfrm>
            <a:off x="3200400" y="2450842"/>
            <a:ext cx="3581400" cy="5016758"/>
          </a:xfrm>
          <a:prstGeom prst="rect">
            <a:avLst/>
          </a:prstGeom>
          <a:noFill/>
        </p:spPr>
        <p:txBody>
          <a:bodyPr wrap="square" rtlCol="0">
            <a:spAutoFit/>
          </a:bodyPr>
          <a:lstStyle/>
          <a:p>
            <a:r>
              <a:rPr lang="en-US" sz="1600" dirty="0" smtClean="0">
                <a:latin typeface="Arial" pitchFamily="34" charset="0"/>
                <a:cs typeface="Arial" pitchFamily="34" charset="0"/>
              </a:rPr>
              <a:t>	The last type of bridge is called a </a:t>
            </a:r>
            <a:r>
              <a:rPr lang="en-US" sz="1600" i="1" dirty="0" smtClean="0">
                <a:latin typeface="Arial" pitchFamily="34" charset="0"/>
                <a:cs typeface="Arial" pitchFamily="34" charset="0"/>
              </a:rPr>
              <a:t>suspension</a:t>
            </a:r>
            <a:r>
              <a:rPr lang="en-US" sz="1600" dirty="0" smtClean="0">
                <a:latin typeface="Arial" pitchFamily="34" charset="0"/>
                <a:cs typeface="Arial" pitchFamily="34" charset="0"/>
              </a:rPr>
              <a:t> </a:t>
            </a:r>
            <a:r>
              <a:rPr lang="en-US" sz="1600" i="1" dirty="0" smtClean="0">
                <a:latin typeface="Arial" pitchFamily="34" charset="0"/>
                <a:cs typeface="Arial" pitchFamily="34" charset="0"/>
              </a:rPr>
              <a:t>bridge</a:t>
            </a:r>
            <a:r>
              <a:rPr lang="en-US" sz="1600" dirty="0" smtClean="0">
                <a:latin typeface="Arial" pitchFamily="34" charset="0"/>
                <a:cs typeface="Arial" pitchFamily="34" charset="0"/>
              </a:rPr>
              <a:t>. They are the most expensive kind of bridge. They are also very difficult to create. A suspension bridge is made by building several towers. These towers let cables hang down and hold the deck in the air. The deck is the part you walk or drive on. Underneath the deck are truss systems. These truss systems are groups of triangles hooked together to let wind pass through, but they also support the deck. This keeps the bridge from swaying on a windy day or in a storm. Suspension bridges are much longer than any other type of bridge. They are amazing to both the people that use them and the people that are able to create them.</a:t>
            </a:r>
            <a:endParaRPr lang="en-US" sz="1600" dirty="0">
              <a:latin typeface="Arial" pitchFamily="34" charset="0"/>
              <a:cs typeface="Arial" pitchFamily="34" charset="0"/>
            </a:endParaRPr>
          </a:p>
        </p:txBody>
      </p:sp>
      <p:pic>
        <p:nvPicPr>
          <p:cNvPr id="15362" name="Picture 2" descr="New River Gorge Bridge.jpg"/>
          <p:cNvPicPr>
            <a:picLocks noChangeAspect="1" noChangeArrowheads="1"/>
          </p:cNvPicPr>
          <p:nvPr/>
        </p:nvPicPr>
        <p:blipFill>
          <a:blip r:embed="rId4" cstate="print"/>
          <a:srcRect/>
          <a:stretch>
            <a:fillRect/>
          </a:stretch>
        </p:blipFill>
        <p:spPr bwMode="auto">
          <a:xfrm>
            <a:off x="4191000" y="76200"/>
            <a:ext cx="2514600" cy="1332777"/>
          </a:xfrm>
          <a:prstGeom prst="rect">
            <a:avLst/>
          </a:prstGeom>
          <a:noFill/>
        </p:spPr>
      </p:pic>
      <p:sp>
        <p:nvSpPr>
          <p:cNvPr id="20" name="TextBox 19"/>
          <p:cNvSpPr txBox="1"/>
          <p:nvPr/>
        </p:nvSpPr>
        <p:spPr>
          <a:xfrm>
            <a:off x="4114800" y="1371600"/>
            <a:ext cx="2667000" cy="830997"/>
          </a:xfrm>
          <a:prstGeom prst="rect">
            <a:avLst/>
          </a:prstGeom>
          <a:noFill/>
        </p:spPr>
        <p:txBody>
          <a:bodyPr wrap="square" rtlCol="0">
            <a:spAutoFit/>
          </a:bodyPr>
          <a:lstStyle/>
          <a:p>
            <a:pPr algn="ctr"/>
            <a:r>
              <a:rPr lang="en-US" sz="1600" b="1" dirty="0" smtClean="0"/>
              <a:t>The New River Gorge bridge is an arch bridge in Fayetteville, West Virginia.</a:t>
            </a:r>
            <a:endParaRPr lang="en-US" sz="1600" b="1" dirty="0"/>
          </a:p>
        </p:txBody>
      </p:sp>
      <p:sp>
        <p:nvSpPr>
          <p:cNvPr id="22" name="TextBox 21"/>
          <p:cNvSpPr txBox="1"/>
          <p:nvPr/>
        </p:nvSpPr>
        <p:spPr>
          <a:xfrm>
            <a:off x="0" y="7438072"/>
            <a:ext cx="6858000" cy="1477328"/>
          </a:xfrm>
          <a:prstGeom prst="rect">
            <a:avLst/>
          </a:prstGeom>
          <a:noFill/>
        </p:spPr>
        <p:txBody>
          <a:bodyPr wrap="square" rtlCol="0">
            <a:spAutoFit/>
          </a:bodyPr>
          <a:lstStyle/>
          <a:p>
            <a:r>
              <a:rPr lang="en-US" dirty="0" smtClean="0"/>
              <a:t>	Would you like to be a bridge builder? It is not an easy job. You have to be able to use all of the seven habits, especially synergize. It takes many people to accomplish such a huge task. How cool would it be to see a picture in a magazine one day and know you were a part of creating such a beautiful, useful, and strong structure!</a:t>
            </a:r>
            <a:endParaRPr lang="en-US" dirty="0"/>
          </a:p>
        </p:txBody>
      </p:sp>
      <p:cxnSp>
        <p:nvCxnSpPr>
          <p:cNvPr id="27" name="Straight Arrow Connector 26"/>
          <p:cNvCxnSpPr/>
          <p:nvPr/>
        </p:nvCxnSpPr>
        <p:spPr>
          <a:xfrm>
            <a:off x="609600" y="5486400"/>
            <a:ext cx="228600" cy="914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676400" y="5029200"/>
            <a:ext cx="0" cy="1295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752600" y="2667000"/>
            <a:ext cx="1143000" cy="338554"/>
          </a:xfrm>
          <a:prstGeom prst="rect">
            <a:avLst/>
          </a:prstGeom>
          <a:noFill/>
        </p:spPr>
        <p:txBody>
          <a:bodyPr wrap="square" rtlCol="0">
            <a:spAutoFit/>
          </a:bodyPr>
          <a:lstStyle/>
          <a:p>
            <a:r>
              <a:rPr lang="en-US" sz="1600" b="1" dirty="0" smtClean="0"/>
              <a:t>cables</a:t>
            </a:r>
            <a:endParaRPr lang="en-US" sz="1600" b="1" dirty="0"/>
          </a:p>
        </p:txBody>
      </p:sp>
      <p:cxnSp>
        <p:nvCxnSpPr>
          <p:cNvPr id="24" name="Straight Arrow Connector 23"/>
          <p:cNvCxnSpPr/>
          <p:nvPr/>
        </p:nvCxnSpPr>
        <p:spPr>
          <a:xfrm flipV="1">
            <a:off x="1143000" y="2895600"/>
            <a:ext cx="685800" cy="1219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533400" y="6324600"/>
            <a:ext cx="1143000" cy="338554"/>
          </a:xfrm>
          <a:prstGeom prst="rect">
            <a:avLst/>
          </a:prstGeom>
          <a:noFill/>
        </p:spPr>
        <p:txBody>
          <a:bodyPr wrap="square" rtlCol="0">
            <a:spAutoFit/>
          </a:bodyPr>
          <a:lstStyle/>
          <a:p>
            <a:r>
              <a:rPr lang="en-US" sz="1600" b="1" dirty="0" smtClean="0"/>
              <a:t>tower</a:t>
            </a:r>
            <a:endParaRPr lang="en-US" sz="1600" b="1" dirty="0"/>
          </a:p>
        </p:txBody>
      </p:sp>
      <p:sp>
        <p:nvSpPr>
          <p:cNvPr id="35" name="TextBox 34"/>
          <p:cNvSpPr txBox="1"/>
          <p:nvPr/>
        </p:nvSpPr>
        <p:spPr>
          <a:xfrm>
            <a:off x="1371600" y="5562600"/>
            <a:ext cx="1143000" cy="338554"/>
          </a:xfrm>
          <a:prstGeom prst="rect">
            <a:avLst/>
          </a:prstGeom>
          <a:noFill/>
        </p:spPr>
        <p:txBody>
          <a:bodyPr wrap="square" rtlCol="0">
            <a:spAutoFit/>
          </a:bodyPr>
          <a:lstStyle/>
          <a:p>
            <a:r>
              <a:rPr lang="en-US" sz="1600" b="1" dirty="0" smtClean="0"/>
              <a:t>deck</a:t>
            </a:r>
            <a:endParaRPr lang="en-US" sz="1600" b="1" dirty="0"/>
          </a:p>
        </p:txBody>
      </p:sp>
      <p:sp>
        <p:nvSpPr>
          <p:cNvPr id="36" name="TextBox 35"/>
          <p:cNvSpPr txBox="1"/>
          <p:nvPr/>
        </p:nvSpPr>
        <p:spPr>
          <a:xfrm>
            <a:off x="1371600" y="6324600"/>
            <a:ext cx="1295400" cy="338554"/>
          </a:xfrm>
          <a:prstGeom prst="rect">
            <a:avLst/>
          </a:prstGeom>
          <a:noFill/>
        </p:spPr>
        <p:txBody>
          <a:bodyPr wrap="square" rtlCol="0">
            <a:spAutoFit/>
          </a:bodyPr>
          <a:lstStyle/>
          <a:p>
            <a:r>
              <a:rPr lang="en-US" sz="1600" b="1" dirty="0" smtClean="0"/>
              <a:t>tress system</a:t>
            </a:r>
            <a:endParaRPr lang="en-US" sz="1600" b="1" dirty="0"/>
          </a:p>
        </p:txBody>
      </p:sp>
      <p:cxnSp>
        <p:nvCxnSpPr>
          <p:cNvPr id="37" name="Straight Arrow Connector 36"/>
          <p:cNvCxnSpPr/>
          <p:nvPr/>
        </p:nvCxnSpPr>
        <p:spPr>
          <a:xfrm flipV="1">
            <a:off x="1981200" y="3810000"/>
            <a:ext cx="457200" cy="1066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2209800" y="3429000"/>
            <a:ext cx="1143000" cy="338554"/>
          </a:xfrm>
          <a:prstGeom prst="rect">
            <a:avLst/>
          </a:prstGeom>
          <a:noFill/>
        </p:spPr>
        <p:txBody>
          <a:bodyPr wrap="square" rtlCol="0">
            <a:spAutoFit/>
          </a:bodyPr>
          <a:lstStyle/>
          <a:p>
            <a:r>
              <a:rPr lang="en-US" sz="1600" b="1" dirty="0" smtClean="0"/>
              <a:t>deck</a:t>
            </a:r>
            <a:endParaRPr lang="en-US" sz="1600" b="1" dirty="0"/>
          </a:p>
        </p:txBody>
      </p:sp>
    </p:spTree>
    <p:extLst>
      <p:ext uri="{BB962C8B-B14F-4D97-AF65-F5344CB8AC3E}">
        <p14:creationId xmlns="" xmlns:p14="http://schemas.microsoft.com/office/powerpoint/2010/main" val="3104115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500" y="630257"/>
            <a:ext cx="6515100" cy="8894743"/>
          </a:xfrm>
          <a:prstGeom prst="rect">
            <a:avLst/>
          </a:prstGeom>
          <a:noFill/>
        </p:spPr>
        <p:txBody>
          <a:bodyPr wrap="square" rtlCol="0">
            <a:spAutoFit/>
          </a:bodyPr>
          <a:lstStyle/>
          <a:p>
            <a:pPr marL="342900" indent="-342900">
              <a:buAutoNum type="arabicPeriod"/>
            </a:pPr>
            <a:r>
              <a:rPr lang="en-US" sz="2000" dirty="0" smtClean="0"/>
              <a:t>What are two types of materials that can be used to make a bridge?</a:t>
            </a:r>
            <a:endParaRPr lang="en-US" sz="1600" dirty="0" smtClean="0"/>
          </a:p>
          <a:p>
            <a:pPr marL="342900" indent="-342900"/>
            <a:endParaRPr lang="en-US" sz="1600" dirty="0" smtClean="0"/>
          </a:p>
          <a:p>
            <a:r>
              <a:rPr lang="en-US" sz="1600" dirty="0" smtClean="0"/>
              <a:t>____________________________________________________________</a:t>
            </a:r>
          </a:p>
          <a:p>
            <a:endParaRPr lang="en-US" sz="1600" dirty="0" smtClean="0"/>
          </a:p>
          <a:p>
            <a:r>
              <a:rPr lang="en-US" sz="1600" dirty="0" smtClean="0"/>
              <a:t>____________________________________________________________</a:t>
            </a:r>
          </a:p>
          <a:p>
            <a:endParaRPr lang="en-US" sz="1600" dirty="0" smtClean="0"/>
          </a:p>
          <a:p>
            <a:r>
              <a:rPr lang="en-US" sz="2000" dirty="0" smtClean="0"/>
              <a:t>2.  Which bridge is the most simple kind to make?</a:t>
            </a:r>
          </a:p>
          <a:p>
            <a:endParaRPr lang="en-US" sz="1600" dirty="0" smtClean="0"/>
          </a:p>
          <a:p>
            <a:r>
              <a:rPr lang="en-US" sz="1600" dirty="0" smtClean="0"/>
              <a:t>____________________________________________________________</a:t>
            </a:r>
          </a:p>
          <a:p>
            <a:endParaRPr lang="en-US" sz="1600" dirty="0" smtClean="0"/>
          </a:p>
          <a:p>
            <a:r>
              <a:rPr lang="en-US" sz="1600" dirty="0" smtClean="0"/>
              <a:t>____________________________________________________________</a:t>
            </a:r>
          </a:p>
          <a:p>
            <a:endParaRPr lang="en-US" sz="1600" dirty="0" smtClean="0"/>
          </a:p>
          <a:p>
            <a:r>
              <a:rPr lang="en-US" sz="2000" dirty="0" smtClean="0"/>
              <a:t>3.  Which bridge is the most expensive to make?</a:t>
            </a:r>
          </a:p>
          <a:p>
            <a:endParaRPr lang="en-US" sz="1600" dirty="0" smtClean="0"/>
          </a:p>
          <a:p>
            <a:r>
              <a:rPr lang="en-US" sz="1600" dirty="0" smtClean="0"/>
              <a:t>____________________________________________________________</a:t>
            </a:r>
          </a:p>
          <a:p>
            <a:endParaRPr lang="en-US" sz="1600" dirty="0" smtClean="0"/>
          </a:p>
          <a:p>
            <a:r>
              <a:rPr lang="en-US" sz="1600" dirty="0" smtClean="0"/>
              <a:t>____________________________________________________________</a:t>
            </a:r>
          </a:p>
          <a:p>
            <a:endParaRPr lang="en-US" sz="1600" dirty="0" smtClean="0"/>
          </a:p>
          <a:p>
            <a:endParaRPr lang="en-US" sz="1600" dirty="0" smtClean="0"/>
          </a:p>
          <a:p>
            <a:r>
              <a:rPr lang="en-US" sz="1600" dirty="0" smtClean="0"/>
              <a:t>4. </a:t>
            </a:r>
            <a:r>
              <a:rPr lang="en-US" sz="2000" dirty="0" smtClean="0"/>
              <a:t>What do you learn by using the labels?</a:t>
            </a:r>
            <a:endParaRPr lang="en-US" sz="1600" dirty="0" smtClean="0"/>
          </a:p>
          <a:p>
            <a:endParaRPr lang="en-US" sz="1600" dirty="0" smtClean="0"/>
          </a:p>
          <a:p>
            <a:r>
              <a:rPr lang="en-US" sz="1600" dirty="0" smtClean="0"/>
              <a:t>____________________________________________________________</a:t>
            </a:r>
          </a:p>
          <a:p>
            <a:endParaRPr lang="en-US" sz="1600" dirty="0" smtClean="0"/>
          </a:p>
          <a:p>
            <a:r>
              <a:rPr lang="en-US" sz="1600" dirty="0" smtClean="0"/>
              <a:t>____________________________________________________________</a:t>
            </a:r>
          </a:p>
          <a:p>
            <a:endParaRPr lang="en-US" sz="1600" dirty="0" smtClean="0"/>
          </a:p>
          <a:p>
            <a:pPr marL="457200" indent="-457200">
              <a:buAutoNum type="arabicPeriod" startAt="5"/>
            </a:pPr>
            <a:r>
              <a:rPr lang="en-US" sz="2000" dirty="0" smtClean="0"/>
              <a:t>What do you learn by reading the caption under the photograph?</a:t>
            </a:r>
          </a:p>
          <a:p>
            <a:pPr marL="457200" indent="-457200"/>
            <a:r>
              <a:rPr lang="en-US" sz="2000" dirty="0" smtClean="0"/>
              <a:t>_________________________________________________</a:t>
            </a:r>
          </a:p>
          <a:p>
            <a:pPr marL="457200" indent="-457200"/>
            <a:endParaRPr lang="en-US" sz="2000" dirty="0" smtClean="0"/>
          </a:p>
          <a:p>
            <a:pPr marL="457200" indent="-457200"/>
            <a:r>
              <a:rPr lang="en-US" sz="2000" dirty="0" smtClean="0"/>
              <a:t>_________________________________________________</a:t>
            </a:r>
          </a:p>
          <a:p>
            <a:endParaRPr lang="en-US" sz="1600" dirty="0" smtClean="0"/>
          </a:p>
        </p:txBody>
      </p:sp>
      <p:sp>
        <p:nvSpPr>
          <p:cNvPr id="3" name="TextBox 2"/>
          <p:cNvSpPr txBox="1"/>
          <p:nvPr/>
        </p:nvSpPr>
        <p:spPr>
          <a:xfrm>
            <a:off x="304800" y="164068"/>
            <a:ext cx="6172200" cy="369332"/>
          </a:xfrm>
          <a:prstGeom prst="rect">
            <a:avLst/>
          </a:prstGeom>
          <a:noFill/>
        </p:spPr>
        <p:txBody>
          <a:bodyPr wrap="square" rtlCol="0">
            <a:spAutoFit/>
          </a:bodyPr>
          <a:lstStyle/>
          <a:p>
            <a:r>
              <a:rPr lang="en-US" dirty="0" smtClean="0"/>
              <a:t>Name: _______________________	Date: ___________</a:t>
            </a:r>
            <a:endParaRPr lang="en-US" dirty="0"/>
          </a:p>
        </p:txBody>
      </p:sp>
    </p:spTree>
    <p:extLst>
      <p:ext uri="{BB962C8B-B14F-4D97-AF65-F5344CB8AC3E}">
        <p14:creationId xmlns="" xmlns:p14="http://schemas.microsoft.com/office/powerpoint/2010/main" val="3938504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TotalTime>
  <Words>190</Words>
  <Application>Microsoft Office PowerPoint</Application>
  <PresentationFormat>On-screen Show (4:3)</PresentationFormat>
  <Paragraphs>52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Della Hutcheson</dc:creator>
  <cp:lastModifiedBy>ST User</cp:lastModifiedBy>
  <cp:revision>33</cp:revision>
  <dcterms:created xsi:type="dcterms:W3CDTF">2014-11-06T02:03:12Z</dcterms:created>
  <dcterms:modified xsi:type="dcterms:W3CDTF">2016-11-21T20:34:33Z</dcterms:modified>
</cp:coreProperties>
</file>